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69" r:id="rId2"/>
    <p:sldId id="304" r:id="rId3"/>
    <p:sldId id="305" r:id="rId4"/>
    <p:sldId id="282" r:id="rId5"/>
    <p:sldId id="371" r:id="rId6"/>
    <p:sldId id="315" r:id="rId7"/>
    <p:sldId id="283" r:id="rId8"/>
    <p:sldId id="316" r:id="rId9"/>
    <p:sldId id="284" r:id="rId10"/>
    <p:sldId id="285" r:id="rId11"/>
    <p:sldId id="370" r:id="rId12"/>
    <p:sldId id="306" r:id="rId13"/>
    <p:sldId id="307" r:id="rId14"/>
    <p:sldId id="309" r:id="rId15"/>
    <p:sldId id="310" r:id="rId16"/>
    <p:sldId id="311" r:id="rId17"/>
    <p:sldId id="317" r:id="rId18"/>
    <p:sldId id="318" r:id="rId19"/>
    <p:sldId id="322" r:id="rId20"/>
    <p:sldId id="323" r:id="rId21"/>
    <p:sldId id="364" r:id="rId22"/>
    <p:sldId id="365" r:id="rId23"/>
    <p:sldId id="366" r:id="rId24"/>
    <p:sldId id="325" r:id="rId25"/>
    <p:sldId id="328" r:id="rId26"/>
    <p:sldId id="331" r:id="rId27"/>
    <p:sldId id="332" r:id="rId28"/>
    <p:sldId id="354" r:id="rId29"/>
    <p:sldId id="333" r:id="rId30"/>
    <p:sldId id="373" r:id="rId31"/>
    <p:sldId id="355" r:id="rId32"/>
    <p:sldId id="356" r:id="rId33"/>
    <p:sldId id="357" r:id="rId34"/>
    <p:sldId id="314" r:id="rId35"/>
    <p:sldId id="349" r:id="rId36"/>
    <p:sldId id="350" r:id="rId37"/>
    <p:sldId id="340" r:id="rId38"/>
    <p:sldId id="341" r:id="rId39"/>
    <p:sldId id="342" r:id="rId40"/>
    <p:sldId id="372" r:id="rId41"/>
    <p:sldId id="343" r:id="rId42"/>
    <p:sldId id="344" r:id="rId43"/>
    <p:sldId id="345" r:id="rId44"/>
    <p:sldId id="346" r:id="rId45"/>
    <p:sldId id="275" r:id="rId46"/>
    <p:sldId id="272" r:id="rId47"/>
    <p:sldId id="351" r:id="rId48"/>
    <p:sldId id="277" r:id="rId49"/>
    <p:sldId id="268" r:id="rId50"/>
    <p:sldId id="358" r:id="rId51"/>
    <p:sldId id="359" r:id="rId52"/>
    <p:sldId id="360" r:id="rId53"/>
    <p:sldId id="361" r:id="rId54"/>
    <p:sldId id="362" r:id="rId55"/>
    <p:sldId id="363" r:id="rId56"/>
    <p:sldId id="369" r:id="rId5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CC"/>
    <a:srgbClr val="3399FF"/>
    <a:srgbClr val="66CCFF"/>
    <a:srgbClr val="0066FF"/>
    <a:srgbClr val="0099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8" autoAdjust="0"/>
    <p:restoredTop sz="94660"/>
  </p:normalViewPr>
  <p:slideViewPr>
    <p:cSldViewPr snapToGrid="0">
      <p:cViewPr>
        <p:scale>
          <a:sx n="41" d="100"/>
          <a:sy n="41" d="100"/>
        </p:scale>
        <p:origin x="1572" y="6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5" Type="http://schemas.openxmlformats.org/officeDocument/2006/relationships/image" Target="../media/image3.png"/><Relationship Id="rId4" Type="http://schemas.openxmlformats.org/officeDocument/2006/relationships/image" Target="../media/image5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5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8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3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00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7" Type="http://schemas.openxmlformats.org/officeDocument/2006/relationships/image" Target="../media/image123.wmf"/><Relationship Id="rId2" Type="http://schemas.openxmlformats.org/officeDocument/2006/relationships/image" Target="../media/image118.wmf"/><Relationship Id="rId1" Type="http://schemas.openxmlformats.org/officeDocument/2006/relationships/image" Target="../media/image3.png"/><Relationship Id="rId6" Type="http://schemas.openxmlformats.org/officeDocument/2006/relationships/image" Target="../media/image122.wmf"/><Relationship Id="rId5" Type="http://schemas.openxmlformats.org/officeDocument/2006/relationships/image" Target="../media/image121.wmf"/><Relationship Id="rId4" Type="http://schemas.openxmlformats.org/officeDocument/2006/relationships/image" Target="../media/image120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8.wmf"/><Relationship Id="rId7" Type="http://schemas.openxmlformats.org/officeDocument/2006/relationships/image" Target="../media/image132.wmf"/><Relationship Id="rId2" Type="http://schemas.openxmlformats.org/officeDocument/2006/relationships/image" Target="../media/image127.wmf"/><Relationship Id="rId1" Type="http://schemas.openxmlformats.org/officeDocument/2006/relationships/image" Target="../media/image126.wmf"/><Relationship Id="rId6" Type="http://schemas.openxmlformats.org/officeDocument/2006/relationships/image" Target="../media/image131.wmf"/><Relationship Id="rId5" Type="http://schemas.openxmlformats.org/officeDocument/2006/relationships/image" Target="../media/image130.wmf"/><Relationship Id="rId4" Type="http://schemas.openxmlformats.org/officeDocument/2006/relationships/image" Target="../media/image129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wmf"/><Relationship Id="rId1" Type="http://schemas.openxmlformats.org/officeDocument/2006/relationships/image" Target="../media/image133.wmf"/><Relationship Id="rId4" Type="http://schemas.openxmlformats.org/officeDocument/2006/relationships/image" Target="../media/image3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36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3.png"/><Relationship Id="rId4" Type="http://schemas.openxmlformats.org/officeDocument/2006/relationships/image" Target="../media/image19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wmf"/><Relationship Id="rId1" Type="http://schemas.openxmlformats.org/officeDocument/2006/relationships/image" Target="../media/image3.png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wmf"/><Relationship Id="rId2" Type="http://schemas.openxmlformats.org/officeDocument/2006/relationships/image" Target="../media/image182.wmf"/><Relationship Id="rId1" Type="http://schemas.openxmlformats.org/officeDocument/2006/relationships/image" Target="../media/image3.png"/></Relationships>
</file>

<file path=ppt/drawings/_rels/vmlDrawing4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88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7.v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6.wmf"/><Relationship Id="rId7" Type="http://schemas.openxmlformats.org/officeDocument/2006/relationships/image" Target="../media/image200.wmf"/><Relationship Id="rId2" Type="http://schemas.openxmlformats.org/officeDocument/2006/relationships/image" Target="../media/image195.wmf"/><Relationship Id="rId1" Type="http://schemas.openxmlformats.org/officeDocument/2006/relationships/image" Target="../media/image194.wmf"/><Relationship Id="rId6" Type="http://schemas.openxmlformats.org/officeDocument/2006/relationships/image" Target="../media/image199.wmf"/><Relationship Id="rId5" Type="http://schemas.openxmlformats.org/officeDocument/2006/relationships/image" Target="../media/image198.wmf"/><Relationship Id="rId4" Type="http://schemas.openxmlformats.org/officeDocument/2006/relationships/image" Target="../media/image19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3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67AD3-C94F-42B4-A3A7-C4DF6870199E}" type="datetimeFigureOut">
              <a:rPr lang="el-GR" smtClean="0"/>
              <a:t>22/9/2017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D6701-FAC7-42F1-A7B8-A26FE0D0B1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316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A85D81-A778-40A2-B044-F430FE4F1FB3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6186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15A77-0816-4FA4-B4E4-34B0EAD44E9B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253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15A77-0816-4FA4-B4E4-34B0EAD44E9B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0396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A85D81-A778-40A2-B044-F430FE4F1FB3}" type="slidenum">
              <a:rPr lang="el-GR" smtClean="0"/>
              <a:pPr>
                <a:defRPr/>
              </a:pPr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5748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5AF5-4E0E-4476-924E-F5EC6B90A3C9}" type="datetimeFigureOut">
              <a:rPr lang="el-GR" smtClean="0"/>
              <a:t>22/9/2017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EB3D-30E1-4146-A144-DF3C5AE777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8658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5AF5-4E0E-4476-924E-F5EC6B90A3C9}" type="datetimeFigureOut">
              <a:rPr lang="el-GR" smtClean="0"/>
              <a:t>22/9/2017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EB3D-30E1-4146-A144-DF3C5AE777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6217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5AF5-4E0E-4476-924E-F5EC6B90A3C9}" type="datetimeFigureOut">
              <a:rPr lang="el-GR" smtClean="0"/>
              <a:t>22/9/2017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EB3D-30E1-4146-A144-DF3C5AE777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6891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67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5AF5-4E0E-4476-924E-F5EC6B90A3C9}" type="datetimeFigureOut">
              <a:rPr lang="el-GR" smtClean="0"/>
              <a:t>22/9/2017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EB3D-30E1-4146-A144-DF3C5AE777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217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5AF5-4E0E-4476-924E-F5EC6B90A3C9}" type="datetimeFigureOut">
              <a:rPr lang="el-GR" smtClean="0"/>
              <a:t>22/9/2017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EB3D-30E1-4146-A144-DF3C5AE777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6837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5AF5-4E0E-4476-924E-F5EC6B90A3C9}" type="datetimeFigureOut">
              <a:rPr lang="el-GR" smtClean="0"/>
              <a:t>22/9/2017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EB3D-30E1-4146-A144-DF3C5AE777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8823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5AF5-4E0E-4476-924E-F5EC6B90A3C9}" type="datetimeFigureOut">
              <a:rPr lang="el-GR" smtClean="0"/>
              <a:t>22/9/2017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EB3D-30E1-4146-A144-DF3C5AE777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4227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5AF5-4E0E-4476-924E-F5EC6B90A3C9}" type="datetimeFigureOut">
              <a:rPr lang="el-GR" smtClean="0"/>
              <a:t>22/9/2017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EB3D-30E1-4146-A144-DF3C5AE777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905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5AF5-4E0E-4476-924E-F5EC6B90A3C9}" type="datetimeFigureOut">
              <a:rPr lang="el-GR" smtClean="0"/>
              <a:t>22/9/2017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EB3D-30E1-4146-A144-DF3C5AE777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6417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5AF5-4E0E-4476-924E-F5EC6B90A3C9}" type="datetimeFigureOut">
              <a:rPr lang="el-GR" smtClean="0"/>
              <a:t>22/9/2017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EB3D-30E1-4146-A144-DF3C5AE777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474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5AF5-4E0E-4476-924E-F5EC6B90A3C9}" type="datetimeFigureOut">
              <a:rPr lang="el-GR" smtClean="0"/>
              <a:t>22/9/2017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EB3D-30E1-4146-A144-DF3C5AE777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114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F5AF5-4E0E-4476-924E-F5EC6B90A3C9}" type="datetimeFigureOut">
              <a:rPr lang="el-GR" smtClean="0"/>
              <a:t>22/9/2017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0EB3D-30E1-4146-A144-DF3C5AE777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374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.png"/><Relationship Id="rId5" Type="http://schemas.openxmlformats.org/officeDocument/2006/relationships/image" Target="../media/image32.png"/><Relationship Id="rId10" Type="http://schemas.openxmlformats.org/officeDocument/2006/relationships/image" Target="../media/image31.w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13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3.em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41.emf"/><Relationship Id="rId3" Type="http://schemas.openxmlformats.org/officeDocument/2006/relationships/oleObject" Target="../embeddings/oleObject19.bin"/><Relationship Id="rId7" Type="http://schemas.openxmlformats.org/officeDocument/2006/relationships/image" Target="../media/image36.emf"/><Relationship Id="rId12" Type="http://schemas.openxmlformats.org/officeDocument/2006/relationships/image" Target="../media/image40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4.e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35.emf"/><Relationship Id="rId11" Type="http://schemas.openxmlformats.org/officeDocument/2006/relationships/image" Target="../media/image39.emf"/><Relationship Id="rId5" Type="http://schemas.openxmlformats.org/officeDocument/2006/relationships/image" Target="../media/image34.emf"/><Relationship Id="rId15" Type="http://schemas.openxmlformats.org/officeDocument/2006/relationships/image" Target="../media/image43.emf"/><Relationship Id="rId10" Type="http://schemas.openxmlformats.org/officeDocument/2006/relationships/image" Target="../media/image33.emf"/><Relationship Id="rId4" Type="http://schemas.openxmlformats.org/officeDocument/2006/relationships/image" Target="../media/image3.png"/><Relationship Id="rId9" Type="http://schemas.openxmlformats.org/officeDocument/2006/relationships/image" Target="../media/image38.emf"/><Relationship Id="rId14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8.emf"/><Relationship Id="rId5" Type="http://schemas.openxmlformats.org/officeDocument/2006/relationships/image" Target="../media/image47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51.wmf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image" Target="../media/image3.png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3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55.wmf"/><Relationship Id="rId4" Type="http://schemas.openxmlformats.org/officeDocument/2006/relationships/image" Target="../media/image52.wmf"/><Relationship Id="rId9" Type="http://schemas.openxmlformats.org/officeDocument/2006/relationships/oleObject" Target="../embeddings/oleObject27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5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34.bin"/><Relationship Id="rId4" Type="http://schemas.openxmlformats.org/officeDocument/2006/relationships/image" Target="../media/image5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9.png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oleObject" Target="../embeddings/oleObject36.bin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10" Type="http://schemas.openxmlformats.org/officeDocument/2006/relationships/image" Target="../media/image68.png"/><Relationship Id="rId4" Type="http://schemas.openxmlformats.org/officeDocument/2006/relationships/image" Target="../media/image3.pn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69.png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69.png"/><Relationship Id="rId4" Type="http://schemas.openxmlformats.org/officeDocument/2006/relationships/image" Target="../media/image7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82.wmf"/><Relationship Id="rId4" Type="http://schemas.openxmlformats.org/officeDocument/2006/relationships/oleObject" Target="../embeddings/oleObject37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oleObject" Target="../embeddings/oleObject39.bin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4.wmf"/><Relationship Id="rId5" Type="http://schemas.openxmlformats.org/officeDocument/2006/relationships/image" Target="../media/image27.wmf"/><Relationship Id="rId10" Type="http://schemas.openxmlformats.org/officeDocument/2006/relationships/image" Target="../media/image3.png"/><Relationship Id="rId4" Type="http://schemas.openxmlformats.org/officeDocument/2006/relationships/image" Target="../media/image23.wmf"/><Relationship Id="rId9" Type="http://schemas.openxmlformats.org/officeDocument/2006/relationships/oleObject" Target="../embeddings/oleObject40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41.bin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3.png"/><Relationship Id="rId18" Type="http://schemas.openxmlformats.org/officeDocument/2006/relationships/image" Target="../media/image95.png"/><Relationship Id="rId3" Type="http://schemas.openxmlformats.org/officeDocument/2006/relationships/image" Target="../media/image89.emf"/><Relationship Id="rId12" Type="http://schemas.openxmlformats.org/officeDocument/2006/relationships/oleObject" Target="../embeddings/oleObject42.bin"/><Relationship Id="rId17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6" Type="http://schemas.openxmlformats.org/officeDocument/2006/relationships/hyperlink" Target="http://www.u-bourgogne.fr/index.php" TargetMode="External"/><Relationship Id="rId1" Type="http://schemas.openxmlformats.org/officeDocument/2006/relationships/vmlDrawing" Target="../drawings/vmlDrawing22.vml"/><Relationship Id="rId11" Type="http://schemas.openxmlformats.org/officeDocument/2006/relationships/image" Target="../media/image92.png"/><Relationship Id="rId5" Type="http://schemas.openxmlformats.org/officeDocument/2006/relationships/image" Target="../media/image91.emf"/><Relationship Id="rId15" Type="http://schemas.openxmlformats.org/officeDocument/2006/relationships/image" Target="../media/image93.png"/><Relationship Id="rId10" Type="http://schemas.openxmlformats.org/officeDocument/2006/relationships/image" Target="../media/image104.png"/><Relationship Id="rId19" Type="http://schemas.openxmlformats.org/officeDocument/2006/relationships/oleObject" Target="../embeddings/oleObject43.bin"/><Relationship Id="rId4" Type="http://schemas.openxmlformats.org/officeDocument/2006/relationships/image" Target="../media/image90.emf"/><Relationship Id="rId9" Type="http://schemas.openxmlformats.org/officeDocument/2006/relationships/image" Target="../media/image103.png"/><Relationship Id="rId14" Type="http://schemas.openxmlformats.org/officeDocument/2006/relationships/hyperlink" Target="http://www.polimi.it/index.php?L=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oleObject" Target="../embeddings/oleObject45.bin"/><Relationship Id="rId7" Type="http://schemas.openxmlformats.org/officeDocument/2006/relationships/image" Target="../media/image9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oleObject" Target="../embeddings/oleObject47.bin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4.png"/><Relationship Id="rId11" Type="http://schemas.openxmlformats.org/officeDocument/2006/relationships/image" Target="../media/image109.jpeg"/><Relationship Id="rId5" Type="http://schemas.openxmlformats.org/officeDocument/2006/relationships/image" Target="../media/image100.wmf"/><Relationship Id="rId10" Type="http://schemas.openxmlformats.org/officeDocument/2006/relationships/image" Target="../media/image108.jpeg"/><Relationship Id="rId4" Type="http://schemas.openxmlformats.org/officeDocument/2006/relationships/oleObject" Target="../embeddings/oleObject46.bin"/><Relationship Id="rId9" Type="http://schemas.openxmlformats.org/officeDocument/2006/relationships/image" Target="../media/image107.png"/><Relationship Id="rId1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48.bin"/><Relationship Id="rId4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49.bin"/><Relationship Id="rId4" Type="http://schemas.openxmlformats.org/officeDocument/2006/relationships/image" Target="../media/image11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50.png"/><Relationship Id="rId5" Type="http://schemas.openxmlformats.org/officeDocument/2006/relationships/image" Target="../media/image116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53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13" Type="http://schemas.openxmlformats.org/officeDocument/2006/relationships/image" Target="../media/image121.wmf"/><Relationship Id="rId3" Type="http://schemas.openxmlformats.org/officeDocument/2006/relationships/oleObject" Target="../embeddings/oleObject54.bin"/><Relationship Id="rId7" Type="http://schemas.openxmlformats.org/officeDocument/2006/relationships/image" Target="../media/image118.wmf"/><Relationship Id="rId12" Type="http://schemas.openxmlformats.org/officeDocument/2006/relationships/oleObject" Target="../embeddings/oleObject58.bin"/><Relationship Id="rId17" Type="http://schemas.openxmlformats.org/officeDocument/2006/relationships/image" Target="../media/image123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60.bin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55.bin"/><Relationship Id="rId11" Type="http://schemas.openxmlformats.org/officeDocument/2006/relationships/image" Target="../media/image120.wmf"/><Relationship Id="rId5" Type="http://schemas.openxmlformats.org/officeDocument/2006/relationships/image" Target="../media/image124.wmf"/><Relationship Id="rId15" Type="http://schemas.openxmlformats.org/officeDocument/2006/relationships/image" Target="../media/image122.wmf"/><Relationship Id="rId10" Type="http://schemas.openxmlformats.org/officeDocument/2006/relationships/oleObject" Target="../embeddings/oleObject57.bin"/><Relationship Id="rId4" Type="http://schemas.openxmlformats.org/officeDocument/2006/relationships/image" Target="../media/image3.png"/><Relationship Id="rId9" Type="http://schemas.openxmlformats.org/officeDocument/2006/relationships/image" Target="../media/image119.wmf"/><Relationship Id="rId14" Type="http://schemas.openxmlformats.org/officeDocument/2006/relationships/oleObject" Target="../embeddings/oleObject59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6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hyperlink" Target="//upload.wikimedia.org/wikipedia/commons/e/e2/Stylised_Lithium_Atom.pn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13" Type="http://schemas.openxmlformats.org/officeDocument/2006/relationships/oleObject" Target="../embeddings/oleObject67.bin"/><Relationship Id="rId18" Type="http://schemas.openxmlformats.org/officeDocument/2006/relationships/image" Target="../media/image3.png"/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4.bin"/><Relationship Id="rId12" Type="http://schemas.openxmlformats.org/officeDocument/2006/relationships/image" Target="../media/image130.wmf"/><Relationship Id="rId17" Type="http://schemas.openxmlformats.org/officeDocument/2006/relationships/oleObject" Target="../embeddings/oleObject69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2.wmf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27.wmf"/><Relationship Id="rId11" Type="http://schemas.openxmlformats.org/officeDocument/2006/relationships/oleObject" Target="../embeddings/oleObject66.bin"/><Relationship Id="rId5" Type="http://schemas.openxmlformats.org/officeDocument/2006/relationships/oleObject" Target="../embeddings/oleObject63.bin"/><Relationship Id="rId15" Type="http://schemas.openxmlformats.org/officeDocument/2006/relationships/oleObject" Target="../embeddings/oleObject68.bin"/><Relationship Id="rId10" Type="http://schemas.openxmlformats.org/officeDocument/2006/relationships/image" Target="../media/image129.wmf"/><Relationship Id="rId4" Type="http://schemas.openxmlformats.org/officeDocument/2006/relationships/image" Target="../media/image126.wmf"/><Relationship Id="rId9" Type="http://schemas.openxmlformats.org/officeDocument/2006/relationships/oleObject" Target="../embeddings/oleObject65.bin"/><Relationship Id="rId14" Type="http://schemas.openxmlformats.org/officeDocument/2006/relationships/image" Target="../media/image131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wmf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34.wmf"/><Relationship Id="rId5" Type="http://schemas.openxmlformats.org/officeDocument/2006/relationships/oleObject" Target="../embeddings/oleObject71.bin"/><Relationship Id="rId10" Type="http://schemas.openxmlformats.org/officeDocument/2006/relationships/image" Target="../media/image3.png"/><Relationship Id="rId4" Type="http://schemas.openxmlformats.org/officeDocument/2006/relationships/image" Target="../media/image133.wmf"/><Relationship Id="rId9" Type="http://schemas.openxmlformats.org/officeDocument/2006/relationships/oleObject" Target="../embeddings/oleObject73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74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76.bin"/><Relationship Id="rId4" Type="http://schemas.openxmlformats.org/officeDocument/2006/relationships/image" Target="../media/image136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77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7" Type="http://schemas.openxmlformats.org/officeDocument/2006/relationships/image" Target="../media/image13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7" Type="http://schemas.openxmlformats.org/officeDocument/2006/relationships/image" Target="../media/image13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41.png"/><Relationship Id="rId5" Type="http://schemas.openxmlformats.org/officeDocument/2006/relationships/image" Target="../media/image140.jpe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17" Type="http://schemas.openxmlformats.org/officeDocument/2006/relationships/image" Target="../media/image157.png"/><Relationship Id="rId2" Type="http://schemas.openxmlformats.org/officeDocument/2006/relationships/image" Target="../media/image142.jpeg"/><Relationship Id="rId16" Type="http://schemas.openxmlformats.org/officeDocument/2006/relationships/image" Target="../media/image1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5" Type="http://schemas.openxmlformats.org/officeDocument/2006/relationships/image" Target="../media/image15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9.png"/><Relationship Id="rId7" Type="http://schemas.openxmlformats.org/officeDocument/2006/relationships/image" Target="../media/image162.emf"/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png"/><Relationship Id="rId5" Type="http://schemas.openxmlformats.org/officeDocument/2006/relationships/hyperlink" Target="http://www.pnas.org/content/111/11/3973/F5.expansion.html" TargetMode="External"/><Relationship Id="rId4" Type="http://schemas.openxmlformats.org/officeDocument/2006/relationships/image" Target="../media/image16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-bourgogne.fr/index.php" TargetMode="External"/><Relationship Id="rId13" Type="http://schemas.openxmlformats.org/officeDocument/2006/relationships/image" Target="../media/image169.png"/><Relationship Id="rId18" Type="http://schemas.openxmlformats.org/officeDocument/2006/relationships/image" Target="../media/image173.png"/><Relationship Id="rId26" Type="http://schemas.openxmlformats.org/officeDocument/2006/relationships/image" Target="../media/image178.png"/><Relationship Id="rId3" Type="http://schemas.openxmlformats.org/officeDocument/2006/relationships/image" Target="../media/image2.png"/><Relationship Id="rId21" Type="http://schemas.openxmlformats.org/officeDocument/2006/relationships/image" Target="../media/image175.png"/><Relationship Id="rId7" Type="http://schemas.openxmlformats.org/officeDocument/2006/relationships/image" Target="../media/image166.jpeg"/><Relationship Id="rId12" Type="http://schemas.openxmlformats.org/officeDocument/2006/relationships/image" Target="../media/image168.png"/><Relationship Id="rId17" Type="http://schemas.openxmlformats.org/officeDocument/2006/relationships/image" Target="../media/image172.png"/><Relationship Id="rId25" Type="http://schemas.openxmlformats.org/officeDocument/2006/relationships/hyperlink" Target="http://en.wikipedia.org/wiki/File:Flag_of_Russia.svg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1.png"/><Relationship Id="rId20" Type="http://schemas.openxmlformats.org/officeDocument/2006/relationships/image" Target="../media/image1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jpeg"/><Relationship Id="rId11" Type="http://schemas.openxmlformats.org/officeDocument/2006/relationships/hyperlink" Target="http://www.uam.es/ss/Satellite/es/home.htm" TargetMode="External"/><Relationship Id="rId24" Type="http://schemas.openxmlformats.org/officeDocument/2006/relationships/image" Target="../media/image177.png"/><Relationship Id="rId5" Type="http://schemas.openxmlformats.org/officeDocument/2006/relationships/hyperlink" Target="http://www.dcu.ie/index.shtml" TargetMode="External"/><Relationship Id="rId15" Type="http://schemas.openxmlformats.org/officeDocument/2006/relationships/image" Target="../media/image170.png"/><Relationship Id="rId23" Type="http://schemas.openxmlformats.org/officeDocument/2006/relationships/hyperlink" Target="//upload.wikimedia.org/wikipedia/commons/1/10/Flag_of_Scotland.svg" TargetMode="External"/><Relationship Id="rId10" Type="http://schemas.openxmlformats.org/officeDocument/2006/relationships/image" Target="../media/image167.png"/><Relationship Id="rId19" Type="http://schemas.openxmlformats.org/officeDocument/2006/relationships/hyperlink" Target="http://www.crwflags.com/fotw/images/h/hu.gif" TargetMode="External"/><Relationship Id="rId4" Type="http://schemas.openxmlformats.org/officeDocument/2006/relationships/image" Target="../media/image164.png"/><Relationship Id="rId9" Type="http://schemas.openxmlformats.org/officeDocument/2006/relationships/image" Target="../media/image94.png"/><Relationship Id="rId14" Type="http://schemas.openxmlformats.org/officeDocument/2006/relationships/hyperlink" Target="http://de.wikipedia.org/w/index.php?title=Datei:Politecnicomilano-logo.svg&amp;filetimestamp=20110426235033&amp;" TargetMode="External"/><Relationship Id="rId22" Type="http://schemas.openxmlformats.org/officeDocument/2006/relationships/image" Target="../media/image1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10.wmf"/><Relationship Id="rId9" Type="http://schemas.openxmlformats.org/officeDocument/2006/relationships/oleObject" Target="../embeddings/oleObject5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wmf"/><Relationship Id="rId3" Type="http://schemas.openxmlformats.org/officeDocument/2006/relationships/image" Target="../media/image180.png"/><Relationship Id="rId7" Type="http://schemas.openxmlformats.org/officeDocument/2006/relationships/oleObject" Target="../embeddings/oleObject8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80.bin"/><Relationship Id="rId4" Type="http://schemas.openxmlformats.org/officeDocument/2006/relationships/image" Target="../media/image18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3" Type="http://schemas.openxmlformats.org/officeDocument/2006/relationships/oleObject" Target="../embeddings/oleObject82.bin"/><Relationship Id="rId7" Type="http://schemas.openxmlformats.org/officeDocument/2006/relationships/image" Target="../media/image186.png"/><Relationship Id="rId12" Type="http://schemas.openxmlformats.org/officeDocument/2006/relationships/image" Target="../media/image18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85.png"/><Relationship Id="rId11" Type="http://schemas.openxmlformats.org/officeDocument/2006/relationships/image" Target="../media/image183.wmf"/><Relationship Id="rId5" Type="http://schemas.openxmlformats.org/officeDocument/2006/relationships/image" Target="../media/image184.png"/><Relationship Id="rId10" Type="http://schemas.openxmlformats.org/officeDocument/2006/relationships/oleObject" Target="../embeddings/oleObject84.bin"/><Relationship Id="rId4" Type="http://schemas.openxmlformats.org/officeDocument/2006/relationships/image" Target="../media/image3.png"/><Relationship Id="rId9" Type="http://schemas.openxmlformats.org/officeDocument/2006/relationships/image" Target="../media/image182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86.bin"/><Relationship Id="rId5" Type="http://schemas.openxmlformats.org/officeDocument/2006/relationships/image" Target="../media/image189.emf"/><Relationship Id="rId4" Type="http://schemas.openxmlformats.org/officeDocument/2006/relationships/image" Target="../media/image188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88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91.emf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36.png"/><Relationship Id="rId5" Type="http://schemas.openxmlformats.org/officeDocument/2006/relationships/image" Target="../media/image193.emf"/><Relationship Id="rId10" Type="http://schemas.openxmlformats.org/officeDocument/2006/relationships/image" Target="../media/image3.png"/><Relationship Id="rId4" Type="http://schemas.openxmlformats.org/officeDocument/2006/relationships/image" Target="../media/image192.emf"/><Relationship Id="rId9" Type="http://schemas.openxmlformats.org/officeDocument/2006/relationships/oleObject" Target="../embeddings/oleObject89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2.bin"/><Relationship Id="rId13" Type="http://schemas.openxmlformats.org/officeDocument/2006/relationships/image" Target="../media/image198.wmf"/><Relationship Id="rId18" Type="http://schemas.openxmlformats.org/officeDocument/2006/relationships/oleObject" Target="../embeddings/oleObject97.bin"/><Relationship Id="rId3" Type="http://schemas.openxmlformats.org/officeDocument/2006/relationships/image" Target="../media/image201.jpeg"/><Relationship Id="rId7" Type="http://schemas.openxmlformats.org/officeDocument/2006/relationships/image" Target="../media/image195.wmf"/><Relationship Id="rId12" Type="http://schemas.openxmlformats.org/officeDocument/2006/relationships/oleObject" Target="../embeddings/oleObject94.bin"/><Relationship Id="rId17" Type="http://schemas.openxmlformats.org/officeDocument/2006/relationships/image" Target="../media/image200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96.bin"/><Relationship Id="rId1" Type="http://schemas.openxmlformats.org/officeDocument/2006/relationships/vmlDrawing" Target="../drawings/vmlDrawing47.vml"/><Relationship Id="rId6" Type="http://schemas.openxmlformats.org/officeDocument/2006/relationships/oleObject" Target="../embeddings/oleObject91.bin"/><Relationship Id="rId11" Type="http://schemas.openxmlformats.org/officeDocument/2006/relationships/image" Target="../media/image197.wmf"/><Relationship Id="rId5" Type="http://schemas.openxmlformats.org/officeDocument/2006/relationships/image" Target="../media/image194.wmf"/><Relationship Id="rId15" Type="http://schemas.openxmlformats.org/officeDocument/2006/relationships/image" Target="../media/image199.wmf"/><Relationship Id="rId10" Type="http://schemas.openxmlformats.org/officeDocument/2006/relationships/oleObject" Target="../embeddings/oleObject93.bin"/><Relationship Id="rId19" Type="http://schemas.openxmlformats.org/officeDocument/2006/relationships/image" Target="../media/image3.png"/><Relationship Id="rId4" Type="http://schemas.openxmlformats.org/officeDocument/2006/relationships/oleObject" Target="../embeddings/oleObject90.bin"/><Relationship Id="rId9" Type="http://schemas.openxmlformats.org/officeDocument/2006/relationships/image" Target="../media/image196.wmf"/><Relationship Id="rId14" Type="http://schemas.openxmlformats.org/officeDocument/2006/relationships/oleObject" Target="../embeddings/oleObject9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wmf"/><Relationship Id="rId11" Type="http://schemas.openxmlformats.org/officeDocument/2006/relationships/image" Target="../media/image18.wmf"/><Relationship Id="rId5" Type="http://schemas.openxmlformats.org/officeDocument/2006/relationships/image" Target="../media/image20.jpe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3.png"/><Relationship Id="rId9" Type="http://schemas.openxmlformats.org/officeDocument/2006/relationships/image" Target="../media/image22.jpeg"/><Relationship Id="rId14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image" Target="../media/image29.jpeg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5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26.wmf"/><Relationship Id="rId11" Type="http://schemas.openxmlformats.org/officeDocument/2006/relationships/image" Target="../media/image24.wmf"/><Relationship Id="rId5" Type="http://schemas.openxmlformats.org/officeDocument/2006/relationships/image" Target="../media/image25.wmf"/><Relationship Id="rId15" Type="http://schemas.openxmlformats.org/officeDocument/2006/relationships/image" Target="../media/image30.jpeg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3.png"/><Relationship Id="rId9" Type="http://schemas.openxmlformats.org/officeDocument/2006/relationships/image" Target="../media/image27.wmf"/><Relationship Id="rId1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ChangeArrowheads="1"/>
          </p:cNvSpPr>
          <p:nvPr/>
        </p:nvSpPr>
        <p:spPr bwMode="auto">
          <a:xfrm>
            <a:off x="1486694" y="6246763"/>
            <a:ext cx="9182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23 September </a:t>
            </a:r>
            <a:r>
              <a:rPr lang="el-GR" sz="2400" dirty="0">
                <a:solidFill>
                  <a:srgbClr val="FFFF00"/>
                </a:solidFill>
                <a:latin typeface="Arial" charset="0"/>
              </a:rPr>
              <a:t>20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17, Prague, CZ</a:t>
            </a:r>
            <a:endParaRPr lang="en-US" sz="2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5364" name="Picture 38" descr="main"/>
          <p:cNvPicPr>
            <a:picLocks noChangeAspect="1" noChangeArrowheads="1"/>
          </p:cNvPicPr>
          <p:nvPr/>
        </p:nvPicPr>
        <p:blipFill>
          <a:blip r:embed="rId3" cstate="print"/>
          <a:srcRect t="20767" b="22632"/>
          <a:stretch>
            <a:fillRect/>
          </a:stretch>
        </p:blipFill>
        <p:spPr bwMode="auto">
          <a:xfrm>
            <a:off x="2420961" y="1543374"/>
            <a:ext cx="7255061" cy="240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-87682" y="4368390"/>
            <a:ext cx="12279682" cy="135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lnSpc>
                <a:spcPct val="75000"/>
              </a:lnSpc>
              <a:spcBef>
                <a:spcPct val="20000"/>
              </a:spcBef>
            </a:pPr>
            <a:r>
              <a:rPr lang="el-G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Charalambidis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lnSpc>
                <a:spcPct val="75000"/>
              </a:lnSpc>
              <a:spcBef>
                <a:spcPct val="20000"/>
              </a:spcBef>
            </a:pPr>
            <a:endParaRPr lang="el-GR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lnSpc>
                <a:spcPct val="75000"/>
              </a:lnSpc>
              <a:spcBef>
                <a:spcPct val="20000"/>
              </a:spcBef>
            </a:pPr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FO.R.T.H. - I.E.S.L./ </a:t>
            </a:r>
            <a:r>
              <a:rPr lang="el-G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</a:t>
            </a:r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of Crete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/ELI-ALPS</a:t>
            </a:r>
            <a:endParaRPr lang="el-G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lnSpc>
                <a:spcPct val="75000"/>
              </a:lnSpc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chara@iesl.forth.gr, </a:t>
            </a:r>
          </a:p>
          <a:p>
            <a:pPr algn="ctr" eaLnBrk="0" hangingPunct="0">
              <a:lnSpc>
                <a:spcPct val="75000"/>
              </a:lnSpc>
              <a:spcBef>
                <a:spcPct val="20000"/>
              </a:spcBef>
            </a:pPr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Charalambidis.Dimitris@eli-alps.hu</a:t>
            </a:r>
          </a:p>
        </p:txBody>
      </p:sp>
      <p:sp>
        <p:nvSpPr>
          <p:cNvPr id="15369" name="Text Box 30"/>
          <p:cNvSpPr txBox="1">
            <a:spLocks noChangeArrowheads="1"/>
          </p:cNvSpPr>
          <p:nvPr/>
        </p:nvSpPr>
        <p:spPr bwMode="auto">
          <a:xfrm>
            <a:off x="0" y="5814841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99CCFF"/>
                </a:solidFill>
                <a:latin typeface="Arial" charset="0"/>
              </a:rPr>
              <a:t>EXTATIC meeting</a:t>
            </a:r>
            <a:endParaRPr lang="el-GR" sz="2800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466157"/>
            <a:ext cx="1219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l-GR" sz="4400" smtClean="0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Energetic High </a:t>
            </a:r>
            <a:r>
              <a:rPr lang="en-US" altLang="el-GR" sz="44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Harmonics &amp; </a:t>
            </a:r>
            <a:r>
              <a:rPr lang="en-US" altLang="el-GR" sz="4400" dirty="0" err="1" smtClean="0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attosecond</a:t>
            </a:r>
            <a:r>
              <a:rPr lang="en-US" altLang="el-GR" sz="44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pulses</a:t>
            </a:r>
            <a:endParaRPr lang="en-US" altLang="el-GR" sz="4400" dirty="0">
              <a:solidFill>
                <a:srgbClr val="DDDDD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12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2"/>
          <p:cNvSpPr>
            <a:spLocks noChangeArrowheads="1"/>
          </p:cNvSpPr>
          <p:nvPr/>
        </p:nvSpPr>
        <p:spPr bwMode="auto">
          <a:xfrm>
            <a:off x="1029256" y="197614"/>
            <a:ext cx="89646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HHG in gases</a:t>
            </a:r>
            <a:endParaRPr lang="en-US" alt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l-GR" sz="26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three step models (TSM)</a:t>
            </a:r>
            <a:endParaRPr lang="en-US" altLang="el-GR" sz="26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5" name="Group 4"/>
          <p:cNvGrpSpPr>
            <a:grpSpLocks/>
          </p:cNvGrpSpPr>
          <p:nvPr/>
        </p:nvGrpSpPr>
        <p:grpSpPr bwMode="auto">
          <a:xfrm>
            <a:off x="10132314" y="5643279"/>
            <a:ext cx="2114550" cy="1366837"/>
            <a:chOff x="7370064" y="5643578"/>
            <a:chExt cx="2114550" cy="1366838"/>
          </a:xfrm>
        </p:grpSpPr>
        <p:graphicFrame>
          <p:nvGraphicFramePr>
            <p:cNvPr id="276" name="Object 2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43" name="Photo Editor Photo" r:id="rId3" imgW="3409524" imgH="3677163" progId="">
                    <p:embed/>
                  </p:oleObj>
                </mc:Choice>
                <mc:Fallback>
                  <p:oleObj name="Photo Editor Photo" r:id="rId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7" name="Rectangle 33"/>
            <p:cNvSpPr>
              <a:spLocks noChangeArrowheads="1"/>
            </p:cNvSpPr>
            <p:nvPr/>
          </p:nvSpPr>
          <p:spPr bwMode="auto">
            <a:xfrm>
              <a:off x="737006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eaLnBrk="0" hangingPunct="0"/>
              <a:endParaRPr lang="el-G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41"/>
          <p:cNvSpPr>
            <a:spLocks noChangeArrowheads="1"/>
          </p:cNvSpPr>
          <p:nvPr/>
        </p:nvSpPr>
        <p:spPr bwMode="auto">
          <a:xfrm>
            <a:off x="974399" y="4115933"/>
            <a:ext cx="2380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0066CC"/>
                </a:solidFill>
              </a:rPr>
              <a:t>F. Lindner</a:t>
            </a:r>
            <a:r>
              <a:rPr lang="fr-FR" b="0" dirty="0">
                <a:solidFill>
                  <a:srgbClr val="0066CC"/>
                </a:solidFill>
              </a:rPr>
              <a:t> </a:t>
            </a:r>
            <a:r>
              <a:rPr lang="fr-FR" b="0" i="1" dirty="0">
                <a:solidFill>
                  <a:srgbClr val="0066CC"/>
                </a:solidFill>
              </a:rPr>
              <a:t>et al.</a:t>
            </a:r>
            <a:r>
              <a:rPr lang="fr-FR" b="0" dirty="0">
                <a:solidFill>
                  <a:srgbClr val="0066CC"/>
                </a:solidFill>
              </a:rPr>
              <a:t> </a:t>
            </a:r>
          </a:p>
          <a:p>
            <a:pPr>
              <a:defRPr/>
            </a:pPr>
            <a:r>
              <a:rPr lang="en-US" b="0" dirty="0">
                <a:solidFill>
                  <a:srgbClr val="0066CC"/>
                </a:solidFill>
              </a:rPr>
              <a:t>PRA </a:t>
            </a:r>
            <a:r>
              <a:rPr lang="en-US" b="1" dirty="0">
                <a:solidFill>
                  <a:srgbClr val="0066CC"/>
                </a:solidFill>
              </a:rPr>
              <a:t>68</a:t>
            </a:r>
            <a:r>
              <a:rPr lang="en-US" b="0" dirty="0">
                <a:solidFill>
                  <a:srgbClr val="0066CC"/>
                </a:solidFill>
              </a:rPr>
              <a:t>, 013814</a:t>
            </a:r>
            <a:r>
              <a:rPr lang="en-US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0" dirty="0">
                <a:solidFill>
                  <a:srgbClr val="0066CC"/>
                </a:solidFill>
              </a:rPr>
              <a:t>(2003)</a:t>
            </a:r>
            <a:r>
              <a:rPr lang="en-US" b="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9" name="Picture 1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445" y="4115933"/>
            <a:ext cx="2974603" cy="248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643959" y="4115933"/>
            <a:ext cx="5833158" cy="2221340"/>
            <a:chOff x="4385876" y="1103712"/>
            <a:chExt cx="4898865" cy="1657399"/>
          </a:xfrm>
        </p:grpSpPr>
        <p:grpSp>
          <p:nvGrpSpPr>
            <p:cNvPr id="17" name="Group 111"/>
            <p:cNvGrpSpPr>
              <a:grpSpLocks/>
            </p:cNvGrpSpPr>
            <p:nvPr/>
          </p:nvGrpSpPr>
          <p:grpSpPr bwMode="auto">
            <a:xfrm>
              <a:off x="6994381" y="1566715"/>
              <a:ext cx="2153350" cy="1004964"/>
              <a:chOff x="2653" y="890"/>
              <a:chExt cx="2493" cy="782"/>
            </a:xfrm>
          </p:grpSpPr>
          <p:sp>
            <p:nvSpPr>
              <p:cNvPr id="31" name="Line 112"/>
              <p:cNvSpPr>
                <a:spLocks noChangeShapeType="1"/>
              </p:cNvSpPr>
              <p:nvPr/>
            </p:nvSpPr>
            <p:spPr bwMode="auto">
              <a:xfrm>
                <a:off x="2653" y="890"/>
                <a:ext cx="0" cy="7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2" name="Line 113"/>
              <p:cNvSpPr>
                <a:spLocks noChangeShapeType="1"/>
              </p:cNvSpPr>
              <p:nvPr/>
            </p:nvSpPr>
            <p:spPr bwMode="auto">
              <a:xfrm>
                <a:off x="2653" y="1672"/>
                <a:ext cx="249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3" name="Line 114"/>
              <p:cNvSpPr>
                <a:spLocks noChangeShapeType="1"/>
              </p:cNvSpPr>
              <p:nvPr/>
            </p:nvSpPr>
            <p:spPr bwMode="auto">
              <a:xfrm>
                <a:off x="2745" y="988"/>
                <a:ext cx="0" cy="684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4" name="Line 115"/>
              <p:cNvSpPr>
                <a:spLocks noChangeShapeType="1"/>
              </p:cNvSpPr>
              <p:nvPr/>
            </p:nvSpPr>
            <p:spPr bwMode="auto">
              <a:xfrm flipH="1">
                <a:off x="2913" y="1162"/>
                <a:ext cx="12" cy="510"/>
              </a:xfrm>
              <a:prstGeom prst="line">
                <a:avLst/>
              </a:prstGeom>
              <a:noFill/>
              <a:ln w="635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5" name="Line 116"/>
              <p:cNvSpPr>
                <a:spLocks noChangeShapeType="1"/>
              </p:cNvSpPr>
              <p:nvPr/>
            </p:nvSpPr>
            <p:spPr bwMode="auto">
              <a:xfrm flipH="1">
                <a:off x="3115" y="1379"/>
                <a:ext cx="0" cy="293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6" name="Line 117"/>
              <p:cNvSpPr>
                <a:spLocks noChangeShapeType="1"/>
              </p:cNvSpPr>
              <p:nvPr/>
            </p:nvSpPr>
            <p:spPr bwMode="auto">
              <a:xfrm flipH="1">
                <a:off x="3299" y="1379"/>
                <a:ext cx="0" cy="293"/>
              </a:xfrm>
              <a:prstGeom prst="line">
                <a:avLst/>
              </a:prstGeom>
              <a:noFill/>
              <a:ln w="6350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7" name="Line 118"/>
              <p:cNvSpPr>
                <a:spLocks noChangeShapeType="1"/>
              </p:cNvSpPr>
              <p:nvPr/>
            </p:nvSpPr>
            <p:spPr bwMode="auto">
              <a:xfrm flipH="1">
                <a:off x="3484" y="1379"/>
                <a:ext cx="0" cy="293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8" name="Line 119"/>
              <p:cNvSpPr>
                <a:spLocks noChangeShapeType="1"/>
              </p:cNvSpPr>
              <p:nvPr/>
            </p:nvSpPr>
            <p:spPr bwMode="auto">
              <a:xfrm flipH="1">
                <a:off x="3646" y="1378"/>
                <a:ext cx="0" cy="293"/>
              </a:xfrm>
              <a:prstGeom prst="line">
                <a:avLst/>
              </a:prstGeom>
              <a:noFill/>
              <a:ln w="63500">
                <a:solidFill>
                  <a:srgbClr val="00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9" name="Line 120"/>
              <p:cNvSpPr>
                <a:spLocks noChangeShapeType="1"/>
              </p:cNvSpPr>
              <p:nvPr/>
            </p:nvSpPr>
            <p:spPr bwMode="auto">
              <a:xfrm flipH="1">
                <a:off x="3853" y="1379"/>
                <a:ext cx="0" cy="293"/>
              </a:xfrm>
              <a:prstGeom prst="line">
                <a:avLst/>
              </a:prstGeom>
              <a:noFill/>
              <a:ln w="63500">
                <a:solidFill>
                  <a:srgbClr val="0000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0" name="Line 121"/>
              <p:cNvSpPr>
                <a:spLocks noChangeShapeType="1"/>
              </p:cNvSpPr>
              <p:nvPr/>
            </p:nvSpPr>
            <p:spPr bwMode="auto">
              <a:xfrm flipH="1">
                <a:off x="4038" y="1379"/>
                <a:ext cx="0" cy="293"/>
              </a:xfrm>
              <a:prstGeom prst="line">
                <a:avLst/>
              </a:prstGeom>
              <a:noFill/>
              <a:ln w="635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1" name="Line 122"/>
              <p:cNvSpPr>
                <a:spLocks noChangeShapeType="1"/>
              </p:cNvSpPr>
              <p:nvPr/>
            </p:nvSpPr>
            <p:spPr bwMode="auto">
              <a:xfrm flipH="1">
                <a:off x="4223" y="1379"/>
                <a:ext cx="0" cy="293"/>
              </a:xfrm>
              <a:prstGeom prst="line">
                <a:avLst/>
              </a:prstGeom>
              <a:noFill/>
              <a:ln w="63500">
                <a:solidFill>
                  <a:srgbClr val="9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2" name="Line 123"/>
              <p:cNvSpPr>
                <a:spLocks noChangeShapeType="1"/>
              </p:cNvSpPr>
              <p:nvPr/>
            </p:nvSpPr>
            <p:spPr bwMode="auto">
              <a:xfrm flipH="1">
                <a:off x="4407" y="1428"/>
                <a:ext cx="0" cy="244"/>
              </a:xfrm>
              <a:prstGeom prst="line">
                <a:avLst/>
              </a:prstGeom>
              <a:noFill/>
              <a:ln w="6350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3" name="Line 124"/>
              <p:cNvSpPr>
                <a:spLocks noChangeShapeType="1"/>
              </p:cNvSpPr>
              <p:nvPr/>
            </p:nvSpPr>
            <p:spPr bwMode="auto">
              <a:xfrm flipH="1">
                <a:off x="4592" y="1525"/>
                <a:ext cx="0" cy="147"/>
              </a:xfrm>
              <a:prstGeom prst="line">
                <a:avLst/>
              </a:prstGeom>
              <a:noFill/>
              <a:ln w="63500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44" name="Line 125"/>
              <p:cNvSpPr>
                <a:spLocks noChangeShapeType="1"/>
              </p:cNvSpPr>
              <p:nvPr/>
            </p:nvSpPr>
            <p:spPr bwMode="auto">
              <a:xfrm flipH="1">
                <a:off x="4777" y="1623"/>
                <a:ext cx="0" cy="49"/>
              </a:xfrm>
              <a:prstGeom prst="line">
                <a:avLst/>
              </a:prstGeom>
              <a:noFill/>
              <a:ln w="63500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  <p:sp>
          <p:nvSpPr>
            <p:cNvPr id="18" name="Text Box 139"/>
            <p:cNvSpPr txBox="1">
              <a:spLocks noChangeArrowheads="1"/>
            </p:cNvSpPr>
            <p:nvPr/>
          </p:nvSpPr>
          <p:spPr bwMode="auto">
            <a:xfrm>
              <a:off x="8852941" y="2114479"/>
              <a:ext cx="431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l-GR" sz="2400" b="0" i="1">
                  <a:solidFill>
                    <a:srgbClr val="5F5F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ω</a:t>
              </a:r>
            </a:p>
          </p:txBody>
        </p:sp>
        <p:sp>
          <p:nvSpPr>
            <p:cNvPr id="19" name="Text Box 140"/>
            <p:cNvSpPr txBox="1">
              <a:spLocks noChangeArrowheads="1"/>
            </p:cNvSpPr>
            <p:nvPr/>
          </p:nvSpPr>
          <p:spPr bwMode="auto">
            <a:xfrm>
              <a:off x="6956588" y="1103712"/>
              <a:ext cx="7207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0" i="1" dirty="0">
                  <a:solidFill>
                    <a:srgbClr val="5F5F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400" b="0" i="1" baseline="-25000" dirty="0">
                  <a:solidFill>
                    <a:srgbClr val="5F5F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XUV</a:t>
              </a:r>
              <a:endParaRPr lang="el-GR" sz="2400" b="0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Line 127"/>
            <p:cNvSpPr>
              <a:spLocks noChangeShapeType="1"/>
            </p:cNvSpPr>
            <p:nvPr/>
          </p:nvSpPr>
          <p:spPr bwMode="auto">
            <a:xfrm>
              <a:off x="4385876" y="1893900"/>
              <a:ext cx="1913490" cy="820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175474" y="1835720"/>
              <a:ext cx="2978082" cy="925391"/>
              <a:chOff x="5175474" y="1835720"/>
              <a:chExt cx="2978082" cy="925391"/>
            </a:xfrm>
          </p:grpSpPr>
          <p:grpSp>
            <p:nvGrpSpPr>
              <p:cNvPr id="22" name="Group 135"/>
              <p:cNvGrpSpPr>
                <a:grpSpLocks/>
              </p:cNvGrpSpPr>
              <p:nvPr/>
            </p:nvGrpSpPr>
            <p:grpSpPr bwMode="auto">
              <a:xfrm>
                <a:off x="5175474" y="1835720"/>
                <a:ext cx="120202" cy="925391"/>
                <a:chOff x="675" y="2290"/>
                <a:chExt cx="136" cy="1013"/>
              </a:xfrm>
            </p:grpSpPr>
            <p:sp>
              <p:nvSpPr>
                <p:cNvPr id="29" name="Line 136"/>
                <p:cNvSpPr>
                  <a:spLocks noChangeShapeType="1"/>
                </p:cNvSpPr>
                <p:nvPr/>
              </p:nvSpPr>
              <p:spPr bwMode="auto">
                <a:xfrm>
                  <a:off x="757" y="2351"/>
                  <a:ext cx="0" cy="952"/>
                </a:xfrm>
                <a:prstGeom prst="line">
                  <a:avLst/>
                </a:prstGeom>
                <a:noFill/>
                <a:ln w="19050">
                  <a:solidFill>
                    <a:srgbClr val="FF6699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30" name="Oval 137"/>
                <p:cNvSpPr>
                  <a:spLocks noChangeArrowheads="1"/>
                </p:cNvSpPr>
                <p:nvPr/>
              </p:nvSpPr>
              <p:spPr bwMode="auto">
                <a:xfrm>
                  <a:off x="675" y="2290"/>
                  <a:ext cx="136" cy="136"/>
                </a:xfrm>
                <a:prstGeom prst="ellipse">
                  <a:avLst/>
                </a:prstGeom>
                <a:solidFill>
                  <a:srgbClr val="FF66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</p:grpSp>
          <p:grpSp>
            <p:nvGrpSpPr>
              <p:cNvPr id="23" name="Group 130"/>
              <p:cNvGrpSpPr>
                <a:grpSpLocks/>
              </p:cNvGrpSpPr>
              <p:nvPr/>
            </p:nvGrpSpPr>
            <p:grpSpPr bwMode="auto">
              <a:xfrm>
                <a:off x="5885036" y="1850373"/>
                <a:ext cx="145019" cy="885931"/>
                <a:chOff x="1580" y="2325"/>
                <a:chExt cx="136" cy="952"/>
              </a:xfrm>
            </p:grpSpPr>
            <p:sp>
              <p:nvSpPr>
                <p:cNvPr id="27" name="Line 131"/>
                <p:cNvSpPr>
                  <a:spLocks noChangeShapeType="1"/>
                </p:cNvSpPr>
                <p:nvPr/>
              </p:nvSpPr>
              <p:spPr bwMode="auto">
                <a:xfrm>
                  <a:off x="1645" y="2325"/>
                  <a:ext cx="0" cy="952"/>
                </a:xfrm>
                <a:prstGeom prst="line">
                  <a:avLst/>
                </a:prstGeom>
                <a:noFill/>
                <a:ln w="19050">
                  <a:solidFill>
                    <a:srgbClr val="993366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8" name="Oval 132"/>
                <p:cNvSpPr>
                  <a:spLocks noChangeArrowheads="1"/>
                </p:cNvSpPr>
                <p:nvPr/>
              </p:nvSpPr>
              <p:spPr bwMode="auto">
                <a:xfrm>
                  <a:off x="1580" y="2325"/>
                  <a:ext cx="136" cy="136"/>
                </a:xfrm>
                <a:prstGeom prst="ellipse">
                  <a:avLst/>
                </a:prstGeom>
                <a:solidFill>
                  <a:srgbClr val="99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</p:grpSp>
          <p:grpSp>
            <p:nvGrpSpPr>
              <p:cNvPr id="24" name="Group 108"/>
              <p:cNvGrpSpPr>
                <a:grpSpLocks/>
              </p:cNvGrpSpPr>
              <p:nvPr/>
            </p:nvGrpSpPr>
            <p:grpSpPr bwMode="auto">
              <a:xfrm>
                <a:off x="7638528" y="1895442"/>
                <a:ext cx="515028" cy="606121"/>
                <a:chOff x="3450" y="1069"/>
                <a:chExt cx="519" cy="637"/>
              </a:xfrm>
            </p:grpSpPr>
            <p:sp>
              <p:nvSpPr>
                <p:cNvPr id="25" name="Oval 109"/>
                <p:cNvSpPr>
                  <a:spLocks noChangeArrowheads="1"/>
                </p:cNvSpPr>
                <p:nvPr/>
              </p:nvSpPr>
              <p:spPr bwMode="auto">
                <a:xfrm>
                  <a:off x="3450" y="1069"/>
                  <a:ext cx="499" cy="499"/>
                </a:xfrm>
                <a:prstGeom prst="ellipse">
                  <a:avLst/>
                </a:prstGeom>
                <a:noFill/>
                <a:ln w="28575">
                  <a:solidFill>
                    <a:srgbClr val="FF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26" name="Oval 110"/>
                <p:cNvSpPr>
                  <a:spLocks noChangeArrowheads="1"/>
                </p:cNvSpPr>
                <p:nvPr/>
              </p:nvSpPr>
              <p:spPr bwMode="auto">
                <a:xfrm>
                  <a:off x="3470" y="1207"/>
                  <a:ext cx="499" cy="499"/>
                </a:xfrm>
                <a:prstGeom prst="ellipse">
                  <a:avLst/>
                </a:prstGeom>
                <a:noFill/>
                <a:ln w="28575">
                  <a:solidFill>
                    <a:srgbClr val="9900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</p:grpSp>
        </p:grpSp>
      </p:grpSp>
      <p:grpSp>
        <p:nvGrpSpPr>
          <p:cNvPr id="45" name="Group 44"/>
          <p:cNvGrpSpPr/>
          <p:nvPr/>
        </p:nvGrpSpPr>
        <p:grpSpPr>
          <a:xfrm>
            <a:off x="5074454" y="4354126"/>
            <a:ext cx="3883595" cy="1649569"/>
            <a:chOff x="5236346" y="1180315"/>
            <a:chExt cx="3261562" cy="1230792"/>
          </a:xfrm>
        </p:grpSpPr>
        <p:sp>
          <p:nvSpPr>
            <p:cNvPr id="46" name="Oval 105"/>
            <p:cNvSpPr>
              <a:spLocks noChangeArrowheads="1"/>
            </p:cNvSpPr>
            <p:nvPr/>
          </p:nvSpPr>
          <p:spPr bwMode="auto">
            <a:xfrm>
              <a:off x="5236346" y="1180315"/>
              <a:ext cx="141759" cy="134641"/>
            </a:xfrm>
            <a:prstGeom prst="ellipse">
              <a:avLst/>
            </a:prstGeom>
            <a:solidFill>
              <a:srgbClr val="00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47" name="Oval 107"/>
            <p:cNvSpPr>
              <a:spLocks noChangeArrowheads="1"/>
            </p:cNvSpPr>
            <p:nvPr/>
          </p:nvSpPr>
          <p:spPr bwMode="auto">
            <a:xfrm>
              <a:off x="8005479" y="1972749"/>
              <a:ext cx="492429" cy="438358"/>
            </a:xfrm>
            <a:prstGeom prst="ellips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22686" y="1205806"/>
            <a:ext cx="5318169" cy="2767476"/>
            <a:chOff x="2613563" y="713967"/>
            <a:chExt cx="5318169" cy="27674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2688154" y="1351569"/>
                  <a:ext cx="3892026" cy="57605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a14:m>
                  <a:r>
                    <a:rPr lang="en-US" sz="2400" dirty="0" smtClean="0"/>
                    <a:t> =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0" dirty="0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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endParaRPr lang="el-GR" sz="2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8154" y="1351569"/>
                  <a:ext cx="3892026" cy="57605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7895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/>
            <p:cNvSpPr txBox="1"/>
            <p:nvPr/>
          </p:nvSpPr>
          <p:spPr>
            <a:xfrm>
              <a:off x="2613563" y="713967"/>
              <a:ext cx="2103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Classical</a:t>
              </a:r>
              <a:endParaRPr lang="el-GR" sz="2400" dirty="0">
                <a:solidFill>
                  <a:srgbClr val="00206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8" name="Object 2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42840051"/>
                    </p:ext>
                  </p:extLst>
                </p:nvPr>
              </p:nvGraphicFramePr>
              <p:xfrm>
                <a:off x="2704310" y="2125896"/>
                <a:ext cx="5227422" cy="1355547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7744" name="Equation" r:id="rId7" imgW="2743200" imgH="711000" progId="Equation.DSMT4">
                        <p:embed/>
                      </p:oleObj>
                    </mc:Choice>
                    <mc:Fallback>
                      <p:oleObj name="Equation" r:id="rId7" imgW="2743200" imgH="7110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4310" y="2125896"/>
                              <a:ext cx="5227422" cy="1355547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8" name="Object 2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42840051"/>
                    </p:ext>
                  </p:extLst>
                </p:nvPr>
              </p:nvGraphicFramePr>
              <p:xfrm>
                <a:off x="2704310" y="2125896"/>
                <a:ext cx="5227422" cy="1355547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7666" name="Equation" r:id="rId9" imgW="2743200" imgH="711000" progId="Equation.DSMT4">
                        <p:embed/>
                      </p:oleObj>
                    </mc:Choice>
                    <mc:Fallback>
                      <p:oleObj name="Equation" r:id="rId9" imgW="2743200" imgH="7110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4310" y="2125896"/>
                              <a:ext cx="5227422" cy="1355547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solidFill>
                                <a:schemeClr val="bg1"/>
                              </a:solidFill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10" name="Rectangle 9"/>
            <p:cNvSpPr/>
            <p:nvPr/>
          </p:nvSpPr>
          <p:spPr>
            <a:xfrm>
              <a:off x="7201411" y="2170528"/>
              <a:ext cx="723429" cy="5563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360245" y="2908703"/>
              <a:ext cx="714210" cy="427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453633" y="1160174"/>
            <a:ext cx="53035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Approximations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Strong Field Approximation (SFA)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Single Active Electron (SAE)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rgbClr val="002060"/>
                </a:solidFill>
              </a:rPr>
              <a:t>υ</a:t>
            </a:r>
            <a:r>
              <a:rPr lang="en-US" sz="2400" dirty="0" smtClean="0">
                <a:solidFill>
                  <a:srgbClr val="002060"/>
                </a:solidFill>
              </a:rPr>
              <a:t>(0) = 0</a:t>
            </a:r>
            <a:endParaRPr lang="el-G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16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2"/>
          <p:cNvSpPr>
            <a:spLocks noChangeArrowheads="1"/>
          </p:cNvSpPr>
          <p:nvPr/>
        </p:nvSpPr>
        <p:spPr bwMode="auto">
          <a:xfrm>
            <a:off x="1029256" y="197614"/>
            <a:ext cx="89646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HHG in gases</a:t>
            </a:r>
          </a:p>
          <a:p>
            <a:r>
              <a:rPr lang="en-US" altLang="el-GR" sz="26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TSMs</a:t>
            </a:r>
            <a:endParaRPr lang="en-US" altLang="el-GR" sz="26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5" name="Group 4"/>
          <p:cNvGrpSpPr>
            <a:grpSpLocks/>
          </p:cNvGrpSpPr>
          <p:nvPr/>
        </p:nvGrpSpPr>
        <p:grpSpPr bwMode="auto">
          <a:xfrm>
            <a:off x="10132314" y="5643279"/>
            <a:ext cx="2114550" cy="1366837"/>
            <a:chOff x="7370064" y="5643578"/>
            <a:chExt cx="2114550" cy="1366838"/>
          </a:xfrm>
        </p:grpSpPr>
        <p:graphicFrame>
          <p:nvGraphicFramePr>
            <p:cNvPr id="276" name="Object 2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346" name="Photo Editor Photo" r:id="rId3" imgW="3409524" imgH="3677163" progId="">
                    <p:embed/>
                  </p:oleObj>
                </mc:Choice>
                <mc:Fallback>
                  <p:oleObj name="Photo Editor Photo" r:id="rId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7" name="Rectangle 33"/>
            <p:cNvSpPr>
              <a:spLocks noChangeArrowheads="1"/>
            </p:cNvSpPr>
            <p:nvPr/>
          </p:nvSpPr>
          <p:spPr bwMode="auto">
            <a:xfrm>
              <a:off x="737006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eaLnBrk="0" hangingPunct="0"/>
              <a:endParaRPr lang="el-G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79791" y="1710416"/>
            <a:ext cx="4954172" cy="2117873"/>
            <a:chOff x="2970668" y="1218577"/>
            <a:chExt cx="4954172" cy="2117873"/>
          </a:xfrm>
        </p:grpSpPr>
        <p:sp>
          <p:nvSpPr>
            <p:cNvPr id="14" name="TextBox 13"/>
            <p:cNvSpPr txBox="1"/>
            <p:nvPr/>
          </p:nvSpPr>
          <p:spPr>
            <a:xfrm>
              <a:off x="2970668" y="1218577"/>
              <a:ext cx="2103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Semi-Classical</a:t>
              </a:r>
              <a:endParaRPr lang="el-GR" sz="2400" dirty="0">
                <a:solidFill>
                  <a:srgbClr val="00206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201411" y="2170528"/>
              <a:ext cx="723429" cy="5563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360245" y="2908703"/>
              <a:ext cx="714210" cy="427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931684" y="2776491"/>
            <a:ext cx="530352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Approximations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Strong Field Approximation (SFA)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Single Active Electron (SAE)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Electric Dipole Approximation (EDA)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Quasi Static Approximation (QSA)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No Resonance Approximation (NRA)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Weak Ionization Approximation (WIA)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170" y="1330877"/>
            <a:ext cx="4334357" cy="122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9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roup 4"/>
          <p:cNvGrpSpPr>
            <a:grpSpLocks/>
          </p:cNvGrpSpPr>
          <p:nvPr/>
        </p:nvGrpSpPr>
        <p:grpSpPr bwMode="auto">
          <a:xfrm>
            <a:off x="10132314" y="5643279"/>
            <a:ext cx="2114550" cy="1366837"/>
            <a:chOff x="7370064" y="5643578"/>
            <a:chExt cx="2114550" cy="1366838"/>
          </a:xfrm>
        </p:grpSpPr>
        <p:graphicFrame>
          <p:nvGraphicFramePr>
            <p:cNvPr id="276" name="Object 2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51" name="Photo Editor Photo" r:id="rId3" imgW="3409524" imgH="3677163" progId="">
                    <p:embed/>
                  </p:oleObj>
                </mc:Choice>
                <mc:Fallback>
                  <p:oleObj name="Photo Editor Photo" r:id="rId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7" name="Rectangle 33"/>
            <p:cNvSpPr>
              <a:spLocks noChangeArrowheads="1"/>
            </p:cNvSpPr>
            <p:nvPr/>
          </p:nvSpPr>
          <p:spPr bwMode="auto">
            <a:xfrm>
              <a:off x="737006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eaLnBrk="0" hangingPunct="0"/>
              <a:endParaRPr lang="el-G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833" t="9393" r="25643" b="3366"/>
          <a:stretch/>
        </p:blipFill>
        <p:spPr>
          <a:xfrm>
            <a:off x="906598" y="3777306"/>
            <a:ext cx="3771284" cy="2985954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4470403" y="3440698"/>
            <a:ext cx="6497398" cy="3258477"/>
            <a:chOff x="4470403" y="3440698"/>
            <a:chExt cx="6497398" cy="3258477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6"/>
            <a:srcRect l="4909" t="5165" r="25942" b="3314"/>
            <a:stretch/>
          </p:blipFill>
          <p:spPr>
            <a:xfrm>
              <a:off x="5907114" y="3574685"/>
              <a:ext cx="3818116" cy="3124490"/>
            </a:xfrm>
            <a:prstGeom prst="rect">
              <a:avLst/>
            </a:prstGeom>
          </p:spPr>
        </p:pic>
        <p:cxnSp>
          <p:nvCxnSpPr>
            <p:cNvPr id="53" name="Straight Arrow Connector 52"/>
            <p:cNvCxnSpPr/>
            <p:nvPr/>
          </p:nvCxnSpPr>
          <p:spPr>
            <a:xfrm>
              <a:off x="5943074" y="3810030"/>
              <a:ext cx="694139" cy="2563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>
              <a:off x="8931617" y="3994696"/>
              <a:ext cx="1093575" cy="3071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4470403" y="3440698"/>
              <a:ext cx="1646898" cy="369332"/>
            </a:xfrm>
            <a:prstGeom prst="rect">
              <a:avLst/>
            </a:prstGeom>
            <a:solidFill>
              <a:srgbClr val="1D648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numerical</a:t>
              </a:r>
              <a:endParaRPr lang="el-GR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0025192" y="3771668"/>
              <a:ext cx="942609" cy="369332"/>
            </a:xfrm>
            <a:prstGeom prst="rect">
              <a:avLst/>
            </a:prstGeom>
            <a:solidFill>
              <a:srgbClr val="FFFF6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SPA </a:t>
              </a:r>
              <a:endParaRPr lang="el-GR" dirty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29315" y="745913"/>
            <a:ext cx="7286857" cy="2621654"/>
            <a:chOff x="760618" y="461619"/>
            <a:chExt cx="7286857" cy="2621654"/>
          </a:xfrm>
        </p:grpSpPr>
        <p:sp>
          <p:nvSpPr>
            <p:cNvPr id="61" name="Rectangle 130"/>
            <p:cNvSpPr>
              <a:spLocks noChangeArrowheads="1"/>
            </p:cNvSpPr>
            <p:nvPr/>
          </p:nvSpPr>
          <p:spPr bwMode="auto">
            <a:xfrm>
              <a:off x="962583" y="2198050"/>
              <a:ext cx="2177199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dirty="0">
                  <a:solidFill>
                    <a:srgbClr val="0066CC"/>
                  </a:solidFill>
                </a:rPr>
                <a:t>M. Lewenstein </a:t>
              </a:r>
              <a:endParaRPr lang="de-DE" sz="2000" dirty="0" smtClean="0">
                <a:solidFill>
                  <a:srgbClr val="0066CC"/>
                </a:solidFill>
              </a:endParaRPr>
            </a:p>
            <a:p>
              <a:pPr>
                <a:defRPr/>
              </a:pPr>
              <a:r>
                <a:rPr lang="en-US" sz="2000" dirty="0" smtClean="0">
                  <a:solidFill>
                    <a:srgbClr val="0066CC"/>
                  </a:solidFill>
                </a:rPr>
                <a:t>PR</a:t>
              </a:r>
              <a:r>
                <a:rPr lang="el-GR" sz="2000" dirty="0">
                  <a:solidFill>
                    <a:srgbClr val="0066CC"/>
                  </a:solidFill>
                </a:rPr>
                <a:t>A </a:t>
              </a:r>
              <a:r>
                <a:rPr lang="el-GR" sz="2000" b="1" dirty="0">
                  <a:solidFill>
                    <a:srgbClr val="0066CC"/>
                  </a:solidFill>
                </a:rPr>
                <a:t>49</a:t>
              </a:r>
              <a:r>
                <a:rPr lang="el-GR" sz="2000" dirty="0">
                  <a:solidFill>
                    <a:srgbClr val="0066CC"/>
                  </a:solidFill>
                </a:rPr>
                <a:t> 2117</a:t>
              </a:r>
              <a:r>
                <a:rPr lang="en-US" sz="2000" dirty="0">
                  <a:solidFill>
                    <a:srgbClr val="0066CC"/>
                  </a:solidFill>
                </a:rPr>
                <a:t>(1994)</a:t>
              </a:r>
              <a:endParaRPr lang="el-GR" sz="2000" dirty="0">
                <a:solidFill>
                  <a:srgbClr val="0066CC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0618" y="1320544"/>
              <a:ext cx="26523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</a:rPr>
                <a:t>Semi-classica</a:t>
              </a:r>
              <a:r>
                <a:rPr lang="en-US" dirty="0" smtClean="0">
                  <a:solidFill>
                    <a:srgbClr val="002060"/>
                  </a:solidFill>
                </a:rPr>
                <a:t>l</a:t>
              </a:r>
              <a:endParaRPr lang="el-GR" dirty="0">
                <a:solidFill>
                  <a:srgbClr val="002060"/>
                </a:solidFill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2481635" y="461619"/>
              <a:ext cx="5565840" cy="2621654"/>
              <a:chOff x="4032748" y="532760"/>
              <a:chExt cx="5565840" cy="2621654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94308" y="1247367"/>
                <a:ext cx="3904280" cy="1267473"/>
              </a:xfrm>
              <a:prstGeom prst="rect">
                <a:avLst/>
              </a:prstGeom>
            </p:spPr>
          </p:pic>
          <p:grpSp>
            <p:nvGrpSpPr>
              <p:cNvPr id="62" name="Group 61"/>
              <p:cNvGrpSpPr/>
              <p:nvPr/>
            </p:nvGrpSpPr>
            <p:grpSpPr>
              <a:xfrm>
                <a:off x="4032748" y="532760"/>
                <a:ext cx="4656603" cy="2621654"/>
                <a:chOff x="3138265" y="551377"/>
                <a:chExt cx="4656603" cy="2621654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852645" y="2635596"/>
                  <a:ext cx="1942223" cy="506020"/>
                </a:xfrm>
                <a:prstGeom prst="rect">
                  <a:avLst/>
                </a:prstGeom>
              </p:spPr>
            </p:pic>
            <p:cxnSp>
              <p:nvCxnSpPr>
                <p:cNvPr id="65" name="Straight Arrow Connector 64"/>
                <p:cNvCxnSpPr/>
                <p:nvPr/>
              </p:nvCxnSpPr>
              <p:spPr>
                <a:xfrm flipV="1">
                  <a:off x="5490986" y="2892894"/>
                  <a:ext cx="265869" cy="9524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58015" r="13265"/>
                <a:stretch/>
              </p:blipFill>
              <p:spPr>
                <a:xfrm>
                  <a:off x="4772882" y="2667011"/>
                  <a:ext cx="557784" cy="506020"/>
                </a:xfrm>
                <a:prstGeom prst="rect">
                  <a:avLst/>
                </a:prstGeom>
              </p:spPr>
            </p:pic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 rotWithShape="1">
                <a:blip r:embed="rId9"/>
                <a:srcRect r="85988" b="48505"/>
                <a:stretch/>
              </p:blipFill>
              <p:spPr>
                <a:xfrm>
                  <a:off x="3685368" y="1465757"/>
                  <a:ext cx="649624" cy="534223"/>
                </a:xfrm>
                <a:prstGeom prst="rect">
                  <a:avLst/>
                </a:prstGeom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138265" y="551377"/>
                  <a:ext cx="3650192" cy="1028053"/>
                </a:xfrm>
                <a:prstGeom prst="rect">
                  <a:avLst/>
                </a:prstGeom>
              </p:spPr>
            </p:pic>
            <p:cxnSp>
              <p:nvCxnSpPr>
                <p:cNvPr id="69" name="Straight Arrow Connector 68"/>
                <p:cNvCxnSpPr/>
                <p:nvPr/>
              </p:nvCxnSpPr>
              <p:spPr>
                <a:xfrm flipH="1">
                  <a:off x="3832285" y="1277655"/>
                  <a:ext cx="535" cy="298976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Arrow Connector 59"/>
              <p:cNvCxnSpPr/>
              <p:nvPr/>
            </p:nvCxnSpPr>
            <p:spPr>
              <a:xfrm>
                <a:off x="5844289" y="1921070"/>
                <a:ext cx="13555" cy="72116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flipV="1">
                <a:off x="5268908" y="1704727"/>
                <a:ext cx="265869" cy="952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3" name="Rectangle 2"/>
          <p:cNvSpPr>
            <a:spLocks noChangeArrowheads="1"/>
          </p:cNvSpPr>
          <p:nvPr/>
        </p:nvSpPr>
        <p:spPr bwMode="auto">
          <a:xfrm>
            <a:off x="760618" y="195757"/>
            <a:ext cx="89646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HHG in gases</a:t>
            </a:r>
            <a:endParaRPr lang="en-US" alt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l-GR" sz="26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TSMs</a:t>
            </a:r>
            <a:endParaRPr lang="en-US" altLang="el-GR" sz="26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138238" y="252581"/>
            <a:ext cx="4754545" cy="4625383"/>
            <a:chOff x="7138238" y="252581"/>
            <a:chExt cx="4754545" cy="4625383"/>
          </a:xfrm>
        </p:grpSpPr>
        <p:grpSp>
          <p:nvGrpSpPr>
            <p:cNvPr id="17" name="Group 16"/>
            <p:cNvGrpSpPr/>
            <p:nvPr/>
          </p:nvGrpSpPr>
          <p:grpSpPr>
            <a:xfrm>
              <a:off x="7138238" y="252581"/>
              <a:ext cx="4754545" cy="4625383"/>
              <a:chOff x="7138238" y="252581"/>
              <a:chExt cx="4754545" cy="4625383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7138238" y="252581"/>
                <a:ext cx="4754545" cy="4625383"/>
                <a:chOff x="7138238" y="316589"/>
                <a:chExt cx="4754545" cy="4625383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7138238" y="316589"/>
                  <a:ext cx="4500797" cy="3050977"/>
                  <a:chOff x="7138238" y="316589"/>
                  <a:chExt cx="4500797" cy="3050977"/>
                </a:xfrm>
              </p:grpSpPr>
              <p:pic>
                <p:nvPicPr>
                  <p:cNvPr id="30" name="Picture 29"/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317643" y="1043231"/>
                    <a:ext cx="2563718" cy="357490"/>
                  </a:xfrm>
                  <a:prstGeom prst="rect">
                    <a:avLst/>
                  </a:prstGeom>
                </p:spPr>
              </p:pic>
              <p:grpSp>
                <p:nvGrpSpPr>
                  <p:cNvPr id="10" name="Group 9"/>
                  <p:cNvGrpSpPr/>
                  <p:nvPr/>
                </p:nvGrpSpPr>
                <p:grpSpPr>
                  <a:xfrm>
                    <a:off x="7138238" y="316589"/>
                    <a:ext cx="4500797" cy="3050977"/>
                    <a:chOff x="7138238" y="316589"/>
                    <a:chExt cx="4500797" cy="3050977"/>
                  </a:xfrm>
                </p:grpSpPr>
                <p:grpSp>
                  <p:nvGrpSpPr>
                    <p:cNvPr id="5" name="Group 4"/>
                    <p:cNvGrpSpPr/>
                    <p:nvPr/>
                  </p:nvGrpSpPr>
                  <p:grpSpPr>
                    <a:xfrm>
                      <a:off x="7165670" y="660346"/>
                      <a:ext cx="3867912" cy="336599"/>
                      <a:chOff x="6958584" y="450472"/>
                      <a:chExt cx="4009217" cy="366318"/>
                    </a:xfrm>
                  </p:grpSpPr>
                  <p:pic>
                    <p:nvPicPr>
                      <p:cNvPr id="3" name="Picture 2"/>
                      <p:cNvPicPr>
                        <a:picLocks noChangeAspect="1"/>
                      </p:cNvPicPr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750076" y="458964"/>
                        <a:ext cx="3217725" cy="3578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" name="Picture 3"/>
                      <p:cNvPicPr>
                        <a:picLocks noChangeAspect="1"/>
                      </p:cNvPicPr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958584" y="450472"/>
                        <a:ext cx="960207" cy="366318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" name="Picture 7"/>
                    <p:cNvPicPr>
                      <a:picLocks noChangeAspect="1"/>
                    </p:cNvPicPr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7282555" y="1697933"/>
                      <a:ext cx="4356480" cy="166963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7138238" y="316589"/>
                      <a:ext cx="347250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Quasi-classical action</a:t>
                      </a:r>
                      <a:endParaRPr lang="el-GR" dirty="0">
                        <a:solidFill>
                          <a:srgbClr val="002060"/>
                        </a:solidFill>
                      </a:endParaRPr>
                    </a:p>
                  </p:txBody>
                </p:sp>
                <p:sp>
                  <p:nvSpPr>
                    <p:cNvPr id="37" name="TextBox 36"/>
                    <p:cNvSpPr txBox="1"/>
                    <p:nvPr/>
                  </p:nvSpPr>
                  <p:spPr>
                    <a:xfrm>
                      <a:off x="7526954" y="1425705"/>
                      <a:ext cx="347250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Saddle point equations</a:t>
                      </a:r>
                      <a:endParaRPr lang="el-GR" dirty="0">
                        <a:solidFill>
                          <a:srgbClr val="002060"/>
                        </a:solidFill>
                      </a:endParaRPr>
                    </a:p>
                  </p:txBody>
                </p:sp>
              </p:grpSp>
            </p:grp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191830" y="4341062"/>
                  <a:ext cx="2700953" cy="600910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656339" y="3239405"/>
                <a:ext cx="1034856" cy="399434"/>
              </a:xfrm>
              <a:prstGeom prst="rect">
                <a:avLst/>
              </a:prstGeom>
            </p:spPr>
          </p:pic>
        </p:grpSp>
        <p:sp>
          <p:nvSpPr>
            <p:cNvPr id="46" name="TextBox 45"/>
            <p:cNvSpPr txBox="1"/>
            <p:nvPr/>
          </p:nvSpPr>
          <p:spPr>
            <a:xfrm>
              <a:off x="7468132" y="3272053"/>
              <a:ext cx="3472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</a:rPr>
                <a:t>Quantum trajectories</a:t>
              </a:r>
              <a:endParaRPr lang="el-GR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170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>
            <a:grpSpLocks/>
          </p:cNvGrpSpPr>
          <p:nvPr/>
        </p:nvGrpSpPr>
        <p:grpSpPr bwMode="auto">
          <a:xfrm>
            <a:off x="10132314" y="5643279"/>
            <a:ext cx="2114550" cy="1366837"/>
            <a:chOff x="7370064" y="5643578"/>
            <a:chExt cx="2114550" cy="1366838"/>
          </a:xfrm>
        </p:grpSpPr>
        <p:graphicFrame>
          <p:nvGraphicFramePr>
            <p:cNvPr id="36" name="Object 2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66" name="Photo Editor Photo" r:id="rId3" imgW="3409524" imgH="3677163" progId="">
                    <p:embed/>
                  </p:oleObj>
                </mc:Choice>
                <mc:Fallback>
                  <p:oleObj name="Photo Editor Photo" r:id="rId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Rectangle 33"/>
            <p:cNvSpPr>
              <a:spLocks noChangeArrowheads="1"/>
            </p:cNvSpPr>
            <p:nvPr/>
          </p:nvSpPr>
          <p:spPr bwMode="auto">
            <a:xfrm>
              <a:off x="737006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eaLnBrk="0" hangingPunct="0"/>
              <a:endParaRPr lang="el-G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179388" y="135890"/>
            <a:ext cx="121467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Mapping HHG intricacies in the spatial ion distributions </a:t>
            </a:r>
            <a:endParaRPr lang="en-US" alt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l-GR" sz="26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Imaging of the HHG focal area in the ionization focal area</a:t>
            </a:r>
            <a:endParaRPr lang="en-US" altLang="el-GR" sz="26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30981" y="1323022"/>
            <a:ext cx="10226315" cy="5068594"/>
            <a:chOff x="630981" y="1323022"/>
            <a:chExt cx="10226315" cy="506859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t="12060"/>
            <a:stretch/>
          </p:blipFill>
          <p:spPr>
            <a:xfrm>
              <a:off x="630981" y="1523529"/>
              <a:ext cx="10226315" cy="333276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068" y="3979883"/>
              <a:ext cx="8366584" cy="241173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652672" y="1323022"/>
              <a:ext cx="1261056" cy="5407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281322" y="3990436"/>
              <a:ext cx="1261056" cy="5407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5592278" y="3667225"/>
            <a:ext cx="634112" cy="3766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2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10132314" y="5643279"/>
            <a:ext cx="2114550" cy="1366837"/>
            <a:chOff x="7370064" y="5643578"/>
            <a:chExt cx="2114550" cy="1366838"/>
          </a:xfrm>
        </p:grpSpPr>
        <p:graphicFrame>
          <p:nvGraphicFramePr>
            <p:cNvPr id="15" name="Object 2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216" name="Photo Editor Photo" r:id="rId3" imgW="3409524" imgH="3677163" progId="">
                    <p:embed/>
                  </p:oleObj>
                </mc:Choice>
                <mc:Fallback>
                  <p:oleObj name="Photo Editor Photo" r:id="rId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33"/>
            <p:cNvSpPr>
              <a:spLocks noChangeArrowheads="1"/>
            </p:cNvSpPr>
            <p:nvPr/>
          </p:nvSpPr>
          <p:spPr bwMode="auto">
            <a:xfrm>
              <a:off x="737006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eaLnBrk="0" hangingPunct="0"/>
              <a:endParaRPr lang="el-G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179388" y="135890"/>
            <a:ext cx="121467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Mapping HHG intricacies in the spatial ion distributions </a:t>
            </a:r>
            <a:endParaRPr lang="en-US" alt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l-GR" sz="26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Long-short trajectory interferences</a:t>
            </a:r>
            <a:endParaRPr lang="en-US" altLang="el-GR" sz="26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68529" y="868680"/>
            <a:ext cx="9978228" cy="6993192"/>
            <a:chOff x="327570" y="868680"/>
            <a:chExt cx="9978228" cy="6993192"/>
          </a:xfrm>
        </p:grpSpPr>
        <p:grpSp>
          <p:nvGrpSpPr>
            <p:cNvPr id="28" name="Group 27"/>
            <p:cNvGrpSpPr/>
            <p:nvPr/>
          </p:nvGrpSpPr>
          <p:grpSpPr>
            <a:xfrm>
              <a:off x="1449430" y="868680"/>
              <a:ext cx="8856368" cy="6993192"/>
              <a:chOff x="1449430" y="868680"/>
              <a:chExt cx="8856368" cy="6993192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449430" y="4169664"/>
                <a:ext cx="5783474" cy="3692208"/>
                <a:chOff x="-101444" y="3111326"/>
                <a:chExt cx="6590058" cy="4259580"/>
              </a:xfrm>
            </p:grpSpPr>
            <p:pic>
              <p:nvPicPr>
                <p:cNvPr id="19" name="Picture 18" descr="C:\Users\user\Desktop\Tsatrafillis-IID-NatureSciRep_submitted files\Submitted files\Referees comments\Revised version\Figure1abcd.jpg"/>
                <p:cNvPicPr/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47483" y="3111326"/>
                  <a:ext cx="6241131" cy="42595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" name="Rectangle 19"/>
                <p:cNvSpPr/>
                <p:nvPr/>
              </p:nvSpPr>
              <p:spPr>
                <a:xfrm>
                  <a:off x="3096772" y="3136095"/>
                  <a:ext cx="1859280" cy="1325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-101444" y="5617457"/>
                  <a:ext cx="5473472" cy="16586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4681886" y="3482815"/>
                  <a:ext cx="819228" cy="4165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6"/>
              <a:srcRect t="-474" b="1287"/>
              <a:stretch/>
            </p:blipFill>
            <p:spPr>
              <a:xfrm>
                <a:off x="3141533" y="868680"/>
                <a:ext cx="7164265" cy="3831336"/>
              </a:xfrm>
              <a:prstGeom prst="rect">
                <a:avLst/>
              </a:prstGeom>
            </p:spPr>
          </p:pic>
          <p:cxnSp>
            <p:nvCxnSpPr>
              <p:cNvPr id="17" name="Straight Arrow Connector 16"/>
              <p:cNvCxnSpPr/>
              <p:nvPr/>
            </p:nvCxnSpPr>
            <p:spPr>
              <a:xfrm flipV="1">
                <a:off x="7004304" y="4700017"/>
                <a:ext cx="1847088" cy="1816387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327570" y="1117861"/>
              <a:ext cx="3249882" cy="4770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600" b="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Different trajectories result different harmonic phases </a:t>
              </a:r>
            </a:p>
            <a:p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    </a:t>
              </a:r>
              <a:r>
                <a:rPr lang="en-US" sz="1600" b="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 </a:t>
              </a:r>
              <a:r>
                <a:rPr lang="en-US" sz="1600" b="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consuctive</a:t>
              </a:r>
              <a:r>
                <a:rPr lang="en-US" sz="1600" b="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/</a:t>
              </a:r>
              <a:r>
                <a:rPr lang="en-US" sz="1600" b="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distructve</a:t>
              </a:r>
              <a:r>
                <a:rPr lang="en-US" sz="1600" b="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        </a:t>
              </a:r>
            </a:p>
            <a:p>
              <a:r>
                <a:rPr lang="en-US" sz="1600" b="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          interference</a:t>
              </a:r>
              <a:endPara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Phases depend on the driving intensity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endPara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600" b="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Long-short trajectory phase difference depends on the driving intensity                               </a:t>
              </a:r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 interference depends 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on the driving </a:t>
              </a:r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intensity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Intensity varies:</a:t>
              </a:r>
            </a:p>
            <a:p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    i) spatially 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 </a:t>
              </a:r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interference                   </a:t>
              </a:r>
            </a:p>
            <a:p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    pattern varies 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spatially</a:t>
              </a:r>
            </a:p>
            <a:p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    ii) by external control </a:t>
              </a:r>
              <a:endPara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endParaRPr>
            </a:p>
            <a:p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   interference pattern  </a:t>
              </a:r>
            </a:p>
            <a:p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    depends on the used intensity </a:t>
              </a:r>
              <a:endPara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endParaRPr>
            </a:p>
            <a:p>
              <a:endPara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36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70925" y="1049128"/>
            <a:ext cx="4767263" cy="5638800"/>
            <a:chOff x="2070925" y="1049128"/>
            <a:chExt cx="4767263" cy="563880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2070925" y="2895391"/>
              <a:ext cx="4767263" cy="1563687"/>
              <a:chOff x="68" y="1929"/>
              <a:chExt cx="3003" cy="985"/>
            </a:xfrm>
          </p:grpSpPr>
          <p:pic>
            <p:nvPicPr>
              <p:cNvPr id="36" name="Picture 3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8917" t="31398" b="40968"/>
              <a:stretch>
                <a:fillRect/>
              </a:stretch>
            </p:blipFill>
            <p:spPr bwMode="auto">
              <a:xfrm>
                <a:off x="68" y="1967"/>
                <a:ext cx="3003" cy="9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" name="Text Box 9"/>
              <p:cNvSpPr txBox="1">
                <a:spLocks noChangeArrowheads="1"/>
              </p:cNvSpPr>
              <p:nvPr/>
            </p:nvSpPr>
            <p:spPr bwMode="auto">
              <a:xfrm>
                <a:off x="1604" y="1929"/>
                <a:ext cx="86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Norm. data</a:t>
                </a:r>
                <a:endParaRPr lang="el-GR"/>
              </a:p>
            </p:txBody>
          </p:sp>
        </p:grpSp>
        <p:pic>
          <p:nvPicPr>
            <p:cNvPr id="31" name="Picture 30"/>
            <p:cNvPicPr>
              <a:picLocks noChangeAspect="1" noChangeArrowheads="1"/>
            </p:cNvPicPr>
            <p:nvPr/>
          </p:nvPicPr>
          <p:blipFill>
            <a:blip r:embed="rId3" cstate="print"/>
            <a:srcRect l="8917" t="58827"/>
            <a:stretch>
              <a:fillRect/>
            </a:stretch>
          </p:blipFill>
          <p:spPr bwMode="auto">
            <a:xfrm>
              <a:off x="2070925" y="4447966"/>
              <a:ext cx="4767263" cy="2239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2070925" y="1049128"/>
              <a:ext cx="4767263" cy="1892300"/>
              <a:chOff x="68" y="766"/>
              <a:chExt cx="3003" cy="1192"/>
            </a:xfrm>
          </p:grpSpPr>
          <p:pic>
            <p:nvPicPr>
              <p:cNvPr id="29" name="Picture 2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8917" b="68835"/>
              <a:stretch>
                <a:fillRect/>
              </a:stretch>
            </p:blipFill>
            <p:spPr bwMode="auto">
              <a:xfrm>
                <a:off x="68" y="890"/>
                <a:ext cx="3003" cy="10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Text Box 18"/>
              <p:cNvSpPr txBox="1">
                <a:spLocks noChangeArrowheads="1"/>
              </p:cNvSpPr>
              <p:nvPr/>
            </p:nvSpPr>
            <p:spPr bwMode="auto">
              <a:xfrm>
                <a:off x="495" y="766"/>
                <a:ext cx="221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b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Line outs of the focus images</a:t>
                </a:r>
                <a:endParaRPr lang="el-GR" sz="2000" b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276167" y="1803184"/>
            <a:ext cx="4695825" cy="2179641"/>
            <a:chOff x="276167" y="1803184"/>
            <a:chExt cx="4695825" cy="2179641"/>
          </a:xfrm>
        </p:grpSpPr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2882842" y="3406563"/>
              <a:ext cx="2089150" cy="576262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Line 22"/>
            <p:cNvSpPr>
              <a:spLocks noChangeShapeType="1"/>
            </p:cNvSpPr>
            <p:nvPr/>
          </p:nvSpPr>
          <p:spPr bwMode="auto">
            <a:xfrm flipH="1" flipV="1">
              <a:off x="2035250" y="2725526"/>
              <a:ext cx="1440611" cy="663979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276167" y="1803184"/>
              <a:ext cx="1901825" cy="1371599"/>
              <a:chOff x="546" y="1178"/>
              <a:chExt cx="1198" cy="864"/>
            </a:xfrm>
          </p:grpSpPr>
          <p:sp>
            <p:nvSpPr>
              <p:cNvPr id="24" name="Text Box 25"/>
              <p:cNvSpPr txBox="1">
                <a:spLocks noChangeArrowheads="1"/>
              </p:cNvSpPr>
              <p:nvPr/>
            </p:nvSpPr>
            <p:spPr bwMode="auto">
              <a:xfrm>
                <a:off x="884" y="1178"/>
                <a:ext cx="55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0" dirty="0">
                    <a:solidFill>
                      <a:srgbClr val="002060"/>
                    </a:solidFill>
                  </a:rPr>
                  <a:t>Plateau</a:t>
                </a:r>
                <a:endParaRPr lang="el-GR" b="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5" name="Text Box 26"/>
              <p:cNvSpPr txBox="1">
                <a:spLocks noChangeArrowheads="1"/>
              </p:cNvSpPr>
              <p:nvPr/>
            </p:nvSpPr>
            <p:spPr bwMode="auto">
              <a:xfrm>
                <a:off x="616" y="1495"/>
                <a:ext cx="1065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0" dirty="0">
                    <a:solidFill>
                      <a:srgbClr val="002060"/>
                    </a:solidFill>
                  </a:rPr>
                  <a:t>Two trajectories</a:t>
                </a:r>
                <a:endParaRPr lang="el-GR" b="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6" name="Text Box 27"/>
              <p:cNvSpPr txBox="1">
                <a:spLocks noChangeArrowheads="1"/>
              </p:cNvSpPr>
              <p:nvPr/>
            </p:nvSpPr>
            <p:spPr bwMode="auto">
              <a:xfrm>
                <a:off x="546" y="1809"/>
                <a:ext cx="119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rgbClr val="002060"/>
                    </a:solidFill>
                  </a:rPr>
                  <a:t> 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Periodic </a:t>
                </a:r>
                <a:r>
                  <a:rPr lang="en-US" b="0" dirty="0" smtClean="0">
                    <a:solidFill>
                      <a:srgbClr val="002060"/>
                    </a:solidFill>
                  </a:rPr>
                  <a:t>structure</a:t>
                </a:r>
                <a:endParaRPr lang="el-GR" b="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7" name="AutoShape 28"/>
              <p:cNvSpPr>
                <a:spLocks noChangeArrowheads="1"/>
              </p:cNvSpPr>
              <p:nvPr/>
            </p:nvSpPr>
            <p:spPr bwMode="auto">
              <a:xfrm>
                <a:off x="1133" y="1389"/>
                <a:ext cx="91" cy="136"/>
              </a:xfrm>
              <a:prstGeom prst="downArrow">
                <a:avLst>
                  <a:gd name="adj1" fmla="val 50000"/>
                  <a:gd name="adj2" fmla="val 37363"/>
                </a:avLst>
              </a:prstGeom>
              <a:solidFill>
                <a:schemeClr val="tx1"/>
              </a:solidFill>
              <a:ln w="9525">
                <a:solidFill>
                  <a:srgbClr val="00206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AutoShape 29"/>
              <p:cNvSpPr>
                <a:spLocks noChangeArrowheads="1"/>
              </p:cNvSpPr>
              <p:nvPr/>
            </p:nvSpPr>
            <p:spPr bwMode="auto">
              <a:xfrm>
                <a:off x="1139" y="1704"/>
                <a:ext cx="91" cy="136"/>
              </a:xfrm>
              <a:prstGeom prst="downArrow">
                <a:avLst>
                  <a:gd name="adj1" fmla="val 50000"/>
                  <a:gd name="adj2" fmla="val 37363"/>
                </a:avLst>
              </a:prstGeom>
              <a:solidFill>
                <a:schemeClr val="tx1"/>
              </a:solidFill>
              <a:ln w="9525">
                <a:solidFill>
                  <a:srgbClr val="00206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019788" y="4445962"/>
            <a:ext cx="43234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n-GB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Kolliopoulos</a:t>
            </a: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 </a:t>
            </a:r>
            <a:r>
              <a:rPr 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013822 (2014)</a:t>
            </a:r>
            <a:endParaRPr lang="el-GR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4"/>
          <p:cNvGrpSpPr>
            <a:grpSpLocks/>
          </p:cNvGrpSpPr>
          <p:nvPr/>
        </p:nvGrpSpPr>
        <p:grpSpPr bwMode="auto">
          <a:xfrm>
            <a:off x="10132314" y="5643279"/>
            <a:ext cx="2114550" cy="1366837"/>
            <a:chOff x="7370064" y="5643578"/>
            <a:chExt cx="2114550" cy="1366838"/>
          </a:xfrm>
        </p:grpSpPr>
        <p:graphicFrame>
          <p:nvGraphicFramePr>
            <p:cNvPr id="39" name="Object 2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8" name="Photo Editor Photo" r:id="rId4" imgW="3409524" imgH="3677163" progId="">
                    <p:embed/>
                  </p:oleObj>
                </mc:Choice>
                <mc:Fallback>
                  <p:oleObj name="Photo Editor Photo" r:id="rId4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737006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eaLnBrk="0" hangingPunct="0"/>
              <a:endParaRPr lang="el-G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96959" y="2237005"/>
            <a:ext cx="5072540" cy="1728762"/>
            <a:chOff x="4996959" y="2237005"/>
            <a:chExt cx="5072540" cy="1728762"/>
          </a:xfrm>
        </p:grpSpPr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996959" y="3389505"/>
              <a:ext cx="935038" cy="576262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C00000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5439511" y="2237005"/>
              <a:ext cx="4629988" cy="1542188"/>
              <a:chOff x="5317236" y="1341227"/>
              <a:chExt cx="4629988" cy="1542188"/>
            </a:xfrm>
          </p:grpSpPr>
          <p:grpSp>
            <p:nvGrpSpPr>
              <p:cNvPr id="12" name="Group 11"/>
              <p:cNvGrpSpPr>
                <a:grpSpLocks/>
              </p:cNvGrpSpPr>
              <p:nvPr/>
            </p:nvGrpSpPr>
            <p:grpSpPr bwMode="auto">
              <a:xfrm>
                <a:off x="8239074" y="1341227"/>
                <a:ext cx="1708150" cy="1289049"/>
                <a:chOff x="4180" y="1927"/>
                <a:chExt cx="1076" cy="812"/>
              </a:xfrm>
            </p:grpSpPr>
            <p:sp>
              <p:nvSpPr>
                <p:cNvPr id="18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4443" y="1927"/>
                  <a:ext cx="54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b="0" dirty="0">
                      <a:solidFill>
                        <a:srgbClr val="002060"/>
                      </a:solidFill>
                    </a:rPr>
                    <a:t>Cut-off</a:t>
                  </a:r>
                  <a:endParaRPr lang="el-GR" b="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9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4180" y="2216"/>
                  <a:ext cx="1076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b="0" dirty="0">
                      <a:solidFill>
                        <a:srgbClr val="002060"/>
                      </a:solidFill>
                      <a:sym typeface="Wingdings" pitchFamily="2" charset="2"/>
                    </a:rPr>
                    <a:t>Single trajectory</a:t>
                  </a:r>
                  <a:endParaRPr lang="el-GR" b="0" dirty="0">
                    <a:solidFill>
                      <a:srgbClr val="002060"/>
                    </a:solidFill>
                    <a:sym typeface="Wingdings" pitchFamily="2" charset="2"/>
                  </a:endParaRPr>
                </a:p>
              </p:txBody>
            </p:sp>
            <p:sp>
              <p:nvSpPr>
                <p:cNvPr id="2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4265" y="2506"/>
                  <a:ext cx="859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b="0" dirty="0">
                      <a:solidFill>
                        <a:srgbClr val="002060"/>
                      </a:solidFill>
                      <a:sym typeface="Wingdings" pitchFamily="2" charset="2"/>
                    </a:rPr>
                    <a:t>No structure</a:t>
                  </a:r>
                  <a:endParaRPr lang="el-GR" b="0" dirty="0">
                    <a:solidFill>
                      <a:srgbClr val="002060"/>
                    </a:solidFill>
                    <a:sym typeface="Wingdings" pitchFamily="2" charset="2"/>
                  </a:endParaRPr>
                </a:p>
              </p:txBody>
            </p:sp>
            <p:sp>
              <p:nvSpPr>
                <p:cNvPr id="21" name="AutoShape 35"/>
                <p:cNvSpPr>
                  <a:spLocks noChangeArrowheads="1"/>
                </p:cNvSpPr>
                <p:nvPr/>
              </p:nvSpPr>
              <p:spPr bwMode="auto">
                <a:xfrm>
                  <a:off x="4676" y="2120"/>
                  <a:ext cx="91" cy="136"/>
                </a:xfrm>
                <a:prstGeom prst="downArrow">
                  <a:avLst>
                    <a:gd name="adj1" fmla="val 50000"/>
                    <a:gd name="adj2" fmla="val 37363"/>
                  </a:avLst>
                </a:prstGeom>
                <a:solidFill>
                  <a:schemeClr val="tx1"/>
                </a:solidFill>
                <a:ln w="9525">
                  <a:solidFill>
                    <a:srgbClr val="00206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2" name="AutoShape 36"/>
                <p:cNvSpPr>
                  <a:spLocks noChangeArrowheads="1"/>
                </p:cNvSpPr>
                <p:nvPr/>
              </p:nvSpPr>
              <p:spPr bwMode="auto">
                <a:xfrm>
                  <a:off x="4685" y="2420"/>
                  <a:ext cx="91" cy="136"/>
                </a:xfrm>
                <a:prstGeom prst="downArrow">
                  <a:avLst>
                    <a:gd name="adj1" fmla="val 50000"/>
                    <a:gd name="adj2" fmla="val 37363"/>
                  </a:avLst>
                </a:prstGeom>
                <a:solidFill>
                  <a:schemeClr val="tx1"/>
                </a:solidFill>
                <a:ln w="9525">
                  <a:solidFill>
                    <a:srgbClr val="00206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sp>
            <p:nvSpPr>
              <p:cNvPr id="41" name="Line 22"/>
              <p:cNvSpPr>
                <a:spLocks noChangeShapeType="1"/>
              </p:cNvSpPr>
              <p:nvPr/>
            </p:nvSpPr>
            <p:spPr bwMode="auto">
              <a:xfrm flipV="1">
                <a:off x="5317236" y="2137724"/>
                <a:ext cx="2726081" cy="745691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44" name="Rectangle 2"/>
          <p:cNvSpPr>
            <a:spLocks noChangeArrowheads="1"/>
          </p:cNvSpPr>
          <p:nvPr/>
        </p:nvSpPr>
        <p:spPr bwMode="auto">
          <a:xfrm>
            <a:off x="179388" y="135890"/>
            <a:ext cx="121467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Mapping HHG intricacies in the spatial ion distributions </a:t>
            </a:r>
            <a:endParaRPr lang="en-US" alt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l-GR" sz="26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Long-short trajectory interferences</a:t>
            </a:r>
            <a:endParaRPr lang="en-US" altLang="el-GR" sz="26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49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80"/>
          <p:cNvPicPr>
            <a:picLocks noChangeAspect="1" noChangeArrowheads="1"/>
          </p:cNvPicPr>
          <p:nvPr/>
        </p:nvPicPr>
        <p:blipFill rotWithShape="1">
          <a:blip r:embed="rId3" cstate="print"/>
          <a:srcRect l="15052" t="2277" b="76086"/>
          <a:stretch/>
        </p:blipFill>
        <p:spPr bwMode="auto">
          <a:xfrm>
            <a:off x="6302242" y="2785919"/>
            <a:ext cx="2925076" cy="129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" name="Group 47"/>
          <p:cNvGrpSpPr/>
          <p:nvPr/>
        </p:nvGrpSpPr>
        <p:grpSpPr>
          <a:xfrm>
            <a:off x="1444753" y="3248273"/>
            <a:ext cx="4640198" cy="3234823"/>
            <a:chOff x="1480185" y="1681232"/>
            <a:chExt cx="4476750" cy="2718624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9190" t="31456" b="41144"/>
            <a:stretch>
              <a:fillRect/>
            </a:stretch>
          </p:blipFill>
          <p:spPr bwMode="auto">
            <a:xfrm>
              <a:off x="1480185" y="2340039"/>
              <a:ext cx="4476750" cy="1404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9190" t="86433" b="609"/>
            <a:stretch>
              <a:fillRect/>
            </a:stretch>
          </p:blipFill>
          <p:spPr bwMode="auto">
            <a:xfrm>
              <a:off x="1480185" y="3734694"/>
              <a:ext cx="4476750" cy="665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2932755" y="1681232"/>
              <a:ext cx="2219335" cy="1471620"/>
              <a:chOff x="1028" y="734"/>
              <a:chExt cx="1398" cy="927"/>
            </a:xfrm>
          </p:grpSpPr>
          <p:sp>
            <p:nvSpPr>
              <p:cNvPr id="40" name="Oval 39"/>
              <p:cNvSpPr>
                <a:spLocks noChangeArrowheads="1"/>
              </p:cNvSpPr>
              <p:nvPr/>
            </p:nvSpPr>
            <p:spPr bwMode="auto">
              <a:xfrm>
                <a:off x="2292" y="1501"/>
                <a:ext cx="57" cy="6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" name="Oval 40"/>
              <p:cNvSpPr>
                <a:spLocks noChangeArrowheads="1"/>
              </p:cNvSpPr>
              <p:nvPr/>
            </p:nvSpPr>
            <p:spPr bwMode="auto">
              <a:xfrm>
                <a:off x="2138" y="1501"/>
                <a:ext cx="58" cy="6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Oval 41"/>
              <p:cNvSpPr>
                <a:spLocks noChangeArrowheads="1"/>
              </p:cNvSpPr>
              <p:nvPr/>
            </p:nvSpPr>
            <p:spPr bwMode="auto">
              <a:xfrm>
                <a:off x="1978" y="1501"/>
                <a:ext cx="57" cy="6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" name="Oval 42"/>
              <p:cNvSpPr>
                <a:spLocks noChangeArrowheads="1"/>
              </p:cNvSpPr>
              <p:nvPr/>
            </p:nvSpPr>
            <p:spPr bwMode="auto">
              <a:xfrm>
                <a:off x="1927" y="1389"/>
                <a:ext cx="499" cy="272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pic>
            <p:nvPicPr>
              <p:cNvPr id="47" name="Picture 4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8" y="734"/>
                <a:ext cx="373" cy="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Text Box 17"/>
              <p:cNvSpPr txBox="1">
                <a:spLocks noChangeArrowheads="1"/>
              </p:cNvSpPr>
              <p:nvPr/>
            </p:nvSpPr>
            <p:spPr bwMode="auto">
              <a:xfrm>
                <a:off x="2109" y="886"/>
                <a:ext cx="16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>
                    <a:solidFill>
                      <a:srgbClr val="002060"/>
                    </a:solidFill>
                    <a:latin typeface="Agency FB" pitchFamily="34" charset="0"/>
                  </a:rPr>
                  <a:t>0</a:t>
                </a:r>
                <a:endParaRPr lang="el-GR" sz="1400">
                  <a:solidFill>
                    <a:srgbClr val="002060"/>
                  </a:solidFill>
                  <a:latin typeface="Agency FB" pitchFamily="34" charset="0"/>
                </a:endParaRPr>
              </a:p>
            </p:txBody>
          </p:sp>
        </p:grp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4101146" y="1922532"/>
              <a:ext cx="296863" cy="1227143"/>
              <a:chOff x="1764" y="886"/>
              <a:chExt cx="187" cy="773"/>
            </a:xfrm>
          </p:grpSpPr>
          <p:sp>
            <p:nvSpPr>
              <p:cNvPr id="37" name="Oval 36"/>
              <p:cNvSpPr>
                <a:spLocks noChangeArrowheads="1"/>
              </p:cNvSpPr>
              <p:nvPr/>
            </p:nvSpPr>
            <p:spPr bwMode="auto">
              <a:xfrm>
                <a:off x="1764" y="1592"/>
                <a:ext cx="58" cy="6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AutoShape 20"/>
              <p:cNvSpPr>
                <a:spLocks noChangeArrowheads="1"/>
              </p:cNvSpPr>
              <p:nvPr/>
            </p:nvSpPr>
            <p:spPr bwMode="auto">
              <a:xfrm flipH="1">
                <a:off x="1791" y="1071"/>
                <a:ext cx="136" cy="462"/>
              </a:xfrm>
              <a:prstGeom prst="curvedDownArrow">
                <a:avLst>
                  <a:gd name="adj1" fmla="val 10329"/>
                  <a:gd name="adj2" fmla="val 40134"/>
                  <a:gd name="adj3" fmla="val 117655"/>
                </a:avLst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Text Box 21"/>
              <p:cNvSpPr txBox="1">
                <a:spLocks noChangeArrowheads="1"/>
              </p:cNvSpPr>
              <p:nvPr/>
            </p:nvSpPr>
            <p:spPr bwMode="auto">
              <a:xfrm>
                <a:off x="1791" y="886"/>
                <a:ext cx="16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l-GR" sz="1400">
                    <a:solidFill>
                      <a:srgbClr val="002060"/>
                    </a:solidFill>
                    <a:latin typeface="Agency FB" pitchFamily="34" charset="0"/>
                  </a:rPr>
                  <a:t>π</a:t>
                </a:r>
              </a:p>
            </p:txBody>
          </p:sp>
        </p:grp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3875736" y="1922532"/>
              <a:ext cx="361952" cy="1233493"/>
              <a:chOff x="1622" y="886"/>
              <a:chExt cx="228" cy="777"/>
            </a:xfrm>
          </p:grpSpPr>
          <p:sp>
            <p:nvSpPr>
              <p:cNvPr id="34" name="Oval 33"/>
              <p:cNvSpPr>
                <a:spLocks noChangeArrowheads="1"/>
              </p:cNvSpPr>
              <p:nvPr/>
            </p:nvSpPr>
            <p:spPr bwMode="auto">
              <a:xfrm>
                <a:off x="1622" y="1596"/>
                <a:ext cx="57" cy="6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" name="AutoShape 24"/>
              <p:cNvSpPr>
                <a:spLocks noChangeArrowheads="1"/>
              </p:cNvSpPr>
              <p:nvPr/>
            </p:nvSpPr>
            <p:spPr bwMode="auto">
              <a:xfrm flipH="1">
                <a:off x="1655" y="1071"/>
                <a:ext cx="136" cy="462"/>
              </a:xfrm>
              <a:prstGeom prst="curvedDownArrow">
                <a:avLst>
                  <a:gd name="adj1" fmla="val 10329"/>
                  <a:gd name="adj2" fmla="val 40134"/>
                  <a:gd name="adj3" fmla="val 117655"/>
                </a:avLst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" name="Text Box 25"/>
              <p:cNvSpPr txBox="1">
                <a:spLocks noChangeArrowheads="1"/>
              </p:cNvSpPr>
              <p:nvPr/>
            </p:nvSpPr>
            <p:spPr bwMode="auto">
              <a:xfrm>
                <a:off x="1641" y="886"/>
                <a:ext cx="20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l-GR" sz="1400">
                    <a:solidFill>
                      <a:srgbClr val="002060"/>
                    </a:solidFill>
                    <a:latin typeface="Agency FB" pitchFamily="34" charset="0"/>
                  </a:rPr>
                  <a:t>2π</a:t>
                </a:r>
              </a:p>
            </p:txBody>
          </p:sp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3669354" y="1928882"/>
              <a:ext cx="336551" cy="1233493"/>
              <a:chOff x="1492" y="890"/>
              <a:chExt cx="212" cy="777"/>
            </a:xfrm>
          </p:grpSpPr>
          <p:sp>
            <p:nvSpPr>
              <p:cNvPr id="31" name="Oval 30"/>
              <p:cNvSpPr>
                <a:spLocks noChangeArrowheads="1"/>
              </p:cNvSpPr>
              <p:nvPr/>
            </p:nvSpPr>
            <p:spPr bwMode="auto">
              <a:xfrm>
                <a:off x="1502" y="1600"/>
                <a:ext cx="58" cy="6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AutoShape 28"/>
              <p:cNvSpPr>
                <a:spLocks noChangeArrowheads="1"/>
              </p:cNvSpPr>
              <p:nvPr/>
            </p:nvSpPr>
            <p:spPr bwMode="auto">
              <a:xfrm flipH="1">
                <a:off x="1519" y="1071"/>
                <a:ext cx="136" cy="462"/>
              </a:xfrm>
              <a:prstGeom prst="curvedDownArrow">
                <a:avLst>
                  <a:gd name="adj1" fmla="val 10329"/>
                  <a:gd name="adj2" fmla="val 40134"/>
                  <a:gd name="adj3" fmla="val 117655"/>
                </a:avLst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Text Box 29"/>
              <p:cNvSpPr txBox="1">
                <a:spLocks noChangeArrowheads="1"/>
              </p:cNvSpPr>
              <p:nvPr/>
            </p:nvSpPr>
            <p:spPr bwMode="auto">
              <a:xfrm>
                <a:off x="1492" y="890"/>
                <a:ext cx="21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l-GR" sz="1400">
                    <a:solidFill>
                      <a:srgbClr val="002060"/>
                    </a:solidFill>
                    <a:latin typeface="Agency FB" pitchFamily="34" charset="0"/>
                  </a:rPr>
                  <a:t>3π</a:t>
                </a:r>
              </a:p>
            </p:txBody>
          </p:sp>
        </p:grp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2273935" y="1935232"/>
              <a:ext cx="1493838" cy="1220793"/>
              <a:chOff x="613" y="894"/>
              <a:chExt cx="941" cy="769"/>
            </a:xfrm>
          </p:grpSpPr>
          <p:grpSp>
            <p:nvGrpSpPr>
              <p:cNvPr id="10" name="Group 9"/>
              <p:cNvGrpSpPr>
                <a:grpSpLocks/>
              </p:cNvGrpSpPr>
              <p:nvPr/>
            </p:nvGrpSpPr>
            <p:grpSpPr bwMode="auto">
              <a:xfrm>
                <a:off x="613" y="1586"/>
                <a:ext cx="824" cy="77"/>
                <a:chOff x="613" y="1586"/>
                <a:chExt cx="824" cy="77"/>
              </a:xfrm>
            </p:grpSpPr>
            <p:sp>
              <p:nvSpPr>
                <p:cNvPr id="25" name="Oval 24"/>
                <p:cNvSpPr>
                  <a:spLocks noChangeArrowheads="1"/>
                </p:cNvSpPr>
                <p:nvPr/>
              </p:nvSpPr>
              <p:spPr bwMode="auto">
                <a:xfrm>
                  <a:off x="1380" y="1592"/>
                  <a:ext cx="57" cy="67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6" name="Oval 25"/>
                <p:cNvSpPr>
                  <a:spLocks noChangeArrowheads="1"/>
                </p:cNvSpPr>
                <p:nvPr/>
              </p:nvSpPr>
              <p:spPr bwMode="auto">
                <a:xfrm>
                  <a:off x="1240" y="1596"/>
                  <a:ext cx="58" cy="67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7" name="Oval 26"/>
                <p:cNvSpPr>
                  <a:spLocks noChangeArrowheads="1"/>
                </p:cNvSpPr>
                <p:nvPr/>
              </p:nvSpPr>
              <p:spPr bwMode="auto">
                <a:xfrm>
                  <a:off x="1084" y="1594"/>
                  <a:ext cx="58" cy="67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8" name="Oval 27"/>
                <p:cNvSpPr>
                  <a:spLocks noChangeArrowheads="1"/>
                </p:cNvSpPr>
                <p:nvPr/>
              </p:nvSpPr>
              <p:spPr bwMode="auto">
                <a:xfrm>
                  <a:off x="899" y="1586"/>
                  <a:ext cx="58" cy="67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9" name="Oval 28"/>
                <p:cNvSpPr>
                  <a:spLocks noChangeArrowheads="1"/>
                </p:cNvSpPr>
                <p:nvPr/>
              </p:nvSpPr>
              <p:spPr bwMode="auto">
                <a:xfrm>
                  <a:off x="765" y="1590"/>
                  <a:ext cx="57" cy="67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30" name="Oval 29"/>
                <p:cNvSpPr>
                  <a:spLocks noChangeArrowheads="1"/>
                </p:cNvSpPr>
                <p:nvPr/>
              </p:nvSpPr>
              <p:spPr bwMode="auto">
                <a:xfrm>
                  <a:off x="613" y="1594"/>
                  <a:ext cx="58" cy="67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sp>
            <p:nvSpPr>
              <p:cNvPr id="11" name="AutoShape 38"/>
              <p:cNvSpPr>
                <a:spLocks noChangeArrowheads="1"/>
              </p:cNvSpPr>
              <p:nvPr/>
            </p:nvSpPr>
            <p:spPr bwMode="auto">
              <a:xfrm flipH="1">
                <a:off x="1383" y="1071"/>
                <a:ext cx="136" cy="462"/>
              </a:xfrm>
              <a:prstGeom prst="curvedDownArrow">
                <a:avLst>
                  <a:gd name="adj1" fmla="val 10329"/>
                  <a:gd name="adj2" fmla="val 40134"/>
                  <a:gd name="adj3" fmla="val 117655"/>
                </a:avLst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12" name="Group 11"/>
              <p:cNvGrpSpPr>
                <a:grpSpLocks/>
              </p:cNvGrpSpPr>
              <p:nvPr/>
            </p:nvGrpSpPr>
            <p:grpSpPr bwMode="auto">
              <a:xfrm>
                <a:off x="637" y="1071"/>
                <a:ext cx="746" cy="462"/>
                <a:chOff x="637" y="1071"/>
                <a:chExt cx="746" cy="462"/>
              </a:xfrm>
            </p:grpSpPr>
            <p:sp>
              <p:nvSpPr>
                <p:cNvPr id="20" name="AutoShape 40"/>
                <p:cNvSpPr>
                  <a:spLocks noChangeArrowheads="1"/>
                </p:cNvSpPr>
                <p:nvPr/>
              </p:nvSpPr>
              <p:spPr bwMode="auto">
                <a:xfrm flipH="1">
                  <a:off x="1247" y="1071"/>
                  <a:ext cx="136" cy="462"/>
                </a:xfrm>
                <a:prstGeom prst="curvedDownArrow">
                  <a:avLst>
                    <a:gd name="adj1" fmla="val 10329"/>
                    <a:gd name="adj2" fmla="val 40134"/>
                    <a:gd name="adj3" fmla="val 117655"/>
                  </a:avLst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1" name="AutoShape 41"/>
                <p:cNvSpPr>
                  <a:spLocks noChangeArrowheads="1"/>
                </p:cNvSpPr>
                <p:nvPr/>
              </p:nvSpPr>
              <p:spPr bwMode="auto">
                <a:xfrm flipH="1">
                  <a:off x="1111" y="1071"/>
                  <a:ext cx="136" cy="462"/>
                </a:xfrm>
                <a:prstGeom prst="curvedDownArrow">
                  <a:avLst>
                    <a:gd name="adj1" fmla="val 10329"/>
                    <a:gd name="adj2" fmla="val 40134"/>
                    <a:gd name="adj3" fmla="val 117655"/>
                  </a:avLst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2" name="AutoShape 42"/>
                <p:cNvSpPr>
                  <a:spLocks noChangeArrowheads="1"/>
                </p:cNvSpPr>
                <p:nvPr/>
              </p:nvSpPr>
              <p:spPr bwMode="auto">
                <a:xfrm flipH="1">
                  <a:off x="957" y="1071"/>
                  <a:ext cx="136" cy="462"/>
                </a:xfrm>
                <a:prstGeom prst="curvedDownArrow">
                  <a:avLst>
                    <a:gd name="adj1" fmla="val 10329"/>
                    <a:gd name="adj2" fmla="val 40134"/>
                    <a:gd name="adj3" fmla="val 117655"/>
                  </a:avLst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3" name="AutoShape 43"/>
                <p:cNvSpPr>
                  <a:spLocks noChangeArrowheads="1"/>
                </p:cNvSpPr>
                <p:nvPr/>
              </p:nvSpPr>
              <p:spPr bwMode="auto">
                <a:xfrm flipH="1">
                  <a:off x="797" y="1071"/>
                  <a:ext cx="136" cy="462"/>
                </a:xfrm>
                <a:prstGeom prst="curvedDownArrow">
                  <a:avLst>
                    <a:gd name="adj1" fmla="val 10329"/>
                    <a:gd name="adj2" fmla="val 40134"/>
                    <a:gd name="adj3" fmla="val 117655"/>
                  </a:avLst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24" name="AutoShape 44"/>
                <p:cNvSpPr>
                  <a:spLocks noChangeArrowheads="1"/>
                </p:cNvSpPr>
                <p:nvPr/>
              </p:nvSpPr>
              <p:spPr bwMode="auto">
                <a:xfrm flipH="1">
                  <a:off x="637" y="1071"/>
                  <a:ext cx="136" cy="462"/>
                </a:xfrm>
                <a:prstGeom prst="curvedDownArrow">
                  <a:avLst>
                    <a:gd name="adj1" fmla="val 10329"/>
                    <a:gd name="adj2" fmla="val 40134"/>
                    <a:gd name="adj3" fmla="val 117655"/>
                  </a:avLst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3" name="Group 12"/>
              <p:cNvGrpSpPr>
                <a:grpSpLocks/>
              </p:cNvGrpSpPr>
              <p:nvPr/>
            </p:nvGrpSpPr>
            <p:grpSpPr bwMode="auto">
              <a:xfrm>
                <a:off x="616" y="894"/>
                <a:ext cx="938" cy="212"/>
                <a:chOff x="616" y="894"/>
                <a:chExt cx="938" cy="212"/>
              </a:xfrm>
            </p:grpSpPr>
            <p:sp>
              <p:nvSpPr>
                <p:cNvPr id="14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343" y="894"/>
                  <a:ext cx="21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l-GR" sz="1400">
                      <a:solidFill>
                        <a:srgbClr val="002060"/>
                      </a:solidFill>
                      <a:latin typeface="Agency FB" pitchFamily="34" charset="0"/>
                    </a:rPr>
                    <a:t>4π</a:t>
                  </a:r>
                </a:p>
              </p:txBody>
            </p:sp>
            <p:sp>
              <p:nvSpPr>
                <p:cNvPr id="15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1218" y="898"/>
                  <a:ext cx="21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l-GR" sz="1400">
                      <a:solidFill>
                        <a:srgbClr val="002060"/>
                      </a:solidFill>
                      <a:latin typeface="Agency FB" pitchFamily="34" charset="0"/>
                    </a:rPr>
                    <a:t>5π</a:t>
                  </a:r>
                </a:p>
              </p:txBody>
            </p:sp>
            <p:sp>
              <p:nvSpPr>
                <p:cNvPr id="16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1081" y="902"/>
                  <a:ext cx="21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l-GR" sz="1400">
                      <a:solidFill>
                        <a:srgbClr val="002060"/>
                      </a:solidFill>
                      <a:latin typeface="Agency FB" pitchFamily="34" charset="0"/>
                    </a:rPr>
                    <a:t>6π</a:t>
                  </a:r>
                </a:p>
              </p:txBody>
            </p:sp>
            <p:sp>
              <p:nvSpPr>
                <p:cNvPr id="17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920" y="900"/>
                  <a:ext cx="20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l-GR" sz="1400">
                      <a:solidFill>
                        <a:srgbClr val="002060"/>
                      </a:solidFill>
                      <a:latin typeface="Agency FB" pitchFamily="34" charset="0"/>
                    </a:rPr>
                    <a:t>7π</a:t>
                  </a:r>
                </a:p>
              </p:txBody>
            </p:sp>
            <p:sp>
              <p:nvSpPr>
                <p:cNvPr id="18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771" y="910"/>
                  <a:ext cx="21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l-GR" sz="1400">
                      <a:solidFill>
                        <a:srgbClr val="002060"/>
                      </a:solidFill>
                      <a:latin typeface="Agency FB" pitchFamily="34" charset="0"/>
                    </a:rPr>
                    <a:t>8π</a:t>
                  </a:r>
                </a:p>
              </p:txBody>
            </p:sp>
            <p:sp>
              <p:nvSpPr>
                <p:cNvPr id="19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616" y="914"/>
                  <a:ext cx="21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l-GR" sz="1400" dirty="0">
                      <a:solidFill>
                        <a:srgbClr val="002060"/>
                      </a:solidFill>
                      <a:latin typeface="Agency FB" pitchFamily="34" charset="0"/>
                    </a:rPr>
                    <a:t>9π</a:t>
                  </a:r>
                </a:p>
              </p:txBody>
            </p:sp>
          </p:grpSp>
        </p:grpSp>
      </p:grpSp>
      <p:grpSp>
        <p:nvGrpSpPr>
          <p:cNvPr id="46" name="Group 45"/>
          <p:cNvGrpSpPr/>
          <p:nvPr/>
        </p:nvGrpSpPr>
        <p:grpSpPr>
          <a:xfrm>
            <a:off x="2758108" y="977650"/>
            <a:ext cx="3504563" cy="3507875"/>
            <a:chOff x="2877949" y="977650"/>
            <a:chExt cx="3449698" cy="3507875"/>
          </a:xfrm>
        </p:grpSpPr>
        <p:pic>
          <p:nvPicPr>
            <p:cNvPr id="77" name="Picture 76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9191" t="86433" r="16283" b="609"/>
            <a:stretch/>
          </p:blipFill>
          <p:spPr bwMode="auto">
            <a:xfrm>
              <a:off x="2877949" y="2606301"/>
              <a:ext cx="3431411" cy="713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Group 1"/>
            <p:cNvGrpSpPr/>
            <p:nvPr/>
          </p:nvGrpSpPr>
          <p:grpSpPr>
            <a:xfrm>
              <a:off x="2948050" y="977650"/>
              <a:ext cx="3379597" cy="3507875"/>
              <a:chOff x="2948050" y="977650"/>
              <a:chExt cx="3379597" cy="3507875"/>
            </a:xfrm>
          </p:grpSpPr>
          <p:grpSp>
            <p:nvGrpSpPr>
              <p:cNvPr id="49" name="Group 70"/>
              <p:cNvGrpSpPr>
                <a:grpSpLocks/>
              </p:cNvGrpSpPr>
              <p:nvPr/>
            </p:nvGrpSpPr>
            <p:grpSpPr bwMode="auto">
              <a:xfrm>
                <a:off x="2948050" y="977650"/>
                <a:ext cx="3379597" cy="1663428"/>
                <a:chOff x="3606" y="845"/>
                <a:chExt cx="2001" cy="968"/>
              </a:xfrm>
            </p:grpSpPr>
            <p:pic>
              <p:nvPicPr>
                <p:cNvPr id="50" name="Picture 71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/>
                <a:srcRect l="3259" t="23914" r="8000" b="53678"/>
                <a:stretch/>
              </p:blipFill>
              <p:spPr bwMode="auto">
                <a:xfrm>
                  <a:off x="3606" y="935"/>
                  <a:ext cx="2001" cy="8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1" name="Rectangle 72"/>
                <p:cNvSpPr>
                  <a:spLocks noChangeArrowheads="1"/>
                </p:cNvSpPr>
                <p:nvPr/>
              </p:nvSpPr>
              <p:spPr bwMode="auto">
                <a:xfrm>
                  <a:off x="3606" y="845"/>
                  <a:ext cx="272" cy="18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cxnSp>
            <p:nvCxnSpPr>
              <p:cNvPr id="53" name="Straight Arrow Connector 52"/>
              <p:cNvCxnSpPr/>
              <p:nvPr/>
            </p:nvCxnSpPr>
            <p:spPr>
              <a:xfrm flipH="1">
                <a:off x="4905566" y="2606040"/>
                <a:ext cx="763714" cy="1879485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flipH="1">
                <a:off x="3435769" y="1937373"/>
                <a:ext cx="901703" cy="2390727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/>
          <p:cNvGrpSpPr/>
          <p:nvPr/>
        </p:nvGrpSpPr>
        <p:grpSpPr>
          <a:xfrm>
            <a:off x="6390178" y="1120961"/>
            <a:ext cx="4751216" cy="1330325"/>
            <a:chOff x="6390178" y="1120961"/>
            <a:chExt cx="4751216" cy="1330325"/>
          </a:xfrm>
        </p:grpSpPr>
        <p:sp>
          <p:nvSpPr>
            <p:cNvPr id="62" name="Text Box 86"/>
            <p:cNvSpPr txBox="1">
              <a:spLocks noChangeArrowheads="1"/>
            </p:cNvSpPr>
            <p:nvPr/>
          </p:nvSpPr>
          <p:spPr bwMode="auto">
            <a:xfrm>
              <a:off x="6576251" y="1651889"/>
              <a:ext cx="120808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b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en-US" b="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b="0" baseline="-25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b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en-US" b="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l-GR" b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λ</a:t>
              </a:r>
              <a:r>
                <a:rPr lang="en-US" b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/2c</a:t>
              </a:r>
              <a:endParaRPr lang="el-GR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6390178" y="1120961"/>
              <a:ext cx="4751216" cy="1330325"/>
              <a:chOff x="6390178" y="1120961"/>
              <a:chExt cx="4751216" cy="1330325"/>
            </a:xfrm>
          </p:grpSpPr>
          <p:pic>
            <p:nvPicPr>
              <p:cNvPr id="63" name="Picture 8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259" t="46033" r="8000" b="32588"/>
              <a:stretch>
                <a:fillRect/>
              </a:stretch>
            </p:blipFill>
            <p:spPr bwMode="auto">
              <a:xfrm>
                <a:off x="7964806" y="1120961"/>
                <a:ext cx="3176588" cy="1330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65" name="Straight Arrow Connector 64"/>
              <p:cNvCxnSpPr/>
              <p:nvPr/>
            </p:nvCxnSpPr>
            <p:spPr>
              <a:xfrm>
                <a:off x="6390178" y="2018602"/>
                <a:ext cx="1580233" cy="0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/>
          <p:cNvGrpSpPr/>
          <p:nvPr/>
        </p:nvGrpSpPr>
        <p:grpSpPr>
          <a:xfrm>
            <a:off x="7653889" y="2610825"/>
            <a:ext cx="3834984" cy="2127659"/>
            <a:chOff x="7653889" y="2610825"/>
            <a:chExt cx="3834984" cy="2127659"/>
          </a:xfrm>
        </p:grpSpPr>
        <p:grpSp>
          <p:nvGrpSpPr>
            <p:cNvPr id="76" name="Group 53"/>
            <p:cNvGrpSpPr>
              <a:grpSpLocks/>
            </p:cNvGrpSpPr>
            <p:nvPr/>
          </p:nvGrpSpPr>
          <p:grpSpPr bwMode="auto">
            <a:xfrm>
              <a:off x="7653889" y="3840111"/>
              <a:ext cx="720686" cy="287338"/>
              <a:chOff x="6191" y="2750"/>
              <a:chExt cx="454" cy="181"/>
            </a:xfrm>
          </p:grpSpPr>
          <p:sp>
            <p:nvSpPr>
              <p:cNvPr id="83" name="Rectangle 55"/>
              <p:cNvSpPr>
                <a:spLocks noChangeArrowheads="1"/>
              </p:cNvSpPr>
              <p:nvPr/>
            </p:nvSpPr>
            <p:spPr bwMode="auto">
              <a:xfrm>
                <a:off x="6191" y="2779"/>
                <a:ext cx="272" cy="1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Rectangle 56"/>
              <p:cNvSpPr>
                <a:spLocks noChangeArrowheads="1"/>
              </p:cNvSpPr>
              <p:nvPr/>
            </p:nvSpPr>
            <p:spPr bwMode="auto">
              <a:xfrm>
                <a:off x="6373" y="2750"/>
                <a:ext cx="272" cy="6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8" name="Group 58"/>
            <p:cNvGrpSpPr>
              <a:grpSpLocks/>
            </p:cNvGrpSpPr>
            <p:nvPr/>
          </p:nvGrpSpPr>
          <p:grpSpPr bwMode="auto">
            <a:xfrm rot="19407989">
              <a:off x="8502945" y="4111421"/>
              <a:ext cx="2985928" cy="627063"/>
              <a:chOff x="1480" y="3323"/>
              <a:chExt cx="1881" cy="395"/>
            </a:xfrm>
          </p:grpSpPr>
          <p:sp>
            <p:nvSpPr>
              <p:cNvPr id="79" name="Text Box 59"/>
              <p:cNvSpPr txBox="1">
                <a:spLocks noChangeArrowheads="1"/>
              </p:cNvSpPr>
              <p:nvPr/>
            </p:nvSpPr>
            <p:spPr bwMode="auto">
              <a:xfrm rot="2247539">
                <a:off x="1683" y="3323"/>
                <a:ext cx="162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l-GR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en-US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=(2(</a:t>
                </a:r>
                <a:r>
                  <a:rPr lang="en-US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baseline="-25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+IP</a:t>
                </a:r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)/m</a:t>
                </a:r>
                <a:r>
                  <a:rPr lang="en-US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1/2</a:t>
                </a:r>
                <a:r>
                  <a:rPr lang="el-GR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US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baseline="-25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endParaRPr lang="el-GR" baseline="-25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Text Box 60"/>
              <p:cNvSpPr txBox="1">
                <a:spLocks noChangeArrowheads="1"/>
              </p:cNvSpPr>
              <p:nvPr/>
            </p:nvSpPr>
            <p:spPr bwMode="auto">
              <a:xfrm rot="2247539">
                <a:off x="1480" y="3485"/>
                <a:ext cx="188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baseline="-25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=1.5 Up (0&lt;</a:t>
                </a:r>
                <a:r>
                  <a:rPr lang="en-US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baseline="-25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&lt;3.17 Up)</a:t>
                </a:r>
                <a:endParaRPr lang="el-GR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85" name="Straight Arrow Connector 84"/>
            <p:cNvCxnSpPr/>
            <p:nvPr/>
          </p:nvCxnSpPr>
          <p:spPr>
            <a:xfrm flipH="1">
              <a:off x="9790194" y="2610825"/>
              <a:ext cx="1" cy="115810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4"/>
          <p:cNvGrpSpPr>
            <a:grpSpLocks/>
          </p:cNvGrpSpPr>
          <p:nvPr/>
        </p:nvGrpSpPr>
        <p:grpSpPr bwMode="auto">
          <a:xfrm>
            <a:off x="10132314" y="5643279"/>
            <a:ext cx="2114550" cy="1366837"/>
            <a:chOff x="7370064" y="5643578"/>
            <a:chExt cx="2114550" cy="1366838"/>
          </a:xfrm>
        </p:grpSpPr>
        <p:graphicFrame>
          <p:nvGraphicFramePr>
            <p:cNvPr id="88" name="Object 2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87" name="Photo Editor Photo" r:id="rId6" imgW="3409524" imgH="3677163" progId="">
                    <p:embed/>
                  </p:oleObj>
                </mc:Choice>
                <mc:Fallback>
                  <p:oleObj name="Photo Editor Photo" r:id="rId6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9" name="Rectangle 33"/>
            <p:cNvSpPr>
              <a:spLocks noChangeArrowheads="1"/>
            </p:cNvSpPr>
            <p:nvPr/>
          </p:nvSpPr>
          <p:spPr bwMode="auto">
            <a:xfrm>
              <a:off x="737006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eaLnBrk="0" hangingPunct="0"/>
              <a:endParaRPr lang="el-G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3" name="Rectangle 2"/>
          <p:cNvSpPr>
            <a:spLocks noChangeArrowheads="1"/>
          </p:cNvSpPr>
          <p:nvPr/>
        </p:nvSpPr>
        <p:spPr bwMode="auto">
          <a:xfrm>
            <a:off x="179388" y="135890"/>
            <a:ext cx="121467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Mapping HHG intricacies in the spatial ion distributions </a:t>
            </a:r>
            <a:endParaRPr lang="en-US" alt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l-GR" sz="26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Revealing quantum path details</a:t>
            </a:r>
            <a:endParaRPr lang="en-US" altLang="el-GR" sz="26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43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831014" y="3559175"/>
            <a:ext cx="3398837" cy="2101850"/>
            <a:chOff x="3343" y="2438"/>
            <a:chExt cx="2141" cy="1324"/>
          </a:xfrm>
        </p:grpSpPr>
        <p:grpSp>
          <p:nvGrpSpPr>
            <p:cNvPr id="342212" name="Group 14"/>
            <p:cNvGrpSpPr>
              <a:grpSpLocks/>
            </p:cNvGrpSpPr>
            <p:nvPr/>
          </p:nvGrpSpPr>
          <p:grpSpPr bwMode="auto">
            <a:xfrm>
              <a:off x="3343" y="2438"/>
              <a:ext cx="2141" cy="1324"/>
              <a:chOff x="3343" y="2438"/>
              <a:chExt cx="2141" cy="1324"/>
            </a:xfrm>
          </p:grpSpPr>
          <p:sp>
            <p:nvSpPr>
              <p:cNvPr id="342215" name="Text Box 15"/>
              <p:cNvSpPr txBox="1">
                <a:spLocks noChangeArrowheads="1"/>
              </p:cNvSpPr>
              <p:nvPr/>
            </p:nvSpPr>
            <p:spPr bwMode="auto">
              <a:xfrm>
                <a:off x="3420" y="2438"/>
                <a:ext cx="206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fr-FR">
                    <a:solidFill>
                      <a:srgbClr val="00297A"/>
                    </a:solidFill>
                    <a:cs typeface="Arial" charset="0"/>
                  </a:rPr>
                  <a:t>Focused beams / strong field:</a:t>
                </a:r>
              </a:p>
            </p:txBody>
          </p:sp>
          <p:sp>
            <p:nvSpPr>
              <p:cNvPr id="786448" name="Rectangle 16"/>
              <p:cNvSpPr>
                <a:spLocks noChangeArrowheads="1"/>
              </p:cNvSpPr>
              <p:nvPr/>
            </p:nvSpPr>
            <p:spPr bwMode="auto">
              <a:xfrm>
                <a:off x="3343" y="2859"/>
                <a:ext cx="79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2072" tIns="46036" rIns="92072" bIns="46036">
                <a:spAutoFit/>
              </a:bodyPr>
              <a:lstStyle/>
              <a:p>
                <a:pPr defTabSz="762000" eaLnBrk="0" hangingPunct="0">
                  <a:defRPr/>
                </a:pPr>
                <a:r>
                  <a:rPr lang="fr-FR" sz="2400" b="1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</a:rPr>
                  <a:t>k</a:t>
                </a:r>
                <a:r>
                  <a:rPr lang="fr-FR" sz="2400" baseline="-25000" dirty="0" err="1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</a:rPr>
                  <a:t>q</a:t>
                </a:r>
                <a:r>
                  <a:rPr lang="fr-FR" dirty="0">
                    <a:solidFill>
                      <a:schemeClr val="accent2">
                        <a:lumMod val="75000"/>
                      </a:schemeClr>
                    </a:solidFill>
                    <a:latin typeface="Times New Roman" pitchFamily="18" charset="0"/>
                  </a:rPr>
                  <a:t> </a:t>
                </a:r>
                <a:r>
                  <a:rPr lang="fr-FR" dirty="0">
                    <a:latin typeface="Times New Roman" pitchFamily="18" charset="0"/>
                  </a:rPr>
                  <a:t>= </a:t>
                </a:r>
                <a:r>
                  <a:rPr lang="fr-FR" sz="2400" dirty="0">
                    <a:solidFill>
                      <a:srgbClr val="FF0000"/>
                    </a:solidFill>
                    <a:latin typeface="Times New Roman" pitchFamily="18" charset="0"/>
                  </a:rPr>
                  <a:t>q</a:t>
                </a:r>
                <a:r>
                  <a:rPr lang="fr-FR" sz="2400" b="1" dirty="0">
                    <a:solidFill>
                      <a:srgbClr val="FF0000"/>
                    </a:solidFill>
                    <a:latin typeface="Times New Roman" pitchFamily="18" charset="0"/>
                  </a:rPr>
                  <a:t>k</a:t>
                </a:r>
                <a:r>
                  <a:rPr lang="fr-FR" sz="2400" baseline="-25000" dirty="0">
                    <a:solidFill>
                      <a:srgbClr val="FF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grpSp>
            <p:nvGrpSpPr>
              <p:cNvPr id="342217" name="Group 17"/>
              <p:cNvGrpSpPr>
                <a:grpSpLocks/>
              </p:cNvGrpSpPr>
              <p:nvPr/>
            </p:nvGrpSpPr>
            <p:grpSpPr bwMode="auto">
              <a:xfrm>
                <a:off x="3430" y="3350"/>
                <a:ext cx="1353" cy="322"/>
                <a:chOff x="4031" y="1766"/>
                <a:chExt cx="1074" cy="322"/>
              </a:xfrm>
            </p:grpSpPr>
            <p:grpSp>
              <p:nvGrpSpPr>
                <p:cNvPr id="342219" name="Group 18"/>
                <p:cNvGrpSpPr>
                  <a:grpSpLocks/>
                </p:cNvGrpSpPr>
                <p:nvPr/>
              </p:nvGrpSpPr>
              <p:grpSpPr bwMode="auto">
                <a:xfrm flipV="1">
                  <a:off x="4031" y="2084"/>
                  <a:ext cx="1071" cy="4"/>
                  <a:chOff x="767" y="1746"/>
                  <a:chExt cx="1194" cy="4"/>
                </a:xfrm>
              </p:grpSpPr>
              <p:sp>
                <p:nvSpPr>
                  <p:cNvPr id="342221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767" y="1746"/>
                    <a:ext cx="240" cy="4"/>
                  </a:xfrm>
                  <a:prstGeom prst="line">
                    <a:avLst/>
                  </a:prstGeom>
                  <a:noFill/>
                  <a:ln w="6350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 lIns="91436" tIns="45719" rIns="91436" bIns="45719">
                    <a:sp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342222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1005" y="1746"/>
                    <a:ext cx="239" cy="4"/>
                  </a:xfrm>
                  <a:prstGeom prst="line">
                    <a:avLst/>
                  </a:prstGeom>
                  <a:noFill/>
                  <a:ln w="6350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 lIns="91436" tIns="45719" rIns="91436" bIns="45719">
                    <a:sp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342223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244" y="1746"/>
                    <a:ext cx="247" cy="1"/>
                  </a:xfrm>
                  <a:prstGeom prst="line">
                    <a:avLst/>
                  </a:prstGeom>
                  <a:noFill/>
                  <a:ln w="6350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 lIns="91436" tIns="45719" rIns="91436" bIns="45719">
                    <a:sp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342224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1483" y="1746"/>
                    <a:ext cx="240" cy="4"/>
                  </a:xfrm>
                  <a:prstGeom prst="line">
                    <a:avLst/>
                  </a:prstGeom>
                  <a:noFill/>
                  <a:ln w="6350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 lIns="91436" tIns="45719" rIns="91436" bIns="45719">
                    <a:spAutoFit/>
                  </a:bodyPr>
                  <a:lstStyle/>
                  <a:p>
                    <a:endParaRPr lang="el-GR"/>
                  </a:p>
                </p:txBody>
              </p:sp>
              <p:sp>
                <p:nvSpPr>
                  <p:cNvPr id="342225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1722" y="1746"/>
                    <a:ext cx="239" cy="4"/>
                  </a:xfrm>
                  <a:prstGeom prst="line">
                    <a:avLst/>
                  </a:prstGeom>
                  <a:noFill/>
                  <a:ln w="6350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 lIns="91436" tIns="45719" rIns="91436" bIns="45719">
                    <a:spAutoFit/>
                  </a:bodyPr>
                  <a:lstStyle/>
                  <a:p>
                    <a:endParaRPr lang="el-GR"/>
                  </a:p>
                </p:txBody>
              </p:sp>
            </p:grpSp>
            <p:sp>
              <p:nvSpPr>
                <p:cNvPr id="342220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032" y="1766"/>
                  <a:ext cx="1073" cy="10"/>
                </a:xfrm>
                <a:prstGeom prst="line">
                  <a:avLst/>
                </a:prstGeom>
                <a:noFill/>
                <a:ln w="63500">
                  <a:solidFill>
                    <a:srgbClr val="990033"/>
                  </a:solidFill>
                  <a:round/>
                  <a:headEnd/>
                  <a:tailEnd type="triangle" w="med" len="med"/>
                </a:ln>
              </p:spPr>
              <p:txBody>
                <a:bodyPr lIns="91436" tIns="45719" rIns="91436" bIns="45719">
                  <a:spAutoFit/>
                </a:bodyPr>
                <a:lstStyle/>
                <a:p>
                  <a:endParaRPr lang="el-GR"/>
                </a:p>
              </p:txBody>
            </p:sp>
          </p:grpSp>
          <p:sp>
            <p:nvSpPr>
              <p:cNvPr id="342218" name="Line 25"/>
              <p:cNvSpPr>
                <a:spLocks noChangeShapeType="1"/>
              </p:cNvSpPr>
              <p:nvPr/>
            </p:nvSpPr>
            <p:spPr bwMode="auto">
              <a:xfrm>
                <a:off x="3420" y="3312"/>
                <a:ext cx="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sp>
          <p:nvSpPr>
            <p:cNvPr id="342213" name="Line 27"/>
            <p:cNvSpPr>
              <a:spLocks noChangeShapeType="1"/>
            </p:cNvSpPr>
            <p:nvPr/>
          </p:nvSpPr>
          <p:spPr bwMode="auto">
            <a:xfrm>
              <a:off x="3819" y="2907"/>
              <a:ext cx="9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42214" name="Line 28"/>
            <p:cNvSpPr>
              <a:spLocks noChangeShapeType="1"/>
            </p:cNvSpPr>
            <p:nvPr/>
          </p:nvSpPr>
          <p:spPr bwMode="auto">
            <a:xfrm>
              <a:off x="3379" y="2907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arrow" w="sm" len="sm"/>
            </a:ln>
          </p:spPr>
          <p:txBody>
            <a:bodyPr wrap="none" anchor="ctr"/>
            <a:lstStyle/>
            <a:p>
              <a:endParaRPr lang="el-GR"/>
            </a:p>
          </p:txBody>
        </p:sp>
      </p:grpSp>
      <p:sp>
        <p:nvSpPr>
          <p:cNvPr id="342154" name="Text Box 30"/>
          <p:cNvSpPr txBox="1">
            <a:spLocks noChangeArrowheads="1"/>
          </p:cNvSpPr>
          <p:nvPr/>
        </p:nvSpPr>
        <p:spPr bwMode="auto">
          <a:xfrm>
            <a:off x="3724275" y="2938463"/>
            <a:ext cx="17795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>
                <a:solidFill>
                  <a:srgbClr val="00297A"/>
                </a:solidFill>
                <a:cs typeface="Arial" charset="0"/>
              </a:rPr>
              <a:t> Phase matching:</a:t>
            </a:r>
          </a:p>
        </p:txBody>
      </p:sp>
      <p:grpSp>
        <p:nvGrpSpPr>
          <p:cNvPr id="6" name="Group 66"/>
          <p:cNvGrpSpPr>
            <a:grpSpLocks/>
          </p:cNvGrpSpPr>
          <p:nvPr/>
        </p:nvGrpSpPr>
        <p:grpSpPr bwMode="auto">
          <a:xfrm>
            <a:off x="1573213" y="4192588"/>
            <a:ext cx="8901112" cy="2189162"/>
            <a:chOff x="31" y="2816"/>
            <a:chExt cx="5607" cy="1379"/>
          </a:xfrm>
        </p:grpSpPr>
        <p:grpSp>
          <p:nvGrpSpPr>
            <p:cNvPr id="342205" name="Group 67"/>
            <p:cNvGrpSpPr>
              <a:grpSpLocks/>
            </p:cNvGrpSpPr>
            <p:nvPr/>
          </p:nvGrpSpPr>
          <p:grpSpPr bwMode="auto">
            <a:xfrm>
              <a:off x="4905" y="2816"/>
              <a:ext cx="733" cy="288"/>
              <a:chOff x="4853" y="2831"/>
              <a:chExt cx="733" cy="288"/>
            </a:xfrm>
          </p:grpSpPr>
          <p:sp>
            <p:nvSpPr>
              <p:cNvPr id="342210" name="Text Box 68"/>
              <p:cNvSpPr txBox="1">
                <a:spLocks noChangeArrowheads="1"/>
              </p:cNvSpPr>
              <p:nvPr/>
            </p:nvSpPr>
            <p:spPr bwMode="auto">
              <a:xfrm>
                <a:off x="4853" y="2831"/>
                <a:ext cx="73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sz="2400" b="1">
                    <a:solidFill>
                      <a:srgbClr val="FF9900"/>
                    </a:solidFill>
                    <a:latin typeface="Times New Roman" pitchFamily="18" charset="0"/>
                    <a:sym typeface="Symbol" pitchFamily="18" charset="2"/>
                  </a:rPr>
                  <a:t></a:t>
                </a:r>
                <a:r>
                  <a:rPr lang="fr-FR" sz="2400">
                    <a:solidFill>
                      <a:srgbClr val="FF9900"/>
                    </a:solidFill>
                    <a:latin typeface="Times New Roman" pitchFamily="18" charset="0"/>
                  </a:rPr>
                  <a:t> </a:t>
                </a:r>
                <a:r>
                  <a:rPr lang="fr-FR" sz="2400">
                    <a:solidFill>
                      <a:srgbClr val="FF9900"/>
                    </a:solidFill>
                    <a:latin typeface="Symbol" pitchFamily="18" charset="2"/>
                  </a:rPr>
                  <a:t>a</a:t>
                </a:r>
                <a:r>
                  <a:rPr lang="fr-FR" sz="2400" baseline="-25000">
                    <a:solidFill>
                      <a:srgbClr val="FF9900"/>
                    </a:solidFill>
                    <a:latin typeface="Times New Roman" pitchFamily="18" charset="0"/>
                  </a:rPr>
                  <a:t>q</a:t>
                </a:r>
                <a:r>
                  <a:rPr lang="fr-FR" sz="2400" b="1">
                    <a:solidFill>
                      <a:srgbClr val="FF9900"/>
                    </a:solidFill>
                    <a:latin typeface="Times New Roman" pitchFamily="18" charset="0"/>
                    <a:sym typeface="Symbol" pitchFamily="18" charset="2"/>
                  </a:rPr>
                  <a:t></a:t>
                </a:r>
                <a:r>
                  <a:rPr lang="fr-FR" sz="2400">
                    <a:solidFill>
                      <a:srgbClr val="FF9900"/>
                    </a:solidFill>
                    <a:latin typeface="Times New Roman" pitchFamily="18" charset="0"/>
                  </a:rPr>
                  <a:t>I</a:t>
                </a:r>
                <a:r>
                  <a:rPr lang="fr-FR" sz="2400" baseline="-25000">
                    <a:solidFill>
                      <a:srgbClr val="FF9900"/>
                    </a:solidFill>
                    <a:latin typeface="Times New Roman" pitchFamily="18" charset="0"/>
                  </a:rPr>
                  <a:t>L</a:t>
                </a:r>
                <a:endParaRPr lang="fr-FR" sz="2400">
                  <a:solidFill>
                    <a:srgbClr val="FF99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2211" name="Line 69"/>
              <p:cNvSpPr>
                <a:spLocks noChangeShapeType="1"/>
              </p:cNvSpPr>
              <p:nvPr/>
            </p:nvSpPr>
            <p:spPr bwMode="auto">
              <a:xfrm>
                <a:off x="5258" y="2868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 type="arrow" w="sm" len="sm"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sp>
          <p:nvSpPr>
            <p:cNvPr id="342206" name="Line 70"/>
            <p:cNvSpPr>
              <a:spLocks noChangeShapeType="1"/>
            </p:cNvSpPr>
            <p:nvPr/>
          </p:nvSpPr>
          <p:spPr bwMode="auto">
            <a:xfrm rot="-5400000">
              <a:off x="5210" y="3316"/>
              <a:ext cx="331" cy="320"/>
            </a:xfrm>
            <a:prstGeom prst="line">
              <a:avLst/>
            </a:prstGeom>
            <a:noFill/>
            <a:ln w="635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786503" name="Text Box 71"/>
            <p:cNvSpPr txBox="1">
              <a:spLocks noChangeArrowheads="1"/>
            </p:cNvSpPr>
            <p:nvPr/>
          </p:nvSpPr>
          <p:spPr bwMode="auto">
            <a:xfrm>
              <a:off x="59" y="3084"/>
              <a:ext cx="3218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50000"/>
                </a:lnSpc>
                <a:buFontTx/>
                <a:buChar char="•"/>
                <a:defRPr/>
              </a:pPr>
              <a:r>
                <a:rPr lang="fr-FR" dirty="0">
                  <a:solidFill>
                    <a:srgbClr val="00297A"/>
                  </a:solidFill>
                  <a:latin typeface="Times New Roman" pitchFamily="18" charset="0"/>
                </a:rPr>
                <a:t> </a:t>
              </a:r>
              <a:r>
                <a:rPr lang="fr-FR" dirty="0" err="1">
                  <a:solidFill>
                    <a:srgbClr val="00297A"/>
                  </a:solidFill>
                  <a:latin typeface="Arial" pitchFamily="34" charset="0"/>
                  <a:cs typeface="Arial" pitchFamily="34" charset="0"/>
                </a:rPr>
                <a:t>strong</a:t>
              </a:r>
              <a:r>
                <a:rPr lang="fr-FR" dirty="0">
                  <a:solidFill>
                    <a:srgbClr val="00297A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dirty="0" err="1">
                  <a:solidFill>
                    <a:srgbClr val="00297A"/>
                  </a:solidFill>
                  <a:latin typeface="Arial" pitchFamily="34" charset="0"/>
                  <a:cs typeface="Arial" pitchFamily="34" charset="0"/>
                </a:rPr>
                <a:t>field</a:t>
              </a:r>
              <a:r>
                <a:rPr lang="fr-FR" sz="2400" dirty="0">
                  <a:solidFill>
                    <a:srgbClr val="00297A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dirty="0" err="1">
                  <a:solidFill>
                    <a:srgbClr val="00297A"/>
                  </a:solidFill>
                  <a:latin typeface="Arial" pitchFamily="34" charset="0"/>
                  <a:cs typeface="Arial" pitchFamily="34" charset="0"/>
                </a:rPr>
                <a:t>regime</a:t>
              </a:r>
              <a:r>
                <a:rPr lang="fr-FR" dirty="0">
                  <a:solidFill>
                    <a:srgbClr val="00297A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fr-FR" dirty="0">
                  <a:solidFill>
                    <a:srgbClr val="00297A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</a:t>
              </a:r>
              <a:r>
                <a:rPr lang="fr-FR" dirty="0">
                  <a:latin typeface="Times New Roman" pitchFamily="18" charset="0"/>
                  <a:sym typeface="Symbol" pitchFamily="18" charset="2"/>
                </a:rPr>
                <a:t>  </a:t>
              </a:r>
              <a:r>
                <a:rPr lang="fr-FR" sz="2400" dirty="0">
                  <a:latin typeface="Times New Roman" pitchFamily="18" charset="0"/>
                </a:rPr>
                <a:t>  </a:t>
              </a:r>
              <a:r>
                <a:rPr lang="fr-FR" sz="2400" dirty="0">
                  <a:solidFill>
                    <a:srgbClr val="FF9900"/>
                  </a:solidFill>
                  <a:latin typeface="Times New Roman" pitchFamily="18" charset="0"/>
                </a:rPr>
                <a:t> </a:t>
              </a:r>
              <a:r>
                <a:rPr lang="fr-FR" sz="2400" b="1" dirty="0">
                  <a:solidFill>
                    <a:srgbClr val="FF9900"/>
                  </a:solidFill>
                  <a:latin typeface="Times New Roman" pitchFamily="18" charset="0"/>
                  <a:sym typeface="Symbol" pitchFamily="18" charset="2"/>
                </a:rPr>
                <a:t></a:t>
              </a:r>
              <a:r>
                <a:rPr lang="fr-FR" sz="2400" dirty="0" err="1">
                  <a:solidFill>
                    <a:srgbClr val="FF9900"/>
                  </a:solidFill>
                  <a:latin typeface="Symbol" pitchFamily="18" charset="2"/>
                </a:rPr>
                <a:t>j</a:t>
              </a:r>
              <a:r>
                <a:rPr lang="fr-FR" sz="2400" baseline="-25000" dirty="0" err="1">
                  <a:solidFill>
                    <a:srgbClr val="FF9900"/>
                  </a:solidFill>
                  <a:latin typeface="Times New Roman" pitchFamily="18" charset="0"/>
                </a:rPr>
                <a:t>q</a:t>
              </a:r>
              <a:r>
                <a:rPr lang="fr-FR" sz="2400" baseline="-25000" dirty="0">
                  <a:solidFill>
                    <a:srgbClr val="FF9900"/>
                  </a:solidFill>
                  <a:latin typeface="Times New Roman" pitchFamily="18" charset="0"/>
                </a:rPr>
                <a:t> </a:t>
              </a:r>
              <a:r>
                <a:rPr lang="fr-FR" sz="2400" dirty="0">
                  <a:solidFill>
                    <a:srgbClr val="FF9900"/>
                  </a:solidFill>
                  <a:latin typeface="Times New Roman" pitchFamily="18" charset="0"/>
                </a:rPr>
                <a:t>= -</a:t>
              </a:r>
              <a:r>
                <a:rPr lang="fr-FR" sz="2400" dirty="0" err="1">
                  <a:solidFill>
                    <a:srgbClr val="FF9900"/>
                  </a:solidFill>
                  <a:latin typeface="Symbol" pitchFamily="18" charset="2"/>
                </a:rPr>
                <a:t>a</a:t>
              </a:r>
              <a:r>
                <a:rPr lang="fr-FR" sz="2400" baseline="-25000" dirty="0" err="1">
                  <a:solidFill>
                    <a:srgbClr val="FF9900"/>
                  </a:solidFill>
                  <a:latin typeface="Times New Roman" pitchFamily="18" charset="0"/>
                </a:rPr>
                <a:t>q</a:t>
              </a:r>
              <a:r>
                <a:rPr lang="fr-FR" sz="2400" b="1" dirty="0">
                  <a:solidFill>
                    <a:srgbClr val="FF9900"/>
                  </a:solidFill>
                  <a:latin typeface="Times New Roman" pitchFamily="18" charset="0"/>
                  <a:sym typeface="Symbol" pitchFamily="18" charset="2"/>
                </a:rPr>
                <a:t></a:t>
              </a:r>
              <a:r>
                <a:rPr lang="fr-FR" sz="2400" dirty="0">
                  <a:solidFill>
                    <a:srgbClr val="FF9900"/>
                  </a:solidFill>
                  <a:latin typeface="Times New Roman" pitchFamily="18" charset="0"/>
                </a:rPr>
                <a:t>I</a:t>
              </a:r>
              <a:r>
                <a:rPr lang="fr-FR" sz="2400" baseline="-25000" dirty="0">
                  <a:solidFill>
                    <a:srgbClr val="FF9900"/>
                  </a:solidFill>
                  <a:latin typeface="Times New Roman" pitchFamily="18" charset="0"/>
                </a:rPr>
                <a:t>L</a:t>
              </a:r>
              <a:r>
                <a:rPr lang="fr-FR" sz="2400" dirty="0">
                  <a:solidFill>
                    <a:srgbClr val="FF9900"/>
                  </a:solidFill>
                  <a:latin typeface="Times New Roman" pitchFamily="18" charset="0"/>
                </a:rPr>
                <a:t>(</a:t>
              </a:r>
              <a:r>
                <a:rPr lang="fr-FR" sz="2400" dirty="0" err="1">
                  <a:solidFill>
                    <a:srgbClr val="FF9900"/>
                  </a:solidFill>
                  <a:latin typeface="Times New Roman" pitchFamily="18" charset="0"/>
                </a:rPr>
                <a:t>r,z</a:t>
              </a:r>
              <a:r>
                <a:rPr lang="fr-FR" sz="2400" dirty="0">
                  <a:solidFill>
                    <a:srgbClr val="FF9900"/>
                  </a:solidFill>
                  <a:latin typeface="Times New Roman" pitchFamily="18" charset="0"/>
                </a:rPr>
                <a:t>)</a:t>
              </a:r>
            </a:p>
            <a:p>
              <a:pPr lvl="6" eaLnBrk="0" hangingPunct="0">
                <a:lnSpc>
                  <a:spcPct val="150000"/>
                </a:lnSpc>
                <a:defRPr/>
              </a:pPr>
              <a:r>
                <a:rPr lang="fr-FR" sz="2400" dirty="0" err="1">
                  <a:solidFill>
                    <a:srgbClr val="FF9900"/>
                  </a:solidFill>
                  <a:latin typeface="Symbol" pitchFamily="18" charset="2"/>
                </a:rPr>
                <a:t>a</a:t>
              </a:r>
              <a:r>
                <a:rPr lang="fr-FR" sz="2400" baseline="-25000" dirty="0" err="1">
                  <a:solidFill>
                    <a:srgbClr val="FF9900"/>
                  </a:solidFill>
                  <a:latin typeface="Times New Roman" pitchFamily="18" charset="0"/>
                </a:rPr>
                <a:t>q</a:t>
              </a:r>
              <a:r>
                <a:rPr lang="fr-FR" sz="2400" dirty="0">
                  <a:solidFill>
                    <a:srgbClr val="FF9900"/>
                  </a:solidFill>
                  <a:latin typeface="Times New Roman" pitchFamily="18" charset="0"/>
                  <a:sym typeface="Symbol"/>
                </a:rPr>
                <a:t> </a:t>
              </a:r>
              <a:r>
                <a:rPr lang="fr-FR" sz="2400" i="1" dirty="0">
                  <a:solidFill>
                    <a:srgbClr val="FF9900"/>
                  </a:solidFill>
                  <a:latin typeface="Times New Roman" pitchFamily="18" charset="0"/>
                  <a:sym typeface="Symbol"/>
                </a:rPr>
                <a:t>t</a:t>
              </a:r>
              <a:r>
                <a:rPr lang="fr-FR" sz="2400" i="1" baseline="-25000" dirty="0">
                  <a:solidFill>
                    <a:srgbClr val="FF9900"/>
                  </a:solidFill>
                  <a:latin typeface="Times New Roman" pitchFamily="18" charset="0"/>
                  <a:sym typeface="Symbol"/>
                </a:rPr>
                <a:t>e</a:t>
              </a:r>
              <a:endParaRPr lang="fr-FR" sz="2400" i="1" dirty="0">
                <a:solidFill>
                  <a:srgbClr val="FF9900"/>
                </a:solidFill>
                <a:latin typeface="Times New Roman" pitchFamily="18" charset="0"/>
              </a:endParaRPr>
            </a:p>
            <a:p>
              <a:pPr lvl="6" eaLnBrk="0" hangingPunct="0">
                <a:lnSpc>
                  <a:spcPct val="150000"/>
                </a:lnSpc>
                <a:defRPr/>
              </a:pPr>
              <a:endParaRPr lang="fr-FR" sz="2400" dirty="0">
                <a:solidFill>
                  <a:srgbClr val="FF9900"/>
                </a:solidFill>
                <a:latin typeface="Times New Roman" pitchFamily="18" charset="0"/>
              </a:endParaRPr>
            </a:p>
          </p:txBody>
        </p:sp>
        <p:sp>
          <p:nvSpPr>
            <p:cNvPr id="342208" name="Line 72"/>
            <p:cNvSpPr>
              <a:spLocks noChangeShapeType="1"/>
            </p:cNvSpPr>
            <p:nvPr/>
          </p:nvSpPr>
          <p:spPr bwMode="auto">
            <a:xfrm>
              <a:off x="1851" y="3203"/>
              <a:ext cx="96" cy="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arrow" w="sm" len="sm"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42209" name="Line 73"/>
            <p:cNvSpPr>
              <a:spLocks noChangeShapeType="1"/>
            </p:cNvSpPr>
            <p:nvPr/>
          </p:nvSpPr>
          <p:spPr bwMode="auto">
            <a:xfrm>
              <a:off x="2598" y="3209"/>
              <a:ext cx="96" cy="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arrow" w="sm" len="sm"/>
            </a:ln>
          </p:spPr>
          <p:txBody>
            <a:bodyPr wrap="none" anchor="ctr"/>
            <a:lstStyle/>
            <a:p>
              <a:endParaRPr lang="el-GR"/>
            </a:p>
          </p:txBody>
        </p:sp>
      </p:grpSp>
      <p:sp>
        <p:nvSpPr>
          <p:cNvPr id="87" name="Rectangle 23"/>
          <p:cNvSpPr>
            <a:spLocks noChangeArrowheads="1"/>
          </p:cNvSpPr>
          <p:nvPr/>
        </p:nvSpPr>
        <p:spPr bwMode="auto">
          <a:xfrm>
            <a:off x="1725614" y="71439"/>
            <a:ext cx="31694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Optimization of HHG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88" name="Rectangle 24"/>
          <p:cNvSpPr>
            <a:spLocks noChangeArrowheads="1"/>
          </p:cNvSpPr>
          <p:nvPr/>
        </p:nvSpPr>
        <p:spPr bwMode="auto">
          <a:xfrm>
            <a:off x="1752601" y="460375"/>
            <a:ext cx="20292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400" b="1" i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Phase matching</a:t>
            </a:r>
          </a:p>
        </p:txBody>
      </p:sp>
      <p:graphicFrame>
        <p:nvGraphicFramePr>
          <p:cNvPr id="342044" name="Object 28"/>
          <p:cNvGraphicFramePr>
            <a:graphicFrameLocks noChangeAspect="1"/>
          </p:cNvGraphicFramePr>
          <p:nvPr/>
        </p:nvGraphicFramePr>
        <p:xfrm>
          <a:off x="5905501" y="2867026"/>
          <a:ext cx="1846263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56" name="Equation" r:id="rId3" imgW="876240" imgH="266400" progId="Equation.3">
                  <p:embed/>
                </p:oleObj>
              </mc:Choice>
              <mc:Fallback>
                <p:oleObj name="Equation" r:id="rId3" imgW="8762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1" y="2867026"/>
                        <a:ext cx="1846263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55"/>
          <p:cNvGrpSpPr>
            <a:grpSpLocks/>
          </p:cNvGrpSpPr>
          <p:nvPr/>
        </p:nvGrpSpPr>
        <p:grpSpPr bwMode="auto">
          <a:xfrm>
            <a:off x="1549400" y="4148138"/>
            <a:ext cx="8261350" cy="1370012"/>
            <a:chOff x="25400" y="3663971"/>
            <a:chExt cx="8261351" cy="1370014"/>
          </a:xfrm>
        </p:grpSpPr>
        <p:grpSp>
          <p:nvGrpSpPr>
            <p:cNvPr id="342195" name="Group 74"/>
            <p:cNvGrpSpPr>
              <a:grpSpLocks/>
            </p:cNvGrpSpPr>
            <p:nvPr/>
          </p:nvGrpSpPr>
          <p:grpSpPr bwMode="auto">
            <a:xfrm>
              <a:off x="25400" y="3663971"/>
              <a:ext cx="8261351" cy="1370014"/>
              <a:chOff x="16" y="2785"/>
              <a:chExt cx="5204" cy="863"/>
            </a:xfrm>
          </p:grpSpPr>
          <p:sp>
            <p:nvSpPr>
              <p:cNvPr id="786507" name="Line 75"/>
              <p:cNvSpPr>
                <a:spLocks noChangeShapeType="1"/>
              </p:cNvSpPr>
              <p:nvPr/>
            </p:nvSpPr>
            <p:spPr bwMode="auto">
              <a:xfrm>
                <a:off x="2275" y="2853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accent1">
                    <a:lumMod val="75000"/>
                  </a:schemeClr>
                </a:solidFill>
                <a:round/>
                <a:headEnd/>
                <a:tailEnd type="arrow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42198" name="Rectangle 77"/>
              <p:cNvSpPr>
                <a:spLocks noChangeArrowheads="1"/>
              </p:cNvSpPr>
              <p:nvPr/>
            </p:nvSpPr>
            <p:spPr bwMode="auto">
              <a:xfrm>
                <a:off x="2623" y="2808"/>
                <a:ext cx="51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sz="2000">
                    <a:latin typeface="Times New Roman" pitchFamily="18" charset="0"/>
                    <a:sym typeface="Symbol" pitchFamily="18" charset="2"/>
                  </a:rPr>
                  <a:t>,</a:t>
                </a:r>
                <a:r>
                  <a:rPr lang="fr-FR" sz="2400">
                    <a:solidFill>
                      <a:srgbClr val="5F5F5F"/>
                    </a:solidFill>
                    <a:latin typeface="Times New Roman" pitchFamily="18" charset="0"/>
                    <a:sym typeface="Symbol" pitchFamily="18" charset="2"/>
                  </a:rPr>
                  <a:t> </a:t>
                </a:r>
                <a:r>
                  <a:rPr lang="fr-FR" sz="2400" b="1">
                    <a:solidFill>
                      <a:srgbClr val="5F5F5F"/>
                    </a:solidFill>
                    <a:latin typeface="Times New Roman" pitchFamily="18" charset="0"/>
                    <a:sym typeface="Symbol" pitchFamily="18" charset="2"/>
                  </a:rPr>
                  <a:t>k</a:t>
                </a:r>
                <a:r>
                  <a:rPr lang="fr-FR" sz="2400" baseline="-25000">
                    <a:solidFill>
                      <a:srgbClr val="5F5F5F"/>
                    </a:solidFill>
                    <a:latin typeface="Times New Roman" pitchFamily="18" charset="0"/>
                    <a:sym typeface="Symbol" pitchFamily="18" charset="2"/>
                  </a:rPr>
                  <a:t>e</a:t>
                </a:r>
                <a:r>
                  <a:rPr lang="fr-FR" sz="2000" baseline="-25000">
                    <a:solidFill>
                      <a:srgbClr val="5F5F5F"/>
                    </a:solidFill>
                    <a:latin typeface="Times New Roman" pitchFamily="18" charset="0"/>
                    <a:sym typeface="Symbol" pitchFamily="18" charset="2"/>
                  </a:rPr>
                  <a:t>l</a:t>
                </a:r>
                <a:endParaRPr lang="fr-FR" sz="2000" baseline="-25000">
                  <a:latin typeface="Times New Roman" pitchFamily="18" charset="0"/>
                  <a:sym typeface="Symbol" pitchFamily="18" charset="2"/>
                </a:endParaRPr>
              </a:p>
            </p:txBody>
          </p:sp>
          <p:grpSp>
            <p:nvGrpSpPr>
              <p:cNvPr id="342199" name="Group 78"/>
              <p:cNvGrpSpPr>
                <a:grpSpLocks/>
              </p:cNvGrpSpPr>
              <p:nvPr/>
            </p:nvGrpSpPr>
            <p:grpSpPr bwMode="auto">
              <a:xfrm>
                <a:off x="4320" y="2847"/>
                <a:ext cx="714" cy="288"/>
                <a:chOff x="4368" y="2857"/>
                <a:chExt cx="714" cy="288"/>
              </a:xfrm>
            </p:grpSpPr>
            <p:sp>
              <p:nvSpPr>
                <p:cNvPr id="786511" name="Text Box 79"/>
                <p:cNvSpPr txBox="1">
                  <a:spLocks noChangeArrowheads="1"/>
                </p:cNvSpPr>
                <p:nvPr/>
              </p:nvSpPr>
              <p:spPr bwMode="auto">
                <a:xfrm>
                  <a:off x="4368" y="2857"/>
                  <a:ext cx="71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fr-FR" dirty="0">
                      <a:latin typeface="Times New Roman" pitchFamily="18" charset="0"/>
                    </a:rPr>
                    <a:t>+ </a:t>
                  </a:r>
                  <a:r>
                    <a:rPr lang="fr-FR" sz="2400" dirty="0">
                      <a:solidFill>
                        <a:schemeClr val="accent1">
                          <a:lumMod val="75000"/>
                        </a:schemeClr>
                      </a:solidFill>
                      <a:latin typeface="Times New Roman" pitchFamily="18" charset="0"/>
                      <a:sym typeface="Symbol" pitchFamily="18" charset="2"/>
                    </a:rPr>
                    <a:t></a:t>
                  </a:r>
                  <a:r>
                    <a:rPr lang="fr-FR" sz="24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Times New Roman" pitchFamily="18" charset="0"/>
                    </a:rPr>
                    <a:t>k</a:t>
                  </a:r>
                  <a:r>
                    <a:rPr lang="fr-FR" sz="2400" baseline="-25000" dirty="0" err="1">
                      <a:solidFill>
                        <a:schemeClr val="accent1">
                          <a:lumMod val="75000"/>
                        </a:schemeClr>
                      </a:solidFill>
                      <a:latin typeface="Times New Roman" pitchFamily="18" charset="0"/>
                    </a:rPr>
                    <a:t>atom</a:t>
                  </a:r>
                  <a:endParaRPr lang="fr-FR" sz="2400" dirty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86512" name="Line 80"/>
                <p:cNvSpPr>
                  <a:spLocks noChangeShapeType="1"/>
                </p:cNvSpPr>
                <p:nvPr/>
              </p:nvSpPr>
              <p:spPr bwMode="auto">
                <a:xfrm>
                  <a:off x="4683" y="2893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 type="arrow" w="sm" len="sm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l-GR"/>
                </a:p>
              </p:txBody>
            </p:sp>
          </p:grpSp>
          <p:sp>
            <p:nvSpPr>
              <p:cNvPr id="786513" name="Line 81"/>
              <p:cNvSpPr>
                <a:spLocks noChangeShapeType="1"/>
              </p:cNvSpPr>
              <p:nvPr/>
            </p:nvSpPr>
            <p:spPr bwMode="auto">
              <a:xfrm>
                <a:off x="4767" y="3648"/>
                <a:ext cx="453" cy="0"/>
              </a:xfrm>
              <a:prstGeom prst="line">
                <a:avLst/>
              </a:prstGeom>
              <a:noFill/>
              <a:ln w="63500">
                <a:solidFill>
                  <a:schemeClr val="accent1">
                    <a:lumMod val="75000"/>
                  </a:schemeClr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42201" name="Text Box 82"/>
              <p:cNvSpPr txBox="1">
                <a:spLocks noChangeArrowheads="1"/>
              </p:cNvSpPr>
              <p:nvPr/>
            </p:nvSpPr>
            <p:spPr bwMode="auto">
              <a:xfrm>
                <a:off x="16" y="2785"/>
                <a:ext cx="1935" cy="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50000"/>
                  </a:lnSpc>
                  <a:buFontTx/>
                  <a:buChar char="•"/>
                </a:pPr>
                <a:r>
                  <a:rPr lang="fr-FR">
                    <a:solidFill>
                      <a:srgbClr val="00297A"/>
                    </a:solidFill>
                    <a:latin typeface="Times New Roman" pitchFamily="18" charset="0"/>
                  </a:rPr>
                  <a:t> </a:t>
                </a:r>
                <a:r>
                  <a:rPr lang="fr-FR">
                    <a:solidFill>
                      <a:srgbClr val="00297A"/>
                    </a:solidFill>
                    <a:cs typeface="Arial" charset="0"/>
                  </a:rPr>
                  <a:t>dispersive medium n</a:t>
                </a:r>
                <a:r>
                  <a:rPr lang="fr-FR" baseline="-25000">
                    <a:solidFill>
                      <a:srgbClr val="00297A"/>
                    </a:solidFill>
                    <a:cs typeface="Arial" charset="0"/>
                    <a:sym typeface="Symbol" pitchFamily="18" charset="2"/>
                  </a:rPr>
                  <a:t></a:t>
                </a:r>
                <a:r>
                  <a:rPr lang="fr-FR">
                    <a:solidFill>
                      <a:srgbClr val="00297A"/>
                    </a:solidFill>
                    <a:cs typeface="Arial" charset="0"/>
                    <a:sym typeface="Symbol" pitchFamily="18" charset="2"/>
                  </a:rPr>
                  <a:t>n</a:t>
                </a:r>
                <a:r>
                  <a:rPr lang="fr-FR" baseline="-25000">
                    <a:solidFill>
                      <a:srgbClr val="00297A"/>
                    </a:solidFill>
                    <a:cs typeface="Arial" charset="0"/>
                    <a:sym typeface="Symbol" pitchFamily="18" charset="2"/>
                  </a:rPr>
                  <a:t>q </a:t>
                </a:r>
                <a:r>
                  <a:rPr lang="fr-FR">
                    <a:solidFill>
                      <a:srgbClr val="00297A"/>
                    </a:solidFill>
                    <a:cs typeface="Arial" charset="0"/>
                    <a:sym typeface="Symbol" pitchFamily="18" charset="2"/>
                  </a:rPr>
                  <a:t></a:t>
                </a:r>
                <a:endParaRPr lang="fr-FR">
                  <a:solidFill>
                    <a:srgbClr val="00297A"/>
                  </a:solidFill>
                  <a:cs typeface="Arial" charset="0"/>
                </a:endParaRPr>
              </a:p>
            </p:txBody>
          </p:sp>
          <p:sp>
            <p:nvSpPr>
              <p:cNvPr id="342202" name="Line 83"/>
              <p:cNvSpPr>
                <a:spLocks noChangeShapeType="1"/>
              </p:cNvSpPr>
              <p:nvPr/>
            </p:nvSpPr>
            <p:spPr bwMode="auto">
              <a:xfrm>
                <a:off x="2871" y="283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 type="arrow" w="sm" len="sm"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sp>
          <p:nvSpPr>
            <p:cNvPr id="54" name="Rectangle 76"/>
            <p:cNvSpPr>
              <a:spLocks noChangeArrowheads="1"/>
            </p:cNvSpPr>
            <p:nvPr/>
          </p:nvSpPr>
          <p:spPr bwMode="auto">
            <a:xfrm>
              <a:off x="3357563" y="3738583"/>
              <a:ext cx="947737" cy="457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sz="2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sym typeface="Symbol" pitchFamily="18" charset="2"/>
                </a:rPr>
                <a:t></a:t>
              </a:r>
              <a:r>
                <a:rPr lang="fr-FR" sz="2400" b="1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sym typeface="Symbol" pitchFamily="18" charset="2"/>
                </a:rPr>
                <a:t>k</a:t>
              </a:r>
              <a:r>
                <a:rPr lang="fr-FR" sz="2400" baseline="-250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sym typeface="Symbol" pitchFamily="18" charset="2"/>
                </a:rPr>
                <a:t>atom</a:t>
              </a:r>
              <a:endParaRPr lang="fr-FR" sz="2400" baseline="-25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11" name="Group 59"/>
          <p:cNvGrpSpPr>
            <a:grpSpLocks/>
          </p:cNvGrpSpPr>
          <p:nvPr/>
        </p:nvGrpSpPr>
        <p:grpSpPr bwMode="auto">
          <a:xfrm>
            <a:off x="1524001" y="3587750"/>
            <a:ext cx="8786813" cy="2038350"/>
            <a:chOff x="0" y="3176604"/>
            <a:chExt cx="8786818" cy="2038341"/>
          </a:xfrm>
        </p:grpSpPr>
        <p:grpSp>
          <p:nvGrpSpPr>
            <p:cNvPr id="342179" name="Group 50"/>
            <p:cNvGrpSpPr>
              <a:grpSpLocks/>
            </p:cNvGrpSpPr>
            <p:nvPr/>
          </p:nvGrpSpPr>
          <p:grpSpPr bwMode="auto">
            <a:xfrm>
              <a:off x="0" y="3176604"/>
              <a:ext cx="8786818" cy="1395413"/>
              <a:chOff x="0" y="2478"/>
              <a:chExt cx="5535" cy="879"/>
            </a:xfrm>
          </p:grpSpPr>
          <p:grpSp>
            <p:nvGrpSpPr>
              <p:cNvPr id="342181" name="Group 51"/>
              <p:cNvGrpSpPr>
                <a:grpSpLocks/>
              </p:cNvGrpSpPr>
              <p:nvPr/>
            </p:nvGrpSpPr>
            <p:grpSpPr bwMode="auto">
              <a:xfrm>
                <a:off x="0" y="2478"/>
                <a:ext cx="5535" cy="879"/>
                <a:chOff x="0" y="2478"/>
                <a:chExt cx="5535" cy="879"/>
              </a:xfrm>
            </p:grpSpPr>
            <p:sp>
              <p:nvSpPr>
                <p:cNvPr id="342183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0" y="2478"/>
                  <a:ext cx="1680" cy="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>
                    <a:lnSpc>
                      <a:spcPct val="150000"/>
                    </a:lnSpc>
                    <a:buFontTx/>
                    <a:buChar char="•"/>
                  </a:pPr>
                  <a:r>
                    <a:rPr lang="fr-FR">
                      <a:solidFill>
                        <a:srgbClr val="00297A"/>
                      </a:solidFill>
                      <a:cs typeface="Arial" charset="0"/>
                    </a:rPr>
                    <a:t> focused beams     </a:t>
                  </a:r>
                  <a:r>
                    <a:rPr lang="fr-FR">
                      <a:solidFill>
                        <a:srgbClr val="00297A"/>
                      </a:solidFill>
                      <a:cs typeface="Arial" charset="0"/>
                      <a:sym typeface="Symbol" pitchFamily="18" charset="2"/>
                    </a:rPr>
                    <a:t></a:t>
                  </a:r>
                  <a:r>
                    <a:rPr lang="fr-FR" sz="2400">
                      <a:solidFill>
                        <a:srgbClr val="00297A"/>
                      </a:solidFill>
                      <a:cs typeface="Arial" charset="0"/>
                      <a:sym typeface="Symbol" pitchFamily="18" charset="2"/>
                    </a:rPr>
                    <a:t>		</a:t>
                  </a:r>
                  <a:endParaRPr lang="fr-FR">
                    <a:solidFill>
                      <a:srgbClr val="00297A"/>
                    </a:solidFill>
                    <a:cs typeface="Arial" charset="0"/>
                  </a:endParaRPr>
                </a:p>
              </p:txBody>
            </p:sp>
            <p:grpSp>
              <p:nvGrpSpPr>
                <p:cNvPr id="342184" name="Group 54"/>
                <p:cNvGrpSpPr>
                  <a:grpSpLocks/>
                </p:cNvGrpSpPr>
                <p:nvPr/>
              </p:nvGrpSpPr>
              <p:grpSpPr bwMode="auto">
                <a:xfrm>
                  <a:off x="3930" y="2870"/>
                  <a:ext cx="521" cy="288"/>
                  <a:chOff x="3930" y="2880"/>
                  <a:chExt cx="521" cy="288"/>
                </a:xfrm>
              </p:grpSpPr>
              <p:sp>
                <p:nvSpPr>
                  <p:cNvPr id="342193" name="Text Box 5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30" y="2880"/>
                    <a:ext cx="521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fr-FR">
                        <a:latin typeface="Times New Roman" pitchFamily="18" charset="0"/>
                      </a:rPr>
                      <a:t>+ </a:t>
                    </a:r>
                    <a:r>
                      <a:rPr lang="fr-FR" sz="2400">
                        <a:latin typeface="Times New Roman" pitchFamily="18" charset="0"/>
                        <a:sym typeface="Symbol" pitchFamily="18" charset="2"/>
                      </a:rPr>
                      <a:t></a:t>
                    </a:r>
                    <a:r>
                      <a:rPr lang="fr-FR" sz="2400" b="1">
                        <a:latin typeface="Times New Roman" pitchFamily="18" charset="0"/>
                      </a:rPr>
                      <a:t>k</a:t>
                    </a:r>
                    <a:r>
                      <a:rPr lang="fr-FR" sz="2400" baseline="-25000">
                        <a:latin typeface="Times New Roman" pitchFamily="18" charset="0"/>
                      </a:rPr>
                      <a:t>g</a:t>
                    </a:r>
                    <a:endParaRPr lang="fr-F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42194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4230" y="2917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arrow" w="sm" len="sm"/>
                  </a:ln>
                </p:spPr>
                <p:txBody>
                  <a:bodyPr wrap="none" anchor="ctr"/>
                  <a:lstStyle/>
                  <a:p>
                    <a:endParaRPr lang="el-GR"/>
                  </a:p>
                </p:txBody>
              </p:sp>
            </p:grpSp>
            <p:sp>
              <p:nvSpPr>
                <p:cNvPr id="342185" name="Line 57"/>
                <p:cNvSpPr>
                  <a:spLocks noChangeShapeType="1"/>
                </p:cNvSpPr>
                <p:nvPr/>
              </p:nvSpPr>
              <p:spPr bwMode="auto">
                <a:xfrm>
                  <a:off x="4773" y="3353"/>
                  <a:ext cx="762" cy="4"/>
                </a:xfrm>
                <a:prstGeom prst="line">
                  <a:avLst/>
                </a:prstGeom>
                <a:noFill/>
                <a:ln w="63500">
                  <a:solidFill>
                    <a:schemeClr val="tx1"/>
                  </a:solidFill>
                  <a:round/>
                  <a:headEnd type="triangle" w="med" len="med"/>
                  <a:tailEnd/>
                </a:ln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grpSp>
              <p:nvGrpSpPr>
                <p:cNvPr id="342186" name="Group 58"/>
                <p:cNvGrpSpPr>
                  <a:grpSpLocks/>
                </p:cNvGrpSpPr>
                <p:nvPr/>
              </p:nvGrpSpPr>
              <p:grpSpPr bwMode="auto">
                <a:xfrm>
                  <a:off x="1680" y="2496"/>
                  <a:ext cx="1348" cy="310"/>
                  <a:chOff x="1873" y="2536"/>
                  <a:chExt cx="1348" cy="310"/>
                </a:xfrm>
              </p:grpSpPr>
              <p:grpSp>
                <p:nvGrpSpPr>
                  <p:cNvPr id="342187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1873" y="2536"/>
                    <a:ext cx="1348" cy="310"/>
                    <a:chOff x="1891" y="2536"/>
                    <a:chExt cx="1348" cy="310"/>
                  </a:xfrm>
                </p:grpSpPr>
                <p:sp>
                  <p:nvSpPr>
                    <p:cNvPr id="342189" name="Rectangle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81" y="2536"/>
                      <a:ext cx="858" cy="2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eaLnBrk="0" hangingPunct="0"/>
                      <a:r>
                        <a:rPr lang="fr-FR" sz="2400">
                          <a:latin typeface="Times New Roman" pitchFamily="18" charset="0"/>
                        </a:rPr>
                        <a:t>q</a:t>
                      </a:r>
                      <a:r>
                        <a:rPr lang="fr-FR" sz="2400" b="1">
                          <a:latin typeface="Times New Roman" pitchFamily="18" charset="0"/>
                        </a:rPr>
                        <a:t>k</a:t>
                      </a:r>
                      <a:r>
                        <a:rPr lang="fr-FR" sz="2400" baseline="-25000">
                          <a:latin typeface="Times New Roman" pitchFamily="18" charset="0"/>
                        </a:rPr>
                        <a:t>1,g</a:t>
                      </a:r>
                      <a:r>
                        <a:rPr lang="fr-FR" sz="2400">
                          <a:latin typeface="Times New Roman" pitchFamily="18" charset="0"/>
                        </a:rPr>
                        <a:t>- </a:t>
                      </a:r>
                      <a:r>
                        <a:rPr lang="fr-FR" sz="2400" b="1">
                          <a:latin typeface="Times New Roman" pitchFamily="18" charset="0"/>
                        </a:rPr>
                        <a:t>k</a:t>
                      </a:r>
                      <a:r>
                        <a:rPr lang="fr-FR" sz="2400" baseline="-25000">
                          <a:latin typeface="Times New Roman" pitchFamily="18" charset="0"/>
                        </a:rPr>
                        <a:t>q,g</a:t>
                      </a:r>
                    </a:p>
                  </p:txBody>
                </p:sp>
                <p:sp>
                  <p:nvSpPr>
                    <p:cNvPr id="342190" name="Line 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25" y="2587"/>
                      <a:ext cx="9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arrow" w="sm" len="sm"/>
                    </a:ln>
                  </p:spPr>
                  <p:txBody>
                    <a:bodyPr wrap="none" anchor="ctr"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2191" name="Text Box 6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91" y="2558"/>
                      <a:ext cx="404" cy="2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eaLnBrk="0" hangingPunct="0"/>
                      <a:r>
                        <a:rPr lang="fr-FR" sz="2400">
                          <a:latin typeface="Times New Roman" pitchFamily="18" charset="0"/>
                          <a:sym typeface="Symbol" pitchFamily="18" charset="2"/>
                        </a:rPr>
                        <a:t></a:t>
                      </a:r>
                      <a:r>
                        <a:rPr lang="fr-FR" sz="2400" b="1">
                          <a:latin typeface="Times New Roman" pitchFamily="18" charset="0"/>
                          <a:sym typeface="Symbol" pitchFamily="18" charset="2"/>
                        </a:rPr>
                        <a:t>k</a:t>
                      </a:r>
                      <a:r>
                        <a:rPr lang="fr-FR" sz="2400" baseline="-25000">
                          <a:latin typeface="Times New Roman" pitchFamily="18" charset="0"/>
                          <a:sym typeface="Symbol" pitchFamily="18" charset="2"/>
                        </a:rPr>
                        <a:t>g</a:t>
                      </a:r>
                      <a:endParaRPr lang="fr-FR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42192" name="Line 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4" y="2592"/>
                      <a:ext cx="9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arrow" w="sm" len="sm"/>
                    </a:ln>
                  </p:spPr>
                  <p:txBody>
                    <a:bodyPr wrap="none" anchor="ctr"/>
                    <a:lstStyle/>
                    <a:p>
                      <a:endParaRPr lang="el-GR"/>
                    </a:p>
                  </p:txBody>
                </p:sp>
              </p:grpSp>
              <p:sp>
                <p:nvSpPr>
                  <p:cNvPr id="342188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2887" y="2587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arrow" w="sm" len="sm"/>
                  </a:ln>
                </p:spPr>
                <p:txBody>
                  <a:bodyPr wrap="none" anchor="ctr"/>
                  <a:lstStyle/>
                  <a:p>
                    <a:endParaRPr lang="el-GR"/>
                  </a:p>
                </p:txBody>
              </p:sp>
            </p:grpSp>
          </p:grpSp>
          <p:sp>
            <p:nvSpPr>
              <p:cNvPr id="342182" name="Text Box 65"/>
              <p:cNvSpPr txBox="1">
                <a:spLocks noChangeArrowheads="1"/>
              </p:cNvSpPr>
              <p:nvPr/>
            </p:nvSpPr>
            <p:spPr bwMode="auto">
              <a:xfrm>
                <a:off x="2054" y="2505"/>
                <a:ext cx="19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>
                    <a:latin typeface="Times New Roman" pitchFamily="18" charset="0"/>
                  </a:rPr>
                  <a:t>=</a:t>
                </a:r>
              </a:p>
            </p:txBody>
          </p:sp>
        </p:grpSp>
        <p:sp>
          <p:nvSpPr>
            <p:cNvPr id="342180" name="Line 25"/>
            <p:cNvSpPr>
              <a:spLocks noChangeShapeType="1"/>
            </p:cNvSpPr>
            <p:nvPr/>
          </p:nvSpPr>
          <p:spPr bwMode="auto">
            <a:xfrm>
              <a:off x="7572396" y="4500570"/>
              <a:ext cx="0" cy="714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342161" name="Group 15"/>
          <p:cNvGrpSpPr>
            <a:grpSpLocks/>
          </p:cNvGrpSpPr>
          <p:nvPr/>
        </p:nvGrpSpPr>
        <p:grpSpPr bwMode="auto">
          <a:xfrm>
            <a:off x="2782889" y="1087439"/>
            <a:ext cx="5938837" cy="1552575"/>
            <a:chOff x="793" y="821"/>
            <a:chExt cx="3741" cy="978"/>
          </a:xfrm>
        </p:grpSpPr>
        <p:sp>
          <p:nvSpPr>
            <p:cNvPr id="342162" name="Text Box 62"/>
            <p:cNvSpPr txBox="1">
              <a:spLocks noChangeArrowheads="1"/>
            </p:cNvSpPr>
            <p:nvPr/>
          </p:nvSpPr>
          <p:spPr bwMode="auto">
            <a:xfrm>
              <a:off x="2472" y="1547"/>
              <a:ext cx="41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i="1">
                  <a:latin typeface="Arial Unicode MS" pitchFamily="34" charset="-128"/>
                </a:rPr>
                <a:t>L</a:t>
              </a:r>
              <a:r>
                <a:rPr lang="fr-FR" sz="2000" i="1" baseline="-25000">
                  <a:latin typeface="Arial Unicode MS" pitchFamily="34" charset="-128"/>
                </a:rPr>
                <a:t>med</a:t>
              </a:r>
            </a:p>
          </p:txBody>
        </p:sp>
        <p:grpSp>
          <p:nvGrpSpPr>
            <p:cNvPr id="342163" name="Group 11"/>
            <p:cNvGrpSpPr>
              <a:grpSpLocks/>
            </p:cNvGrpSpPr>
            <p:nvPr/>
          </p:nvGrpSpPr>
          <p:grpSpPr bwMode="auto">
            <a:xfrm>
              <a:off x="793" y="821"/>
              <a:ext cx="3741" cy="298"/>
              <a:chOff x="576" y="576"/>
              <a:chExt cx="4128" cy="528"/>
            </a:xfrm>
          </p:grpSpPr>
          <p:sp>
            <p:nvSpPr>
              <p:cNvPr id="342176" name="Freeform 12"/>
              <p:cNvSpPr>
                <a:spLocks/>
              </p:cNvSpPr>
              <p:nvPr/>
            </p:nvSpPr>
            <p:spPr bwMode="auto">
              <a:xfrm>
                <a:off x="576" y="576"/>
                <a:ext cx="2064" cy="528"/>
              </a:xfrm>
              <a:custGeom>
                <a:avLst/>
                <a:gdLst>
                  <a:gd name="T0" fmla="*/ 0 w 2064"/>
                  <a:gd name="T1" fmla="*/ 0 h 528"/>
                  <a:gd name="T2" fmla="*/ 1008 w 2064"/>
                  <a:gd name="T3" fmla="*/ 384 h 528"/>
                  <a:gd name="T4" fmla="*/ 2064 w 2064"/>
                  <a:gd name="T5" fmla="*/ 528 h 528"/>
                  <a:gd name="T6" fmla="*/ 0 60000 65536"/>
                  <a:gd name="T7" fmla="*/ 0 60000 65536"/>
                  <a:gd name="T8" fmla="*/ 0 60000 65536"/>
                  <a:gd name="T9" fmla="*/ 0 w 2064"/>
                  <a:gd name="T10" fmla="*/ 0 h 528"/>
                  <a:gd name="T11" fmla="*/ 2064 w 2064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4" h="528">
                    <a:moveTo>
                      <a:pt x="0" y="0"/>
                    </a:moveTo>
                    <a:cubicBezTo>
                      <a:pt x="332" y="148"/>
                      <a:pt x="664" y="296"/>
                      <a:pt x="1008" y="384"/>
                    </a:cubicBezTo>
                    <a:cubicBezTo>
                      <a:pt x="1352" y="472"/>
                      <a:pt x="1880" y="504"/>
                      <a:pt x="2064" y="528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342177" name="Freeform 13"/>
              <p:cNvSpPr>
                <a:spLocks/>
              </p:cNvSpPr>
              <p:nvPr/>
            </p:nvSpPr>
            <p:spPr bwMode="auto">
              <a:xfrm flipH="1">
                <a:off x="2640" y="576"/>
                <a:ext cx="2064" cy="528"/>
              </a:xfrm>
              <a:custGeom>
                <a:avLst/>
                <a:gdLst>
                  <a:gd name="T0" fmla="*/ 0 w 2064"/>
                  <a:gd name="T1" fmla="*/ 0 h 528"/>
                  <a:gd name="T2" fmla="*/ 1008 w 2064"/>
                  <a:gd name="T3" fmla="*/ 384 h 528"/>
                  <a:gd name="T4" fmla="*/ 2064 w 2064"/>
                  <a:gd name="T5" fmla="*/ 528 h 528"/>
                  <a:gd name="T6" fmla="*/ 0 60000 65536"/>
                  <a:gd name="T7" fmla="*/ 0 60000 65536"/>
                  <a:gd name="T8" fmla="*/ 0 60000 65536"/>
                  <a:gd name="T9" fmla="*/ 0 w 2064"/>
                  <a:gd name="T10" fmla="*/ 0 h 528"/>
                  <a:gd name="T11" fmla="*/ 2064 w 2064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4" h="528">
                    <a:moveTo>
                      <a:pt x="0" y="0"/>
                    </a:moveTo>
                    <a:cubicBezTo>
                      <a:pt x="332" y="148"/>
                      <a:pt x="664" y="296"/>
                      <a:pt x="1008" y="384"/>
                    </a:cubicBezTo>
                    <a:cubicBezTo>
                      <a:pt x="1352" y="472"/>
                      <a:pt x="1880" y="504"/>
                      <a:pt x="2064" y="528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grpSp>
          <p:nvGrpSpPr>
            <p:cNvPr id="342164" name="Group 8"/>
            <p:cNvGrpSpPr>
              <a:grpSpLocks/>
            </p:cNvGrpSpPr>
            <p:nvPr/>
          </p:nvGrpSpPr>
          <p:grpSpPr bwMode="auto">
            <a:xfrm flipV="1">
              <a:off x="793" y="1417"/>
              <a:ext cx="3741" cy="298"/>
              <a:chOff x="576" y="576"/>
              <a:chExt cx="4128" cy="528"/>
            </a:xfrm>
          </p:grpSpPr>
          <p:sp>
            <p:nvSpPr>
              <p:cNvPr id="342174" name="Freeform 9"/>
              <p:cNvSpPr>
                <a:spLocks/>
              </p:cNvSpPr>
              <p:nvPr/>
            </p:nvSpPr>
            <p:spPr bwMode="auto">
              <a:xfrm>
                <a:off x="576" y="576"/>
                <a:ext cx="2064" cy="528"/>
              </a:xfrm>
              <a:custGeom>
                <a:avLst/>
                <a:gdLst>
                  <a:gd name="T0" fmla="*/ 0 w 2064"/>
                  <a:gd name="T1" fmla="*/ 0 h 528"/>
                  <a:gd name="T2" fmla="*/ 1008 w 2064"/>
                  <a:gd name="T3" fmla="*/ 384 h 528"/>
                  <a:gd name="T4" fmla="*/ 2064 w 2064"/>
                  <a:gd name="T5" fmla="*/ 528 h 528"/>
                  <a:gd name="T6" fmla="*/ 0 60000 65536"/>
                  <a:gd name="T7" fmla="*/ 0 60000 65536"/>
                  <a:gd name="T8" fmla="*/ 0 60000 65536"/>
                  <a:gd name="T9" fmla="*/ 0 w 2064"/>
                  <a:gd name="T10" fmla="*/ 0 h 528"/>
                  <a:gd name="T11" fmla="*/ 2064 w 2064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4" h="528">
                    <a:moveTo>
                      <a:pt x="0" y="0"/>
                    </a:moveTo>
                    <a:cubicBezTo>
                      <a:pt x="332" y="148"/>
                      <a:pt x="664" y="296"/>
                      <a:pt x="1008" y="384"/>
                    </a:cubicBezTo>
                    <a:cubicBezTo>
                      <a:pt x="1352" y="472"/>
                      <a:pt x="1880" y="504"/>
                      <a:pt x="2064" y="528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342175" name="Freeform 10"/>
              <p:cNvSpPr>
                <a:spLocks/>
              </p:cNvSpPr>
              <p:nvPr/>
            </p:nvSpPr>
            <p:spPr bwMode="auto">
              <a:xfrm flipH="1">
                <a:off x="2640" y="576"/>
                <a:ext cx="2064" cy="528"/>
              </a:xfrm>
              <a:custGeom>
                <a:avLst/>
                <a:gdLst>
                  <a:gd name="T0" fmla="*/ 0 w 2064"/>
                  <a:gd name="T1" fmla="*/ 0 h 528"/>
                  <a:gd name="T2" fmla="*/ 1008 w 2064"/>
                  <a:gd name="T3" fmla="*/ 384 h 528"/>
                  <a:gd name="T4" fmla="*/ 2064 w 2064"/>
                  <a:gd name="T5" fmla="*/ 528 h 528"/>
                  <a:gd name="T6" fmla="*/ 0 60000 65536"/>
                  <a:gd name="T7" fmla="*/ 0 60000 65536"/>
                  <a:gd name="T8" fmla="*/ 0 60000 65536"/>
                  <a:gd name="T9" fmla="*/ 0 w 2064"/>
                  <a:gd name="T10" fmla="*/ 0 h 528"/>
                  <a:gd name="T11" fmla="*/ 2064 w 2064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64" h="528">
                    <a:moveTo>
                      <a:pt x="0" y="0"/>
                    </a:moveTo>
                    <a:cubicBezTo>
                      <a:pt x="332" y="148"/>
                      <a:pt x="664" y="296"/>
                      <a:pt x="1008" y="384"/>
                    </a:cubicBezTo>
                    <a:cubicBezTo>
                      <a:pt x="1352" y="472"/>
                      <a:pt x="1880" y="504"/>
                      <a:pt x="2064" y="528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grpSp>
          <p:nvGrpSpPr>
            <p:cNvPr id="342165" name="Group 14"/>
            <p:cNvGrpSpPr>
              <a:grpSpLocks/>
            </p:cNvGrpSpPr>
            <p:nvPr/>
          </p:nvGrpSpPr>
          <p:grpSpPr bwMode="auto">
            <a:xfrm>
              <a:off x="2319" y="1119"/>
              <a:ext cx="788" cy="298"/>
              <a:chOff x="2688" y="2832"/>
              <a:chExt cx="624" cy="288"/>
            </a:xfrm>
          </p:grpSpPr>
          <p:sp>
            <p:nvSpPr>
              <p:cNvPr id="342171" name="Oval 15"/>
              <p:cNvSpPr>
                <a:spLocks noChangeArrowheads="1"/>
              </p:cNvSpPr>
              <p:nvPr/>
            </p:nvSpPr>
            <p:spPr bwMode="auto">
              <a:xfrm>
                <a:off x="2688" y="2832"/>
                <a:ext cx="624" cy="288"/>
              </a:xfrm>
              <a:prstGeom prst="ellipse">
                <a:avLst/>
              </a:prstGeom>
              <a:solidFill>
                <a:srgbClr val="FF0000">
                  <a:alpha val="2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 b="1"/>
              </a:p>
            </p:txBody>
          </p:sp>
          <p:sp>
            <p:nvSpPr>
              <p:cNvPr id="342172" name="Oval 16"/>
              <p:cNvSpPr>
                <a:spLocks noChangeArrowheads="1"/>
              </p:cNvSpPr>
              <p:nvPr/>
            </p:nvSpPr>
            <p:spPr bwMode="auto">
              <a:xfrm>
                <a:off x="2784" y="2880"/>
                <a:ext cx="432" cy="192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 b="1"/>
              </a:p>
            </p:txBody>
          </p:sp>
          <p:sp>
            <p:nvSpPr>
              <p:cNvPr id="342173" name="Oval 17"/>
              <p:cNvSpPr>
                <a:spLocks noChangeArrowheads="1"/>
              </p:cNvSpPr>
              <p:nvPr/>
            </p:nvSpPr>
            <p:spPr bwMode="auto">
              <a:xfrm>
                <a:off x="2880" y="2928"/>
                <a:ext cx="24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 b="1"/>
              </a:p>
            </p:txBody>
          </p:sp>
        </p:grpSp>
        <p:sp>
          <p:nvSpPr>
            <p:cNvPr id="342166" name="AutoShape 22"/>
            <p:cNvSpPr>
              <a:spLocks noChangeArrowheads="1"/>
            </p:cNvSpPr>
            <p:nvPr/>
          </p:nvSpPr>
          <p:spPr bwMode="auto">
            <a:xfrm flipV="1">
              <a:off x="2381" y="866"/>
              <a:ext cx="635" cy="726"/>
            </a:xfrm>
            <a:custGeom>
              <a:avLst/>
              <a:gdLst>
                <a:gd name="T0" fmla="*/ 0 w 21600"/>
                <a:gd name="T1" fmla="*/ 3 h 21600"/>
                <a:gd name="T2" fmla="*/ 0 w 21600"/>
                <a:gd name="T3" fmla="*/ 3 h 21600"/>
                <a:gd name="T4" fmla="*/ 0 w 21600"/>
                <a:gd name="T5" fmla="*/ 3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987 w 21600"/>
                <a:gd name="T13" fmla="*/ 5980 h 21600"/>
                <a:gd name="T14" fmla="*/ 15613 w 21600"/>
                <a:gd name="T15" fmla="*/ 1562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381" y="21600"/>
                  </a:lnTo>
                  <a:lnTo>
                    <a:pt x="132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DADAD">
                <a:alpha val="3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42167" name="Line 28"/>
            <p:cNvSpPr>
              <a:spLocks noChangeShapeType="1"/>
            </p:cNvSpPr>
            <p:nvPr/>
          </p:nvSpPr>
          <p:spPr bwMode="auto">
            <a:xfrm>
              <a:off x="2018" y="1683"/>
              <a:ext cx="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42168" name="Line 29"/>
            <p:cNvSpPr>
              <a:spLocks noChangeShapeType="1"/>
            </p:cNvSpPr>
            <p:nvPr/>
          </p:nvSpPr>
          <p:spPr bwMode="auto">
            <a:xfrm flipH="1">
              <a:off x="2970" y="1683"/>
              <a:ext cx="4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  <p:graphicFrame>
          <p:nvGraphicFramePr>
            <p:cNvPr id="342147" name="Object 12"/>
            <p:cNvGraphicFramePr>
              <a:graphicFrameLocks noChangeAspect="1"/>
            </p:cNvGraphicFramePr>
            <p:nvPr/>
          </p:nvGraphicFramePr>
          <p:xfrm>
            <a:off x="2755" y="1138"/>
            <a:ext cx="624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557" name="Graph" r:id="rId5" imgW="4140000" imgH="2859840" progId="Origin50.Graph">
                    <p:embed/>
                  </p:oleObj>
                </mc:Choice>
                <mc:Fallback>
                  <p:oleObj name="Graph" r:id="rId5" imgW="4140000" imgH="285984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55" y="1138"/>
                          <a:ext cx="624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2169" name="Oval 31"/>
            <p:cNvSpPr>
              <a:spLocks noChangeArrowheads="1"/>
            </p:cNvSpPr>
            <p:nvPr/>
          </p:nvSpPr>
          <p:spPr bwMode="auto">
            <a:xfrm>
              <a:off x="2853" y="1214"/>
              <a:ext cx="46" cy="45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l-GR" b="1"/>
            </a:p>
          </p:txBody>
        </p:sp>
        <p:graphicFrame>
          <p:nvGraphicFramePr>
            <p:cNvPr id="342149" name="Object 5"/>
            <p:cNvGraphicFramePr>
              <a:graphicFrameLocks noChangeAspect="1"/>
            </p:cNvGraphicFramePr>
            <p:nvPr/>
          </p:nvGraphicFramePr>
          <p:xfrm>
            <a:off x="2373" y="1267"/>
            <a:ext cx="980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558" name="Graph" r:id="rId7" imgW="4140000" imgH="2859840" progId="Origin50.Graph">
                    <p:embed/>
                  </p:oleObj>
                </mc:Choice>
                <mc:Fallback>
                  <p:oleObj name="Graph" r:id="rId7" imgW="4140000" imgH="285984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73" y="1267"/>
                          <a:ext cx="980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2170" name="Oval 33"/>
            <p:cNvSpPr>
              <a:spLocks noChangeArrowheads="1"/>
            </p:cNvSpPr>
            <p:nvPr/>
          </p:nvSpPr>
          <p:spPr bwMode="auto">
            <a:xfrm>
              <a:off x="2471" y="1350"/>
              <a:ext cx="46" cy="45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l-GR" b="1"/>
            </a:p>
          </p:txBody>
        </p:sp>
        <p:graphicFrame>
          <p:nvGraphicFramePr>
            <p:cNvPr id="342151" name="Object 4"/>
            <p:cNvGraphicFramePr>
              <a:graphicFrameLocks noChangeAspect="1"/>
            </p:cNvGraphicFramePr>
            <p:nvPr/>
          </p:nvGraphicFramePr>
          <p:xfrm>
            <a:off x="975" y="1253"/>
            <a:ext cx="2948" cy="1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559" name="Graph" r:id="rId9" imgW="4140000" imgH="2859840" progId="Origin50.Graph">
                    <p:embed/>
                  </p:oleObj>
                </mc:Choice>
                <mc:Fallback>
                  <p:oleObj name="Graph" r:id="rId9" imgW="4140000" imgH="285984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5" y="1253"/>
                          <a:ext cx="2948" cy="1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2152" name="Object 136"/>
            <p:cNvGraphicFramePr>
              <a:graphicFrameLocks noChangeAspect="1"/>
            </p:cNvGraphicFramePr>
            <p:nvPr/>
          </p:nvGraphicFramePr>
          <p:xfrm>
            <a:off x="975" y="1117"/>
            <a:ext cx="2948" cy="1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560" name="Graph" r:id="rId11" imgW="4140000" imgH="2859840" progId="Origin50.Graph">
                    <p:embed/>
                  </p:oleObj>
                </mc:Choice>
                <mc:Fallback>
                  <p:oleObj name="Graph" r:id="rId11" imgW="4140000" imgH="285984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5" y="1117"/>
                          <a:ext cx="2948" cy="1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1" name="Group 1211"/>
          <p:cNvGrpSpPr>
            <a:grpSpLocks/>
          </p:cNvGrpSpPr>
          <p:nvPr/>
        </p:nvGrpSpPr>
        <p:grpSpPr bwMode="auto">
          <a:xfrm>
            <a:off x="9077194" y="5643564"/>
            <a:ext cx="2114550" cy="1366837"/>
            <a:chOff x="7553194" y="5643578"/>
            <a:chExt cx="2114550" cy="1366838"/>
          </a:xfrm>
        </p:grpSpPr>
        <p:graphicFrame>
          <p:nvGraphicFramePr>
            <p:cNvPr id="82" name="Object 11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561" name="Photo Editor Photo" r:id="rId12" imgW="3409524" imgH="3677163" progId="">
                    <p:embed/>
                  </p:oleObj>
                </mc:Choice>
                <mc:Fallback>
                  <p:oleObj name="Photo Editor Photo" r:id="rId12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3" name="Rectangle 33"/>
            <p:cNvSpPr>
              <a:spLocks noChangeArrowheads="1"/>
            </p:cNvSpPr>
            <p:nvPr/>
          </p:nvSpPr>
          <p:spPr bwMode="auto">
            <a:xfrm>
              <a:off x="755319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09439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088" name="Group 11"/>
          <p:cNvGrpSpPr>
            <a:grpSpLocks/>
          </p:cNvGrpSpPr>
          <p:nvPr/>
        </p:nvGrpSpPr>
        <p:grpSpPr bwMode="auto">
          <a:xfrm>
            <a:off x="3005139" y="2314576"/>
            <a:ext cx="5938837" cy="473075"/>
            <a:chOff x="576" y="576"/>
            <a:chExt cx="4128" cy="528"/>
          </a:xfrm>
        </p:grpSpPr>
        <p:sp>
          <p:nvSpPr>
            <p:cNvPr id="343232" name="Freeform 12"/>
            <p:cNvSpPr>
              <a:spLocks/>
            </p:cNvSpPr>
            <p:nvPr/>
          </p:nvSpPr>
          <p:spPr bwMode="auto">
            <a:xfrm>
              <a:off x="576" y="576"/>
              <a:ext cx="2064" cy="528"/>
            </a:xfrm>
            <a:custGeom>
              <a:avLst/>
              <a:gdLst>
                <a:gd name="T0" fmla="*/ 0 w 2064"/>
                <a:gd name="T1" fmla="*/ 0 h 528"/>
                <a:gd name="T2" fmla="*/ 1008 w 2064"/>
                <a:gd name="T3" fmla="*/ 384 h 528"/>
                <a:gd name="T4" fmla="*/ 2064 w 2064"/>
                <a:gd name="T5" fmla="*/ 528 h 528"/>
                <a:gd name="T6" fmla="*/ 0 60000 65536"/>
                <a:gd name="T7" fmla="*/ 0 60000 65536"/>
                <a:gd name="T8" fmla="*/ 0 60000 65536"/>
                <a:gd name="T9" fmla="*/ 0 w 2064"/>
                <a:gd name="T10" fmla="*/ 0 h 528"/>
                <a:gd name="T11" fmla="*/ 2064 w 2064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64" h="528">
                  <a:moveTo>
                    <a:pt x="0" y="0"/>
                  </a:moveTo>
                  <a:cubicBezTo>
                    <a:pt x="332" y="148"/>
                    <a:pt x="664" y="296"/>
                    <a:pt x="1008" y="384"/>
                  </a:cubicBezTo>
                  <a:cubicBezTo>
                    <a:pt x="1352" y="472"/>
                    <a:pt x="1880" y="504"/>
                    <a:pt x="2064" y="528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43233" name="Freeform 13"/>
            <p:cNvSpPr>
              <a:spLocks/>
            </p:cNvSpPr>
            <p:nvPr/>
          </p:nvSpPr>
          <p:spPr bwMode="auto">
            <a:xfrm flipH="1">
              <a:off x="2640" y="576"/>
              <a:ext cx="2064" cy="528"/>
            </a:xfrm>
            <a:custGeom>
              <a:avLst/>
              <a:gdLst>
                <a:gd name="T0" fmla="*/ 0 w 2064"/>
                <a:gd name="T1" fmla="*/ 0 h 528"/>
                <a:gd name="T2" fmla="*/ 1008 w 2064"/>
                <a:gd name="T3" fmla="*/ 384 h 528"/>
                <a:gd name="T4" fmla="*/ 2064 w 2064"/>
                <a:gd name="T5" fmla="*/ 528 h 528"/>
                <a:gd name="T6" fmla="*/ 0 60000 65536"/>
                <a:gd name="T7" fmla="*/ 0 60000 65536"/>
                <a:gd name="T8" fmla="*/ 0 60000 65536"/>
                <a:gd name="T9" fmla="*/ 0 w 2064"/>
                <a:gd name="T10" fmla="*/ 0 h 528"/>
                <a:gd name="T11" fmla="*/ 2064 w 2064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64" h="528">
                  <a:moveTo>
                    <a:pt x="0" y="0"/>
                  </a:moveTo>
                  <a:cubicBezTo>
                    <a:pt x="332" y="148"/>
                    <a:pt x="664" y="296"/>
                    <a:pt x="1008" y="384"/>
                  </a:cubicBezTo>
                  <a:cubicBezTo>
                    <a:pt x="1352" y="472"/>
                    <a:pt x="1880" y="504"/>
                    <a:pt x="2064" y="528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343089" name="Group 8"/>
          <p:cNvGrpSpPr>
            <a:grpSpLocks/>
          </p:cNvGrpSpPr>
          <p:nvPr/>
        </p:nvGrpSpPr>
        <p:grpSpPr bwMode="auto">
          <a:xfrm flipV="1">
            <a:off x="3005139" y="3260726"/>
            <a:ext cx="5938837" cy="473075"/>
            <a:chOff x="576" y="576"/>
            <a:chExt cx="4128" cy="528"/>
          </a:xfrm>
        </p:grpSpPr>
        <p:sp>
          <p:nvSpPr>
            <p:cNvPr id="343230" name="Freeform 9"/>
            <p:cNvSpPr>
              <a:spLocks/>
            </p:cNvSpPr>
            <p:nvPr/>
          </p:nvSpPr>
          <p:spPr bwMode="auto">
            <a:xfrm>
              <a:off x="576" y="576"/>
              <a:ext cx="2064" cy="528"/>
            </a:xfrm>
            <a:custGeom>
              <a:avLst/>
              <a:gdLst>
                <a:gd name="T0" fmla="*/ 0 w 2064"/>
                <a:gd name="T1" fmla="*/ 0 h 528"/>
                <a:gd name="T2" fmla="*/ 1008 w 2064"/>
                <a:gd name="T3" fmla="*/ 384 h 528"/>
                <a:gd name="T4" fmla="*/ 2064 w 2064"/>
                <a:gd name="T5" fmla="*/ 528 h 528"/>
                <a:gd name="T6" fmla="*/ 0 60000 65536"/>
                <a:gd name="T7" fmla="*/ 0 60000 65536"/>
                <a:gd name="T8" fmla="*/ 0 60000 65536"/>
                <a:gd name="T9" fmla="*/ 0 w 2064"/>
                <a:gd name="T10" fmla="*/ 0 h 528"/>
                <a:gd name="T11" fmla="*/ 2064 w 2064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64" h="528">
                  <a:moveTo>
                    <a:pt x="0" y="0"/>
                  </a:moveTo>
                  <a:cubicBezTo>
                    <a:pt x="332" y="148"/>
                    <a:pt x="664" y="296"/>
                    <a:pt x="1008" y="384"/>
                  </a:cubicBezTo>
                  <a:cubicBezTo>
                    <a:pt x="1352" y="472"/>
                    <a:pt x="1880" y="504"/>
                    <a:pt x="2064" y="528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43231" name="Freeform 10"/>
            <p:cNvSpPr>
              <a:spLocks/>
            </p:cNvSpPr>
            <p:nvPr/>
          </p:nvSpPr>
          <p:spPr bwMode="auto">
            <a:xfrm flipH="1">
              <a:off x="2640" y="576"/>
              <a:ext cx="2064" cy="528"/>
            </a:xfrm>
            <a:custGeom>
              <a:avLst/>
              <a:gdLst>
                <a:gd name="T0" fmla="*/ 0 w 2064"/>
                <a:gd name="T1" fmla="*/ 0 h 528"/>
                <a:gd name="T2" fmla="*/ 1008 w 2064"/>
                <a:gd name="T3" fmla="*/ 384 h 528"/>
                <a:gd name="T4" fmla="*/ 2064 w 2064"/>
                <a:gd name="T5" fmla="*/ 528 h 528"/>
                <a:gd name="T6" fmla="*/ 0 60000 65536"/>
                <a:gd name="T7" fmla="*/ 0 60000 65536"/>
                <a:gd name="T8" fmla="*/ 0 60000 65536"/>
                <a:gd name="T9" fmla="*/ 0 w 2064"/>
                <a:gd name="T10" fmla="*/ 0 h 528"/>
                <a:gd name="T11" fmla="*/ 2064 w 2064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64" h="528">
                  <a:moveTo>
                    <a:pt x="0" y="0"/>
                  </a:moveTo>
                  <a:cubicBezTo>
                    <a:pt x="332" y="148"/>
                    <a:pt x="664" y="296"/>
                    <a:pt x="1008" y="384"/>
                  </a:cubicBezTo>
                  <a:cubicBezTo>
                    <a:pt x="1352" y="472"/>
                    <a:pt x="1880" y="504"/>
                    <a:pt x="2064" y="528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</p:grpSp>
      <p:graphicFrame>
        <p:nvGraphicFramePr>
          <p:cNvPr id="343048" name="Object 8"/>
          <p:cNvGraphicFramePr>
            <a:graphicFrameLocks noChangeAspect="1"/>
          </p:cNvGraphicFramePr>
          <p:nvPr/>
        </p:nvGraphicFramePr>
        <p:xfrm>
          <a:off x="8839200" y="4040189"/>
          <a:ext cx="1900238" cy="160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5" name="Graph" r:id="rId3" imgW="5103000" imgH="2358000" progId="Origin50.Graph">
                  <p:embed/>
                </p:oleObj>
              </mc:Choice>
              <mc:Fallback>
                <p:oleObj name="Graph" r:id="rId3" imgW="5103000" imgH="23580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9200" y="4040189"/>
                        <a:ext cx="1900238" cy="160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3090" name="Text Box 7"/>
          <p:cNvSpPr txBox="1">
            <a:spLocks noChangeArrowheads="1"/>
          </p:cNvSpPr>
          <p:nvPr/>
        </p:nvSpPr>
        <p:spPr bwMode="auto">
          <a:xfrm>
            <a:off x="7239001" y="3929063"/>
            <a:ext cx="241539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eaLnBrk="0" hangingPunct="0"/>
            <a:r>
              <a:rPr lang="en-US">
                <a:solidFill>
                  <a:srgbClr val="FF0000"/>
                </a:solidFill>
                <a:cs typeface="Arial" charset="0"/>
              </a:rPr>
              <a:t>On-axis</a:t>
            </a:r>
            <a:r>
              <a:rPr lang="en-US">
                <a:cs typeface="Arial" charset="0"/>
              </a:rPr>
              <a:t> </a:t>
            </a:r>
            <a:r>
              <a:rPr lang="en-US">
                <a:solidFill>
                  <a:srgbClr val="00297A"/>
                </a:solidFill>
                <a:cs typeface="Arial" charset="0"/>
              </a:rPr>
              <a:t>phase matching</a:t>
            </a:r>
          </a:p>
        </p:txBody>
      </p:sp>
      <p:grpSp>
        <p:nvGrpSpPr>
          <p:cNvPr id="343091" name="Group 14"/>
          <p:cNvGrpSpPr>
            <a:grpSpLocks/>
          </p:cNvGrpSpPr>
          <p:nvPr/>
        </p:nvGrpSpPr>
        <p:grpSpPr bwMode="auto">
          <a:xfrm>
            <a:off x="5427663" y="2787651"/>
            <a:ext cx="1250950" cy="473075"/>
            <a:chOff x="2688" y="2832"/>
            <a:chExt cx="624" cy="288"/>
          </a:xfrm>
        </p:grpSpPr>
        <p:sp>
          <p:nvSpPr>
            <p:cNvPr id="343227" name="Oval 15"/>
            <p:cNvSpPr>
              <a:spLocks noChangeArrowheads="1"/>
            </p:cNvSpPr>
            <p:nvPr/>
          </p:nvSpPr>
          <p:spPr bwMode="auto">
            <a:xfrm>
              <a:off x="2688" y="2832"/>
              <a:ext cx="624" cy="288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43228" name="Oval 16"/>
            <p:cNvSpPr>
              <a:spLocks noChangeArrowheads="1"/>
            </p:cNvSpPr>
            <p:nvPr/>
          </p:nvSpPr>
          <p:spPr bwMode="auto">
            <a:xfrm>
              <a:off x="2784" y="2880"/>
              <a:ext cx="432" cy="192"/>
            </a:xfrm>
            <a:prstGeom prst="ellipse">
              <a:avLst/>
            </a:prstGeom>
            <a:solidFill>
              <a:srgbClr val="FF0000">
                <a:alpha val="39999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43229" name="Oval 17"/>
            <p:cNvSpPr>
              <a:spLocks noChangeArrowheads="1"/>
            </p:cNvSpPr>
            <p:nvPr/>
          </p:nvSpPr>
          <p:spPr bwMode="auto">
            <a:xfrm>
              <a:off x="2880" y="2928"/>
              <a:ext cx="240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</p:grpSp>
      <p:sp>
        <p:nvSpPr>
          <p:cNvPr id="343092" name="Line 18"/>
          <p:cNvSpPr>
            <a:spLocks noChangeShapeType="1"/>
          </p:cNvSpPr>
          <p:nvPr/>
        </p:nvSpPr>
        <p:spPr bwMode="auto">
          <a:xfrm flipV="1">
            <a:off x="6053138" y="2314576"/>
            <a:ext cx="0" cy="709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43093" name="Line 19"/>
          <p:cNvSpPr>
            <a:spLocks noChangeShapeType="1"/>
          </p:cNvSpPr>
          <p:nvPr/>
        </p:nvSpPr>
        <p:spPr bwMode="auto">
          <a:xfrm>
            <a:off x="6053139" y="3024188"/>
            <a:ext cx="625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43094" name="Text Box 20"/>
          <p:cNvSpPr txBox="1">
            <a:spLocks noChangeArrowheads="1"/>
          </p:cNvSpPr>
          <p:nvPr/>
        </p:nvSpPr>
        <p:spPr bwMode="auto">
          <a:xfrm>
            <a:off x="5818188" y="2314575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2400">
                <a:latin typeface="Times New Roman" pitchFamily="18" charset="0"/>
              </a:rPr>
              <a:t>r</a:t>
            </a:r>
          </a:p>
        </p:txBody>
      </p:sp>
      <p:sp>
        <p:nvSpPr>
          <p:cNvPr id="343095" name="Text Box 21"/>
          <p:cNvSpPr txBox="1">
            <a:spLocks noChangeArrowheads="1"/>
          </p:cNvSpPr>
          <p:nvPr/>
        </p:nvSpPr>
        <p:spPr bwMode="auto">
          <a:xfrm>
            <a:off x="6365875" y="2630488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2400">
                <a:latin typeface="Times New Roman" pitchFamily="18" charset="0"/>
              </a:rPr>
              <a:t>z</a:t>
            </a:r>
          </a:p>
        </p:txBody>
      </p:sp>
      <p:sp>
        <p:nvSpPr>
          <p:cNvPr id="343096" name="Text Box 23"/>
          <p:cNvSpPr txBox="1">
            <a:spLocks noChangeArrowheads="1"/>
          </p:cNvSpPr>
          <p:nvPr/>
        </p:nvSpPr>
        <p:spPr bwMode="auto">
          <a:xfrm>
            <a:off x="9739313" y="2428875"/>
            <a:ext cx="938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>
                <a:solidFill>
                  <a:srgbClr val="FF9900"/>
                </a:solidFill>
                <a:latin typeface="Symbol" pitchFamily="18" charset="2"/>
              </a:rPr>
              <a:t>- a</a:t>
            </a:r>
            <a:r>
              <a:rPr lang="fr-FR" baseline="-25000">
                <a:solidFill>
                  <a:srgbClr val="FF9900"/>
                </a:solidFill>
                <a:latin typeface="Times New Roman" pitchFamily="18" charset="0"/>
              </a:rPr>
              <a:t>q</a:t>
            </a:r>
            <a:r>
              <a:rPr lang="fr-FR" b="1">
                <a:solidFill>
                  <a:srgbClr val="FF9900"/>
                </a:solidFill>
                <a:latin typeface="Times New Roman" pitchFamily="18" charset="0"/>
                <a:sym typeface="Symbol" pitchFamily="18" charset="2"/>
              </a:rPr>
              <a:t></a:t>
            </a:r>
            <a:r>
              <a:rPr lang="fr-FR">
                <a:solidFill>
                  <a:srgbClr val="FF9900"/>
                </a:solidFill>
                <a:latin typeface="Times New Roman" pitchFamily="18" charset="0"/>
              </a:rPr>
              <a:t>I</a:t>
            </a:r>
            <a:r>
              <a:rPr lang="fr-FR" baseline="-25000">
                <a:solidFill>
                  <a:srgbClr val="FF9900"/>
                </a:solidFill>
                <a:latin typeface="Times New Roman" pitchFamily="18" charset="0"/>
              </a:rPr>
              <a:t>L</a:t>
            </a:r>
          </a:p>
        </p:txBody>
      </p:sp>
      <p:grpSp>
        <p:nvGrpSpPr>
          <p:cNvPr id="343097" name="Group 24"/>
          <p:cNvGrpSpPr>
            <a:grpSpLocks/>
          </p:cNvGrpSpPr>
          <p:nvPr/>
        </p:nvGrpSpPr>
        <p:grpSpPr bwMode="auto">
          <a:xfrm>
            <a:off x="7850188" y="2630489"/>
            <a:ext cx="2189162" cy="630237"/>
            <a:chOff x="4224" y="1776"/>
            <a:chExt cx="1344" cy="384"/>
          </a:xfrm>
        </p:grpSpPr>
        <p:grpSp>
          <p:nvGrpSpPr>
            <p:cNvPr id="343216" name="Group 25"/>
            <p:cNvGrpSpPr>
              <a:grpSpLocks/>
            </p:cNvGrpSpPr>
            <p:nvPr/>
          </p:nvGrpSpPr>
          <p:grpSpPr bwMode="auto">
            <a:xfrm flipV="1">
              <a:off x="4224" y="2016"/>
              <a:ext cx="861" cy="42"/>
              <a:chOff x="768" y="1920"/>
              <a:chExt cx="960" cy="0"/>
            </a:xfrm>
          </p:grpSpPr>
          <p:sp>
            <p:nvSpPr>
              <p:cNvPr id="343222" name="Line 26"/>
              <p:cNvSpPr>
                <a:spLocks noChangeShapeType="1"/>
              </p:cNvSpPr>
              <p:nvPr/>
            </p:nvSpPr>
            <p:spPr bwMode="auto">
              <a:xfrm>
                <a:off x="768" y="1920"/>
                <a:ext cx="19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91436" tIns="45719" rIns="91436" bIns="45719">
                <a:spAutoFit/>
              </a:bodyPr>
              <a:lstStyle/>
              <a:p>
                <a:endParaRPr lang="el-GR"/>
              </a:p>
            </p:txBody>
          </p:sp>
          <p:sp>
            <p:nvSpPr>
              <p:cNvPr id="343223" name="Line 27"/>
              <p:cNvSpPr>
                <a:spLocks noChangeShapeType="1"/>
              </p:cNvSpPr>
              <p:nvPr/>
            </p:nvSpPr>
            <p:spPr bwMode="auto">
              <a:xfrm>
                <a:off x="960" y="1920"/>
                <a:ext cx="19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91436" tIns="45719" rIns="91436" bIns="45719">
                <a:spAutoFit/>
              </a:bodyPr>
              <a:lstStyle/>
              <a:p>
                <a:endParaRPr lang="el-GR"/>
              </a:p>
            </p:txBody>
          </p:sp>
          <p:sp>
            <p:nvSpPr>
              <p:cNvPr id="343224" name="Line 28"/>
              <p:cNvSpPr>
                <a:spLocks noChangeShapeType="1"/>
              </p:cNvSpPr>
              <p:nvPr/>
            </p:nvSpPr>
            <p:spPr bwMode="auto">
              <a:xfrm>
                <a:off x="1152" y="1920"/>
                <a:ext cx="19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91436" tIns="45719" rIns="91436" bIns="45719">
                <a:spAutoFit/>
              </a:bodyPr>
              <a:lstStyle/>
              <a:p>
                <a:endParaRPr lang="el-GR"/>
              </a:p>
            </p:txBody>
          </p:sp>
          <p:sp>
            <p:nvSpPr>
              <p:cNvPr id="343225" name="Line 29"/>
              <p:cNvSpPr>
                <a:spLocks noChangeShapeType="1"/>
              </p:cNvSpPr>
              <p:nvPr/>
            </p:nvSpPr>
            <p:spPr bwMode="auto">
              <a:xfrm>
                <a:off x="1344" y="1920"/>
                <a:ext cx="19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91436" tIns="45719" rIns="91436" bIns="45719">
                <a:spAutoFit/>
              </a:bodyPr>
              <a:lstStyle/>
              <a:p>
                <a:endParaRPr lang="el-GR"/>
              </a:p>
            </p:txBody>
          </p:sp>
          <p:sp>
            <p:nvSpPr>
              <p:cNvPr id="343226" name="Line 30"/>
              <p:cNvSpPr>
                <a:spLocks noChangeShapeType="1"/>
              </p:cNvSpPr>
              <p:nvPr/>
            </p:nvSpPr>
            <p:spPr bwMode="auto">
              <a:xfrm>
                <a:off x="1536" y="1920"/>
                <a:ext cx="19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91436" tIns="45719" rIns="91436" bIns="45719">
                <a:spAutoFit/>
              </a:bodyPr>
              <a:lstStyle/>
              <a:p>
                <a:endParaRPr lang="el-GR"/>
              </a:p>
            </p:txBody>
          </p:sp>
        </p:grpSp>
        <p:sp>
          <p:nvSpPr>
            <p:cNvPr id="343217" name="Line 31"/>
            <p:cNvSpPr>
              <a:spLocks noChangeShapeType="1"/>
            </p:cNvSpPr>
            <p:nvPr/>
          </p:nvSpPr>
          <p:spPr bwMode="auto">
            <a:xfrm flipV="1">
              <a:off x="4224" y="1920"/>
              <a:ext cx="861" cy="0"/>
            </a:xfrm>
            <a:prstGeom prst="line">
              <a:avLst/>
            </a:prstGeom>
            <a:noFill/>
            <a:ln w="50800">
              <a:solidFill>
                <a:srgbClr val="990033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>
              <a:spAutoFit/>
            </a:bodyPr>
            <a:lstStyle/>
            <a:p>
              <a:endParaRPr lang="el-GR"/>
            </a:p>
          </p:txBody>
        </p:sp>
        <p:sp>
          <p:nvSpPr>
            <p:cNvPr id="343218" name="Line 32"/>
            <p:cNvSpPr>
              <a:spLocks noChangeShapeType="1"/>
            </p:cNvSpPr>
            <p:nvPr/>
          </p:nvSpPr>
          <p:spPr bwMode="auto">
            <a:xfrm>
              <a:off x="5088" y="1776"/>
              <a:ext cx="0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43219" name="Line 33"/>
            <p:cNvSpPr>
              <a:spLocks noChangeShapeType="1"/>
            </p:cNvSpPr>
            <p:nvPr/>
          </p:nvSpPr>
          <p:spPr bwMode="auto">
            <a:xfrm flipV="1">
              <a:off x="5328" y="2016"/>
              <a:ext cx="237" cy="0"/>
            </a:xfrm>
            <a:prstGeom prst="line">
              <a:avLst/>
            </a:prstGeom>
            <a:noFill/>
            <a:ln w="508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>
              <a:spAutoFit/>
            </a:bodyPr>
            <a:lstStyle/>
            <a:p>
              <a:endParaRPr lang="el-GR"/>
            </a:p>
          </p:txBody>
        </p:sp>
        <p:sp>
          <p:nvSpPr>
            <p:cNvPr id="787490" name="Line 34"/>
            <p:cNvSpPr>
              <a:spLocks noChangeShapeType="1"/>
            </p:cNvSpPr>
            <p:nvPr/>
          </p:nvSpPr>
          <p:spPr bwMode="auto">
            <a:xfrm flipV="1">
              <a:off x="5088" y="2016"/>
              <a:ext cx="237" cy="0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 lIns="91436" tIns="45719" rIns="91436" bIns="45719">
              <a:spAutoFit/>
            </a:bodyPr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343221" name="Line 35"/>
            <p:cNvSpPr>
              <a:spLocks noChangeShapeType="1"/>
            </p:cNvSpPr>
            <p:nvPr/>
          </p:nvSpPr>
          <p:spPr bwMode="auto">
            <a:xfrm rot="5400000" flipH="1">
              <a:off x="5328" y="1920"/>
              <a:ext cx="0" cy="48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>
              <a:spAutoFit/>
            </a:bodyPr>
            <a:lstStyle/>
            <a:p>
              <a:endParaRPr lang="el-GR"/>
            </a:p>
          </p:txBody>
        </p:sp>
      </p:grpSp>
      <p:grpSp>
        <p:nvGrpSpPr>
          <p:cNvPr id="343098" name="Group 36"/>
          <p:cNvGrpSpPr>
            <a:grpSpLocks/>
          </p:cNvGrpSpPr>
          <p:nvPr/>
        </p:nvGrpSpPr>
        <p:grpSpPr bwMode="auto">
          <a:xfrm>
            <a:off x="8340725" y="2497139"/>
            <a:ext cx="388938" cy="369887"/>
            <a:chOff x="4333" y="2127"/>
            <a:chExt cx="239" cy="225"/>
          </a:xfrm>
        </p:grpSpPr>
        <p:sp>
          <p:nvSpPr>
            <p:cNvPr id="343214" name="Rectangle 37"/>
            <p:cNvSpPr>
              <a:spLocks noChangeArrowheads="1"/>
            </p:cNvSpPr>
            <p:nvPr/>
          </p:nvSpPr>
          <p:spPr bwMode="auto">
            <a:xfrm>
              <a:off x="4333" y="2127"/>
              <a:ext cx="239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rgbClr val="990033"/>
                  </a:solidFill>
                  <a:latin typeface="Times New Roman" pitchFamily="18" charset="0"/>
                </a:rPr>
                <a:t>k</a:t>
              </a:r>
              <a:r>
                <a:rPr lang="fr-FR" baseline="-25000">
                  <a:solidFill>
                    <a:srgbClr val="990033"/>
                  </a:solidFill>
                  <a:latin typeface="Times New Roman" pitchFamily="18" charset="0"/>
                </a:rPr>
                <a:t>q</a:t>
              </a:r>
            </a:p>
          </p:txBody>
        </p:sp>
        <p:sp>
          <p:nvSpPr>
            <p:cNvPr id="343215" name="Line 38"/>
            <p:cNvSpPr>
              <a:spLocks noChangeShapeType="1"/>
            </p:cNvSpPr>
            <p:nvPr/>
          </p:nvSpPr>
          <p:spPr bwMode="auto">
            <a:xfrm>
              <a:off x="4368" y="2160"/>
              <a:ext cx="96" cy="0"/>
            </a:xfrm>
            <a:prstGeom prst="line">
              <a:avLst/>
            </a:prstGeom>
            <a:noFill/>
            <a:ln w="9525">
              <a:noFill/>
              <a:round/>
              <a:headEnd/>
              <a:tailEnd type="arrow" w="sm" len="sm"/>
            </a:ln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343099" name="Group 39"/>
          <p:cNvGrpSpPr>
            <a:grpSpLocks/>
          </p:cNvGrpSpPr>
          <p:nvPr/>
        </p:nvGrpSpPr>
        <p:grpSpPr bwMode="auto">
          <a:xfrm>
            <a:off x="8315325" y="3143250"/>
            <a:ext cx="469900" cy="338138"/>
            <a:chOff x="4317" y="2476"/>
            <a:chExt cx="289" cy="206"/>
          </a:xfrm>
        </p:grpSpPr>
        <p:sp>
          <p:nvSpPr>
            <p:cNvPr id="343212" name="Rectangle 40"/>
            <p:cNvSpPr>
              <a:spLocks noChangeArrowheads="1"/>
            </p:cNvSpPr>
            <p:nvPr/>
          </p:nvSpPr>
          <p:spPr bwMode="auto">
            <a:xfrm>
              <a:off x="4317" y="2476"/>
              <a:ext cx="289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1600">
                  <a:solidFill>
                    <a:srgbClr val="FF0000"/>
                  </a:solidFill>
                  <a:latin typeface="Times New Roman" pitchFamily="18" charset="0"/>
                </a:rPr>
                <a:t>q</a:t>
              </a:r>
              <a:r>
                <a:rPr lang="fr-FR" sz="1600" b="1">
                  <a:solidFill>
                    <a:srgbClr val="FF0000"/>
                  </a:solidFill>
                  <a:latin typeface="Times New Roman" pitchFamily="18" charset="0"/>
                </a:rPr>
                <a:t>k</a:t>
              </a:r>
              <a:r>
                <a:rPr lang="fr-FR" sz="1600" baseline="-25000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  <a:endParaRPr lang="fr-FR" baseline="-250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43213" name="Line 41"/>
            <p:cNvSpPr>
              <a:spLocks noChangeShapeType="1"/>
            </p:cNvSpPr>
            <p:nvPr/>
          </p:nvSpPr>
          <p:spPr bwMode="auto">
            <a:xfrm>
              <a:off x="4416" y="2517"/>
              <a:ext cx="9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sm" len="sm"/>
            </a:ln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343100" name="Group 42"/>
          <p:cNvGrpSpPr>
            <a:grpSpLocks/>
          </p:cNvGrpSpPr>
          <p:nvPr/>
        </p:nvGrpSpPr>
        <p:grpSpPr bwMode="auto">
          <a:xfrm>
            <a:off x="9491663" y="3273425"/>
            <a:ext cx="531812" cy="369888"/>
            <a:chOff x="5040" y="2572"/>
            <a:chExt cx="326" cy="225"/>
          </a:xfrm>
        </p:grpSpPr>
        <p:sp>
          <p:nvSpPr>
            <p:cNvPr id="343210" name="Text Box 43"/>
            <p:cNvSpPr txBox="1">
              <a:spLocks noChangeArrowheads="1"/>
            </p:cNvSpPr>
            <p:nvPr/>
          </p:nvSpPr>
          <p:spPr bwMode="auto">
            <a:xfrm>
              <a:off x="5040" y="2572"/>
              <a:ext cx="326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>
                  <a:latin typeface="Times New Roman" pitchFamily="18" charset="0"/>
                  <a:sym typeface="Symbol" pitchFamily="18" charset="2"/>
                </a:rPr>
                <a:t></a:t>
              </a:r>
              <a:r>
                <a:rPr lang="fr-FR" b="1">
                  <a:latin typeface="Times New Roman" pitchFamily="18" charset="0"/>
                  <a:sym typeface="Symbol" pitchFamily="18" charset="2"/>
                </a:rPr>
                <a:t>k</a:t>
              </a:r>
              <a:r>
                <a:rPr lang="fr-FR" baseline="-25000">
                  <a:latin typeface="Times New Roman" pitchFamily="18" charset="0"/>
                  <a:sym typeface="Symbol" pitchFamily="18" charset="2"/>
                </a:rPr>
                <a:t>g</a:t>
              </a:r>
              <a:endParaRPr lang="fr-FR">
                <a:latin typeface="Times New Roman" pitchFamily="18" charset="0"/>
              </a:endParaRPr>
            </a:p>
          </p:txBody>
        </p:sp>
        <p:sp>
          <p:nvSpPr>
            <p:cNvPr id="343211" name="Line 44"/>
            <p:cNvSpPr>
              <a:spLocks noChangeShapeType="1"/>
            </p:cNvSpPr>
            <p:nvPr/>
          </p:nvSpPr>
          <p:spPr bwMode="auto">
            <a:xfrm>
              <a:off x="5168" y="2615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sm" len="sm"/>
            </a:ln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343101" name="Group 45"/>
          <p:cNvGrpSpPr>
            <a:grpSpLocks/>
          </p:cNvGrpSpPr>
          <p:nvPr/>
        </p:nvGrpSpPr>
        <p:grpSpPr bwMode="auto">
          <a:xfrm>
            <a:off x="9178925" y="2473325"/>
            <a:ext cx="763588" cy="369888"/>
            <a:chOff x="4848" y="2112"/>
            <a:chExt cx="469" cy="225"/>
          </a:xfrm>
        </p:grpSpPr>
        <p:sp>
          <p:nvSpPr>
            <p:cNvPr id="787502" name="Rectangle 46"/>
            <p:cNvSpPr>
              <a:spLocks noChangeArrowheads="1"/>
            </p:cNvSpPr>
            <p:nvPr/>
          </p:nvSpPr>
          <p:spPr bwMode="auto">
            <a:xfrm>
              <a:off x="4848" y="2112"/>
              <a:ext cx="469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sym typeface="Symbol" pitchFamily="18" charset="2"/>
                </a:rPr>
                <a:t></a:t>
              </a:r>
              <a:r>
                <a:rPr lang="fr-FR" b="1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sym typeface="Symbol" pitchFamily="18" charset="2"/>
                </a:rPr>
                <a:t>k</a:t>
              </a:r>
              <a:r>
                <a:rPr lang="fr-FR" baseline="-25000" dirty="0" err="1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sym typeface="Symbol" pitchFamily="18" charset="2"/>
                </a:rPr>
                <a:t>atom</a:t>
              </a:r>
              <a:endParaRPr lang="fr-FR" baseline="-25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sym typeface="Symbol" pitchFamily="18" charset="2"/>
              </a:endParaRPr>
            </a:p>
          </p:txBody>
        </p:sp>
        <p:sp>
          <p:nvSpPr>
            <p:cNvPr id="343209" name="Line 47"/>
            <p:cNvSpPr>
              <a:spLocks noChangeShapeType="1"/>
            </p:cNvSpPr>
            <p:nvPr/>
          </p:nvSpPr>
          <p:spPr bwMode="auto">
            <a:xfrm>
              <a:off x="4967" y="2160"/>
              <a:ext cx="96" cy="0"/>
            </a:xfrm>
            <a:prstGeom prst="line">
              <a:avLst/>
            </a:prstGeom>
            <a:noFill/>
            <a:ln w="9525">
              <a:solidFill>
                <a:srgbClr val="00297A"/>
              </a:solidFill>
              <a:round/>
              <a:headEnd/>
              <a:tailEnd type="arrow" w="sm" len="sm"/>
            </a:ln>
          </p:spPr>
          <p:txBody>
            <a:bodyPr wrap="none" anchor="ctr"/>
            <a:lstStyle/>
            <a:p>
              <a:endParaRPr lang="el-GR"/>
            </a:p>
          </p:txBody>
        </p:sp>
      </p:grpSp>
      <p:sp>
        <p:nvSpPr>
          <p:cNvPr id="343102" name="Line 48"/>
          <p:cNvSpPr>
            <a:spLocks noChangeShapeType="1"/>
          </p:cNvSpPr>
          <p:nvPr/>
        </p:nvSpPr>
        <p:spPr bwMode="auto">
          <a:xfrm>
            <a:off x="10225088" y="2500313"/>
            <a:ext cx="157162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arrow" w="sm" len="sm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43103" name="Text Box 50"/>
          <p:cNvSpPr txBox="1">
            <a:spLocks noChangeArrowheads="1"/>
          </p:cNvSpPr>
          <p:nvPr/>
        </p:nvSpPr>
        <p:spPr bwMode="auto">
          <a:xfrm>
            <a:off x="9596439" y="5229226"/>
            <a:ext cx="714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>
                <a:latin typeface="Times New Roman" pitchFamily="18" charset="0"/>
              </a:rPr>
              <a:t>x,y 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343104" name="Text Box 51"/>
          <p:cNvSpPr txBox="1">
            <a:spLocks noChangeArrowheads="1"/>
          </p:cNvSpPr>
          <p:nvPr/>
        </p:nvSpPr>
        <p:spPr bwMode="auto">
          <a:xfrm>
            <a:off x="7239000" y="144780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00297A"/>
                </a:solidFill>
                <a:cs typeface="Arial" charset="0"/>
              </a:rPr>
              <a:t>Jet</a:t>
            </a:r>
            <a:r>
              <a:rPr lang="en-US">
                <a:latin typeface="Times New Roman" pitchFamily="18" charset="0"/>
              </a:rPr>
              <a:t> </a:t>
            </a:r>
            <a:r>
              <a:rPr lang="en-US">
                <a:solidFill>
                  <a:srgbClr val="00297A"/>
                </a:solidFill>
                <a:cs typeface="Arial" charset="0"/>
              </a:rPr>
              <a:t>after focus</a:t>
            </a:r>
          </a:p>
        </p:txBody>
      </p:sp>
      <p:grpSp>
        <p:nvGrpSpPr>
          <p:cNvPr id="11" name="Group 53"/>
          <p:cNvGrpSpPr>
            <a:grpSpLocks/>
          </p:cNvGrpSpPr>
          <p:nvPr/>
        </p:nvGrpSpPr>
        <p:grpSpPr bwMode="auto">
          <a:xfrm>
            <a:off x="1452562" y="1431925"/>
            <a:ext cx="4643438" cy="4078288"/>
            <a:chOff x="-45" y="902"/>
            <a:chExt cx="2925" cy="2569"/>
          </a:xfrm>
        </p:grpSpPr>
        <p:graphicFrame>
          <p:nvGraphicFramePr>
            <p:cNvPr id="343087" name="Object 47"/>
            <p:cNvGraphicFramePr>
              <a:graphicFrameLocks noChangeAspect="1"/>
            </p:cNvGraphicFramePr>
            <p:nvPr/>
          </p:nvGraphicFramePr>
          <p:xfrm>
            <a:off x="-45" y="2532"/>
            <a:ext cx="1090" cy="9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76" name="Graph" r:id="rId5" imgW="5103000" imgH="2358000" progId="Origin50.Graph">
                    <p:embed/>
                  </p:oleObj>
                </mc:Choice>
                <mc:Fallback>
                  <p:oleObj name="Graph" r:id="rId5" imgW="5103000" imgH="23580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45" y="2532"/>
                          <a:ext cx="1090" cy="93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3180" name="AutoShape 55"/>
            <p:cNvSpPr>
              <a:spLocks noChangeArrowheads="1"/>
            </p:cNvSpPr>
            <p:nvPr/>
          </p:nvSpPr>
          <p:spPr bwMode="auto">
            <a:xfrm flipV="1">
              <a:off x="2213" y="1458"/>
              <a:ext cx="295" cy="74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004 w 21600"/>
                <a:gd name="T13" fmla="*/ 6002 h 21600"/>
                <a:gd name="T14" fmla="*/ 15596 w 21600"/>
                <a:gd name="T15" fmla="*/ 155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381" y="21600"/>
                  </a:lnTo>
                  <a:lnTo>
                    <a:pt x="13219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B5B5B5"/>
                </a:gs>
                <a:gs pos="50000">
                  <a:srgbClr val="D1D1D1"/>
                </a:gs>
                <a:gs pos="100000">
                  <a:srgbClr val="E8E8E8"/>
                </a:gs>
              </a:gsLst>
              <a:lin ang="162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43181" name="Line 56"/>
            <p:cNvSpPr>
              <a:spLocks noChangeShapeType="1"/>
            </p:cNvSpPr>
            <p:nvPr/>
          </p:nvSpPr>
          <p:spPr bwMode="auto">
            <a:xfrm flipV="1">
              <a:off x="884" y="1210"/>
              <a:ext cx="0" cy="538"/>
            </a:xfrm>
            <a:prstGeom prst="line">
              <a:avLst/>
            </a:prstGeom>
            <a:noFill/>
            <a:ln w="5080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>
              <a:spAutoFit/>
            </a:bodyPr>
            <a:lstStyle/>
            <a:p>
              <a:endParaRPr lang="el-GR"/>
            </a:p>
          </p:txBody>
        </p:sp>
        <p:sp>
          <p:nvSpPr>
            <p:cNvPr id="343182" name="Line 57"/>
            <p:cNvSpPr>
              <a:spLocks noChangeShapeType="1"/>
            </p:cNvSpPr>
            <p:nvPr/>
          </p:nvSpPr>
          <p:spPr bwMode="auto">
            <a:xfrm rot="493803" flipV="1">
              <a:off x="96" y="1545"/>
              <a:ext cx="185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>
              <a:spAutoFit/>
            </a:bodyPr>
            <a:lstStyle/>
            <a:p>
              <a:endParaRPr lang="el-GR"/>
            </a:p>
          </p:txBody>
        </p:sp>
        <p:sp>
          <p:nvSpPr>
            <p:cNvPr id="343183" name="Line 58"/>
            <p:cNvSpPr>
              <a:spLocks noChangeShapeType="1"/>
            </p:cNvSpPr>
            <p:nvPr/>
          </p:nvSpPr>
          <p:spPr bwMode="auto">
            <a:xfrm rot="493803" flipV="1">
              <a:off x="279" y="1572"/>
              <a:ext cx="1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>
              <a:spAutoFit/>
            </a:bodyPr>
            <a:lstStyle/>
            <a:p>
              <a:endParaRPr lang="el-GR"/>
            </a:p>
          </p:txBody>
        </p:sp>
        <p:sp>
          <p:nvSpPr>
            <p:cNvPr id="343184" name="Line 59"/>
            <p:cNvSpPr>
              <a:spLocks noChangeShapeType="1"/>
            </p:cNvSpPr>
            <p:nvPr/>
          </p:nvSpPr>
          <p:spPr bwMode="auto">
            <a:xfrm rot="493803" flipV="1">
              <a:off x="461" y="1600"/>
              <a:ext cx="185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>
              <a:spAutoFit/>
            </a:bodyPr>
            <a:lstStyle/>
            <a:p>
              <a:endParaRPr lang="el-GR"/>
            </a:p>
          </p:txBody>
        </p:sp>
        <p:sp>
          <p:nvSpPr>
            <p:cNvPr id="343185" name="Line 60"/>
            <p:cNvSpPr>
              <a:spLocks noChangeShapeType="1"/>
            </p:cNvSpPr>
            <p:nvPr/>
          </p:nvSpPr>
          <p:spPr bwMode="auto">
            <a:xfrm rot="493803" flipV="1">
              <a:off x="644" y="1626"/>
              <a:ext cx="1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>
              <a:spAutoFit/>
            </a:bodyPr>
            <a:lstStyle/>
            <a:p>
              <a:endParaRPr lang="el-GR"/>
            </a:p>
          </p:txBody>
        </p:sp>
        <p:sp>
          <p:nvSpPr>
            <p:cNvPr id="343186" name="Line 61"/>
            <p:cNvSpPr>
              <a:spLocks noChangeShapeType="1"/>
            </p:cNvSpPr>
            <p:nvPr/>
          </p:nvSpPr>
          <p:spPr bwMode="auto">
            <a:xfrm rot="493803" flipV="1">
              <a:off x="826" y="1653"/>
              <a:ext cx="185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>
              <a:spAutoFit/>
            </a:bodyPr>
            <a:lstStyle/>
            <a:p>
              <a:endParaRPr lang="el-GR"/>
            </a:p>
          </p:txBody>
        </p:sp>
        <p:sp>
          <p:nvSpPr>
            <p:cNvPr id="343187" name="Line 62"/>
            <p:cNvSpPr>
              <a:spLocks noChangeShapeType="1"/>
            </p:cNvSpPr>
            <p:nvPr/>
          </p:nvSpPr>
          <p:spPr bwMode="auto">
            <a:xfrm flipV="1">
              <a:off x="128" y="1210"/>
              <a:ext cx="756" cy="295"/>
            </a:xfrm>
            <a:prstGeom prst="line">
              <a:avLst/>
            </a:prstGeom>
            <a:noFill/>
            <a:ln w="50800">
              <a:solidFill>
                <a:srgbClr val="990033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>
              <a:spAutoFit/>
            </a:bodyPr>
            <a:lstStyle/>
            <a:p>
              <a:endParaRPr lang="el-GR"/>
            </a:p>
          </p:txBody>
        </p:sp>
        <p:sp>
          <p:nvSpPr>
            <p:cNvPr id="787519" name="Line 63"/>
            <p:cNvSpPr>
              <a:spLocks noChangeShapeType="1"/>
            </p:cNvSpPr>
            <p:nvPr/>
          </p:nvSpPr>
          <p:spPr bwMode="auto">
            <a:xfrm>
              <a:off x="999" y="1654"/>
              <a:ext cx="229" cy="2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 lIns="91436" tIns="45719" rIns="91436" bIns="45719">
              <a:spAutoFit/>
            </a:bodyPr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343189" name="Line 64"/>
            <p:cNvSpPr>
              <a:spLocks noChangeShapeType="1"/>
            </p:cNvSpPr>
            <p:nvPr/>
          </p:nvSpPr>
          <p:spPr bwMode="auto">
            <a:xfrm flipH="1" flipV="1">
              <a:off x="882" y="1753"/>
              <a:ext cx="345" cy="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>
              <a:spAutoFit/>
            </a:bodyPr>
            <a:lstStyle/>
            <a:p>
              <a:endParaRPr lang="el-GR"/>
            </a:p>
          </p:txBody>
        </p:sp>
        <p:grpSp>
          <p:nvGrpSpPr>
            <p:cNvPr id="343190" name="Group 65"/>
            <p:cNvGrpSpPr>
              <a:grpSpLocks/>
            </p:cNvGrpSpPr>
            <p:nvPr/>
          </p:nvGrpSpPr>
          <p:grpSpPr bwMode="auto">
            <a:xfrm>
              <a:off x="243" y="1092"/>
              <a:ext cx="245" cy="233"/>
              <a:chOff x="528" y="1276"/>
              <a:chExt cx="239" cy="225"/>
            </a:xfrm>
          </p:grpSpPr>
          <p:sp>
            <p:nvSpPr>
              <p:cNvPr id="343206" name="Rectangle 66"/>
              <p:cNvSpPr>
                <a:spLocks noChangeArrowheads="1"/>
              </p:cNvSpPr>
              <p:nvPr/>
            </p:nvSpPr>
            <p:spPr bwMode="auto">
              <a:xfrm>
                <a:off x="528" y="1276"/>
                <a:ext cx="239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b="1">
                    <a:solidFill>
                      <a:srgbClr val="990033"/>
                    </a:solidFill>
                    <a:latin typeface="Times New Roman" pitchFamily="18" charset="0"/>
                  </a:rPr>
                  <a:t>k</a:t>
                </a:r>
                <a:r>
                  <a:rPr lang="fr-FR" baseline="-25000">
                    <a:solidFill>
                      <a:srgbClr val="990033"/>
                    </a:solidFill>
                    <a:latin typeface="Times New Roman" pitchFamily="18" charset="0"/>
                  </a:rPr>
                  <a:t>q</a:t>
                </a:r>
              </a:p>
            </p:txBody>
          </p:sp>
          <p:sp>
            <p:nvSpPr>
              <p:cNvPr id="343207" name="Line 67"/>
              <p:cNvSpPr>
                <a:spLocks noChangeShapeType="1"/>
              </p:cNvSpPr>
              <p:nvPr/>
            </p:nvSpPr>
            <p:spPr bwMode="auto">
              <a:xfrm>
                <a:off x="576" y="1319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990033"/>
                </a:solidFill>
                <a:round/>
                <a:headEnd/>
                <a:tailEnd type="arrow" w="sm" len="sm"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grpSp>
          <p:nvGrpSpPr>
            <p:cNvPr id="343191" name="Group 68"/>
            <p:cNvGrpSpPr>
              <a:grpSpLocks/>
            </p:cNvGrpSpPr>
            <p:nvPr/>
          </p:nvGrpSpPr>
          <p:grpSpPr bwMode="auto">
            <a:xfrm>
              <a:off x="195" y="1610"/>
              <a:ext cx="319" cy="233"/>
              <a:chOff x="480" y="1776"/>
              <a:chExt cx="310" cy="225"/>
            </a:xfrm>
          </p:grpSpPr>
          <p:sp>
            <p:nvSpPr>
              <p:cNvPr id="343204" name="Rectangle 69"/>
              <p:cNvSpPr>
                <a:spLocks noChangeArrowheads="1"/>
              </p:cNvSpPr>
              <p:nvPr/>
            </p:nvSpPr>
            <p:spPr bwMode="auto">
              <a:xfrm>
                <a:off x="480" y="1776"/>
                <a:ext cx="310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>
                    <a:solidFill>
                      <a:srgbClr val="FF0000"/>
                    </a:solidFill>
                    <a:latin typeface="Times New Roman" pitchFamily="18" charset="0"/>
                  </a:rPr>
                  <a:t>q</a:t>
                </a:r>
                <a:r>
                  <a:rPr lang="fr-FR" b="1">
                    <a:solidFill>
                      <a:srgbClr val="FF0000"/>
                    </a:solidFill>
                    <a:latin typeface="Times New Roman" pitchFamily="18" charset="0"/>
                  </a:rPr>
                  <a:t>k</a:t>
                </a:r>
                <a:r>
                  <a:rPr lang="fr-FR" baseline="-25000">
                    <a:solidFill>
                      <a:srgbClr val="FF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43205" name="Line 70"/>
              <p:cNvSpPr>
                <a:spLocks noChangeShapeType="1"/>
              </p:cNvSpPr>
              <p:nvPr/>
            </p:nvSpPr>
            <p:spPr bwMode="auto">
              <a:xfrm>
                <a:off x="603" y="1824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grpSp>
          <p:nvGrpSpPr>
            <p:cNvPr id="343192" name="Group 71"/>
            <p:cNvGrpSpPr>
              <a:grpSpLocks/>
            </p:cNvGrpSpPr>
            <p:nvPr/>
          </p:nvGrpSpPr>
          <p:grpSpPr bwMode="auto">
            <a:xfrm>
              <a:off x="983" y="1857"/>
              <a:ext cx="335" cy="233"/>
              <a:chOff x="1248" y="2016"/>
              <a:chExt cx="326" cy="224"/>
            </a:xfrm>
          </p:grpSpPr>
          <p:sp>
            <p:nvSpPr>
              <p:cNvPr id="343202" name="Text Box 72"/>
              <p:cNvSpPr txBox="1">
                <a:spLocks noChangeArrowheads="1"/>
              </p:cNvSpPr>
              <p:nvPr/>
            </p:nvSpPr>
            <p:spPr bwMode="auto">
              <a:xfrm>
                <a:off x="1248" y="2016"/>
                <a:ext cx="326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>
                    <a:latin typeface="Times New Roman" pitchFamily="18" charset="0"/>
                    <a:sym typeface="Symbol" pitchFamily="18" charset="2"/>
                  </a:rPr>
                  <a:t></a:t>
                </a:r>
                <a:r>
                  <a:rPr lang="fr-FR" b="1">
                    <a:latin typeface="Times New Roman" pitchFamily="18" charset="0"/>
                    <a:sym typeface="Symbol" pitchFamily="18" charset="2"/>
                  </a:rPr>
                  <a:t>k</a:t>
                </a:r>
                <a:r>
                  <a:rPr lang="fr-FR" baseline="-25000">
                    <a:latin typeface="Times New Roman" pitchFamily="18" charset="0"/>
                    <a:sym typeface="Symbol" pitchFamily="18" charset="2"/>
                  </a:rPr>
                  <a:t>g</a:t>
                </a:r>
                <a:endParaRPr lang="fr-FR">
                  <a:latin typeface="Times New Roman" pitchFamily="18" charset="0"/>
                </a:endParaRPr>
              </a:p>
            </p:txBody>
          </p:sp>
          <p:sp>
            <p:nvSpPr>
              <p:cNvPr id="343203" name="Line 73"/>
              <p:cNvSpPr>
                <a:spLocks noChangeShapeType="1"/>
              </p:cNvSpPr>
              <p:nvPr/>
            </p:nvSpPr>
            <p:spPr bwMode="auto">
              <a:xfrm>
                <a:off x="1369" y="206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grpSp>
          <p:nvGrpSpPr>
            <p:cNvPr id="343193" name="Group 74"/>
            <p:cNvGrpSpPr>
              <a:grpSpLocks/>
            </p:cNvGrpSpPr>
            <p:nvPr/>
          </p:nvGrpSpPr>
          <p:grpSpPr bwMode="auto">
            <a:xfrm>
              <a:off x="1180" y="1560"/>
              <a:ext cx="472" cy="233"/>
              <a:chOff x="1392" y="1488"/>
              <a:chExt cx="460" cy="225"/>
            </a:xfrm>
          </p:grpSpPr>
          <p:sp>
            <p:nvSpPr>
              <p:cNvPr id="787531" name="Rectangle 75"/>
              <p:cNvSpPr>
                <a:spLocks noChangeArrowheads="1"/>
              </p:cNvSpPr>
              <p:nvPr/>
            </p:nvSpPr>
            <p:spPr bwMode="auto">
              <a:xfrm>
                <a:off x="1392" y="1488"/>
                <a:ext cx="460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fr-FR" dirty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sym typeface="Symbol" pitchFamily="18" charset="2"/>
                  </a:rPr>
                  <a:t></a:t>
                </a:r>
                <a:r>
                  <a:rPr lang="fr-FR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sym typeface="Symbol" pitchFamily="18" charset="2"/>
                  </a:rPr>
                  <a:t>k</a:t>
                </a:r>
                <a:r>
                  <a:rPr lang="fr-FR" baseline="-250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sym typeface="Symbol" pitchFamily="18" charset="2"/>
                  </a:rPr>
                  <a:t>ato</a:t>
                </a:r>
                <a:r>
                  <a:rPr lang="fr-FR" sz="1600" baseline="-250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sym typeface="Symbol" pitchFamily="18" charset="2"/>
                  </a:rPr>
                  <a:t>m</a:t>
                </a:r>
                <a:endParaRPr lang="fr-FR" sz="1600" baseline="-250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787532" name="Line 76"/>
              <p:cNvSpPr>
                <a:spLocks noChangeShapeType="1"/>
              </p:cNvSpPr>
              <p:nvPr/>
            </p:nvSpPr>
            <p:spPr bwMode="auto">
              <a:xfrm>
                <a:off x="1518" y="153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accent1">
                    <a:lumMod val="75000"/>
                  </a:schemeClr>
                </a:solidFill>
                <a:round/>
                <a:headEnd/>
                <a:tailEnd type="arrow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</p:grpSp>
        <p:grpSp>
          <p:nvGrpSpPr>
            <p:cNvPr id="343194" name="Group 77"/>
            <p:cNvGrpSpPr>
              <a:grpSpLocks/>
            </p:cNvGrpSpPr>
            <p:nvPr/>
          </p:nvGrpSpPr>
          <p:grpSpPr bwMode="auto">
            <a:xfrm>
              <a:off x="920" y="1120"/>
              <a:ext cx="655" cy="233"/>
              <a:chOff x="1188" y="1307"/>
              <a:chExt cx="638" cy="226"/>
            </a:xfrm>
          </p:grpSpPr>
          <p:sp>
            <p:nvSpPr>
              <p:cNvPr id="343198" name="Text Box 78"/>
              <p:cNvSpPr txBox="1">
                <a:spLocks noChangeArrowheads="1"/>
              </p:cNvSpPr>
              <p:nvPr/>
            </p:nvSpPr>
            <p:spPr bwMode="auto">
              <a:xfrm>
                <a:off x="1188" y="1307"/>
                <a:ext cx="638" cy="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6" tIns="45719" rIns="91436" bIns="45719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fr-FR">
                    <a:solidFill>
                      <a:srgbClr val="FF9900"/>
                    </a:solidFill>
                    <a:latin typeface="Symbol" pitchFamily="18" charset="2"/>
                  </a:rPr>
                  <a:t>-a</a:t>
                </a:r>
                <a:r>
                  <a:rPr lang="fr-FR" baseline="-25000">
                    <a:solidFill>
                      <a:srgbClr val="FF9900"/>
                    </a:solidFill>
                    <a:latin typeface="Times New Roman" pitchFamily="18" charset="0"/>
                  </a:rPr>
                  <a:t>q</a:t>
                </a:r>
                <a:r>
                  <a:rPr lang="fr-FR" b="1">
                    <a:solidFill>
                      <a:srgbClr val="FF9900"/>
                    </a:solidFill>
                    <a:latin typeface="Times New Roman" pitchFamily="18" charset="0"/>
                    <a:sym typeface="Symbol" pitchFamily="18" charset="2"/>
                  </a:rPr>
                  <a:t></a:t>
                </a:r>
                <a:r>
                  <a:rPr lang="fr-FR">
                    <a:solidFill>
                      <a:srgbClr val="FF9900"/>
                    </a:solidFill>
                    <a:latin typeface="Times New Roman" pitchFamily="18" charset="0"/>
                  </a:rPr>
                  <a:t>I</a:t>
                </a:r>
                <a:r>
                  <a:rPr lang="fr-FR" baseline="-25000">
                    <a:solidFill>
                      <a:srgbClr val="FF9900"/>
                    </a:solidFill>
                    <a:latin typeface="Times New Roman" pitchFamily="18" charset="0"/>
                  </a:rPr>
                  <a:t>L</a:t>
                </a:r>
              </a:p>
            </p:txBody>
          </p:sp>
          <p:sp>
            <p:nvSpPr>
              <p:cNvPr id="343199" name="Line 79"/>
              <p:cNvSpPr>
                <a:spLocks noChangeShapeType="1"/>
              </p:cNvSpPr>
              <p:nvPr/>
            </p:nvSpPr>
            <p:spPr bwMode="auto">
              <a:xfrm>
                <a:off x="1455" y="1341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FF9900"/>
                </a:solidFill>
                <a:round/>
                <a:headEnd/>
                <a:tailEnd type="arrow" w="sm" len="sm"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sp>
          <p:nvSpPr>
            <p:cNvPr id="343195" name="Text Box 81"/>
            <p:cNvSpPr txBox="1">
              <a:spLocks noChangeArrowheads="1"/>
            </p:cNvSpPr>
            <p:nvPr/>
          </p:nvSpPr>
          <p:spPr bwMode="auto">
            <a:xfrm>
              <a:off x="360" y="3195"/>
              <a:ext cx="29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>
                  <a:latin typeface="Times New Roman" pitchFamily="18" charset="0"/>
                </a:rPr>
                <a:t>x,y</a:t>
              </a:r>
              <a:endParaRPr lang="fr-FR" sz="2400">
                <a:latin typeface="Times New Roman" pitchFamily="18" charset="0"/>
              </a:endParaRPr>
            </a:p>
          </p:txBody>
        </p:sp>
        <p:sp>
          <p:nvSpPr>
            <p:cNvPr id="343196" name="Text Box 82"/>
            <p:cNvSpPr txBox="1">
              <a:spLocks noChangeArrowheads="1"/>
            </p:cNvSpPr>
            <p:nvPr/>
          </p:nvSpPr>
          <p:spPr bwMode="auto">
            <a:xfrm>
              <a:off x="1536" y="902"/>
              <a:ext cx="134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>
                  <a:solidFill>
                    <a:srgbClr val="00297A"/>
                  </a:solidFill>
                  <a:cs typeface="Arial" charset="0"/>
                </a:rPr>
                <a:t>Jet before focus</a:t>
              </a:r>
            </a:p>
          </p:txBody>
        </p:sp>
        <p:sp>
          <p:nvSpPr>
            <p:cNvPr id="343197" name="Text Box 83"/>
            <p:cNvSpPr txBox="1">
              <a:spLocks noChangeArrowheads="1"/>
            </p:cNvSpPr>
            <p:nvPr/>
          </p:nvSpPr>
          <p:spPr bwMode="auto">
            <a:xfrm>
              <a:off x="369" y="2467"/>
              <a:ext cx="153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6" tIns="45719" rIns="91436" bIns="45719">
              <a:spAutoFit/>
            </a:bodyPr>
            <a:lstStyle/>
            <a:p>
              <a:pPr eaLnBrk="0" hangingPunct="0"/>
              <a:r>
                <a:rPr lang="en-US">
                  <a:solidFill>
                    <a:srgbClr val="FF0000"/>
                  </a:solidFill>
                  <a:cs typeface="Arial" charset="0"/>
                </a:rPr>
                <a:t>Off-axis</a:t>
              </a:r>
              <a:r>
                <a:rPr lang="en-US">
                  <a:solidFill>
                    <a:srgbClr val="00297A"/>
                  </a:solidFill>
                  <a:cs typeface="Arial" charset="0"/>
                </a:rPr>
                <a:t> phase matching</a:t>
              </a:r>
            </a:p>
          </p:txBody>
        </p:sp>
      </p:grpSp>
      <p:grpSp>
        <p:nvGrpSpPr>
          <p:cNvPr id="17" name="Group 84"/>
          <p:cNvGrpSpPr>
            <a:grpSpLocks/>
          </p:cNvGrpSpPr>
          <p:nvPr/>
        </p:nvGrpSpPr>
        <p:grpSpPr bwMode="auto">
          <a:xfrm>
            <a:off x="1809750" y="6080125"/>
            <a:ext cx="8529638" cy="939800"/>
            <a:chOff x="335" y="3830"/>
            <a:chExt cx="4805" cy="592"/>
          </a:xfrm>
        </p:grpSpPr>
        <p:sp>
          <p:nvSpPr>
            <p:cNvPr id="787541" name="Text Box 85"/>
            <p:cNvSpPr txBox="1">
              <a:spLocks noChangeArrowheads="1"/>
            </p:cNvSpPr>
            <p:nvPr/>
          </p:nvSpPr>
          <p:spPr bwMode="auto">
            <a:xfrm>
              <a:off x="3577" y="3840"/>
              <a:ext cx="1563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small </a:t>
              </a:r>
              <a:r>
                <a:rPr lang="en-US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baseline="-25000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q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necessary =&gt; </a:t>
              </a:r>
            </a:p>
            <a:p>
              <a:pPr eaLnBrk="0" hangingPunct="0">
                <a:defRPr/>
              </a:pPr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short trajectory is favored</a:t>
              </a:r>
            </a:p>
            <a:p>
              <a:pPr eaLnBrk="0" hangingPunct="0">
                <a:defRPr/>
              </a:pPr>
              <a:endParaRPr lang="fr-FR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endParaRPr>
            </a:p>
          </p:txBody>
        </p:sp>
        <p:sp>
          <p:nvSpPr>
            <p:cNvPr id="787542" name="Text Box 86"/>
            <p:cNvSpPr txBox="1">
              <a:spLocks noChangeArrowheads="1"/>
            </p:cNvSpPr>
            <p:nvPr/>
          </p:nvSpPr>
          <p:spPr bwMode="auto">
            <a:xfrm>
              <a:off x="335" y="3830"/>
              <a:ext cx="152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large </a:t>
              </a:r>
              <a:r>
                <a:rPr lang="en-US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baseline="-25000" dirty="0" err="1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q</a:t>
              </a:r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necessary =&gt; </a:t>
              </a:r>
            </a:p>
            <a:p>
              <a:pPr eaLnBrk="0" hangingPunct="0">
                <a:defRPr/>
              </a:pPr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long trajectory is favored</a:t>
              </a:r>
            </a:p>
          </p:txBody>
        </p:sp>
        <p:sp>
          <p:nvSpPr>
            <p:cNvPr id="343178" name="Text Box 87"/>
            <p:cNvSpPr txBox="1">
              <a:spLocks noChangeArrowheads="1"/>
            </p:cNvSpPr>
            <p:nvPr/>
          </p:nvSpPr>
          <p:spPr bwMode="auto">
            <a:xfrm>
              <a:off x="1618" y="4022"/>
              <a:ext cx="10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fr-FR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sp>
          <p:nvSpPr>
            <p:cNvPr id="343179" name="Text Box 88"/>
            <p:cNvSpPr txBox="1">
              <a:spLocks noChangeArrowheads="1"/>
            </p:cNvSpPr>
            <p:nvPr/>
          </p:nvSpPr>
          <p:spPr bwMode="auto">
            <a:xfrm>
              <a:off x="4594" y="4022"/>
              <a:ext cx="10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fr-FR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14" name="Rectangle 23"/>
          <p:cNvSpPr>
            <a:spLocks noChangeArrowheads="1"/>
          </p:cNvSpPr>
          <p:nvPr/>
        </p:nvSpPr>
        <p:spPr bwMode="auto">
          <a:xfrm>
            <a:off x="1725614" y="71439"/>
            <a:ext cx="31694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Optimization of HHG</a:t>
            </a: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15" name="Rectangle 24"/>
          <p:cNvSpPr>
            <a:spLocks noChangeArrowheads="1"/>
          </p:cNvSpPr>
          <p:nvPr/>
        </p:nvSpPr>
        <p:spPr bwMode="auto">
          <a:xfrm>
            <a:off x="1752600" y="460375"/>
            <a:ext cx="5751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400" b="1" i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Phase matching in focused beams in a gas jet</a:t>
            </a:r>
          </a:p>
        </p:txBody>
      </p:sp>
      <p:sp>
        <p:nvSpPr>
          <p:cNvPr id="343109" name="Line 114"/>
          <p:cNvSpPr>
            <a:spLocks noChangeShapeType="1"/>
          </p:cNvSpPr>
          <p:nvPr/>
        </p:nvSpPr>
        <p:spPr bwMode="auto">
          <a:xfrm>
            <a:off x="8440739" y="2571750"/>
            <a:ext cx="155575" cy="0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arrow" w="sm" len="sm"/>
          </a:ln>
        </p:spPr>
        <p:txBody>
          <a:bodyPr wrap="none" anchor="ctr"/>
          <a:lstStyle/>
          <a:p>
            <a:endParaRPr lang="el-GR"/>
          </a:p>
        </p:txBody>
      </p:sp>
      <p:grpSp>
        <p:nvGrpSpPr>
          <p:cNvPr id="18" name="Group 89"/>
          <p:cNvGrpSpPr>
            <a:grpSpLocks/>
          </p:cNvGrpSpPr>
          <p:nvPr/>
        </p:nvGrpSpPr>
        <p:grpSpPr bwMode="auto">
          <a:xfrm>
            <a:off x="2287589" y="2322513"/>
            <a:ext cx="3209925" cy="1287462"/>
            <a:chOff x="481" y="1463"/>
            <a:chExt cx="2022" cy="811"/>
          </a:xfrm>
        </p:grpSpPr>
        <p:sp>
          <p:nvSpPr>
            <p:cNvPr id="343151" name="AutoShape 90"/>
            <p:cNvSpPr>
              <a:spLocks noChangeArrowheads="1"/>
            </p:cNvSpPr>
            <p:nvPr/>
          </p:nvSpPr>
          <p:spPr bwMode="auto">
            <a:xfrm flipV="1">
              <a:off x="2208" y="1463"/>
              <a:ext cx="295" cy="74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004 w 21600"/>
                <a:gd name="T13" fmla="*/ 6002 h 21600"/>
                <a:gd name="T14" fmla="*/ 15596 w 21600"/>
                <a:gd name="T15" fmla="*/ 155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381" y="21600"/>
                  </a:lnTo>
                  <a:lnTo>
                    <a:pt x="13219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B5B5B5"/>
                </a:gs>
                <a:gs pos="50000">
                  <a:srgbClr val="D1D1D1"/>
                </a:gs>
                <a:gs pos="100000">
                  <a:srgbClr val="E8E8E8"/>
                </a:gs>
              </a:gsLst>
              <a:lin ang="162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43152" name="Text Box 91"/>
            <p:cNvSpPr txBox="1">
              <a:spLocks noChangeArrowheads="1"/>
            </p:cNvSpPr>
            <p:nvPr/>
          </p:nvSpPr>
          <p:spPr bwMode="auto">
            <a:xfrm>
              <a:off x="1710" y="1702"/>
              <a:ext cx="59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9" rIns="91436" bIns="45719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fr-FR">
                  <a:solidFill>
                    <a:srgbClr val="FF9900"/>
                  </a:solidFill>
                  <a:latin typeface="Symbol" pitchFamily="18" charset="2"/>
                </a:rPr>
                <a:t>-a</a:t>
              </a:r>
              <a:r>
                <a:rPr lang="fr-FR" baseline="-25000">
                  <a:solidFill>
                    <a:srgbClr val="FF9900"/>
                  </a:solidFill>
                  <a:latin typeface="Times New Roman" pitchFamily="18" charset="0"/>
                </a:rPr>
                <a:t>q</a:t>
              </a:r>
              <a:r>
                <a:rPr lang="fr-FR" b="1">
                  <a:solidFill>
                    <a:srgbClr val="FF9900"/>
                  </a:solidFill>
                  <a:latin typeface="Times New Roman" pitchFamily="18" charset="0"/>
                  <a:sym typeface="Symbol" pitchFamily="18" charset="2"/>
                </a:rPr>
                <a:t></a:t>
              </a:r>
              <a:r>
                <a:rPr lang="fr-FR">
                  <a:solidFill>
                    <a:srgbClr val="FF9900"/>
                  </a:solidFill>
                  <a:latin typeface="Times New Roman" pitchFamily="18" charset="0"/>
                </a:rPr>
                <a:t>I</a:t>
              </a:r>
              <a:r>
                <a:rPr lang="fr-FR" baseline="-25000">
                  <a:solidFill>
                    <a:srgbClr val="FF9900"/>
                  </a:solidFill>
                  <a:latin typeface="Times New Roman" pitchFamily="18" charset="0"/>
                </a:rPr>
                <a:t>L</a:t>
              </a:r>
            </a:p>
          </p:txBody>
        </p:sp>
        <p:grpSp>
          <p:nvGrpSpPr>
            <p:cNvPr id="343153" name="Group 92"/>
            <p:cNvGrpSpPr>
              <a:grpSpLocks/>
            </p:cNvGrpSpPr>
            <p:nvPr/>
          </p:nvGrpSpPr>
          <p:grpSpPr bwMode="auto">
            <a:xfrm flipV="1">
              <a:off x="483" y="1960"/>
              <a:ext cx="885" cy="0"/>
              <a:chOff x="768" y="1920"/>
              <a:chExt cx="960" cy="0"/>
            </a:xfrm>
          </p:grpSpPr>
          <p:sp>
            <p:nvSpPr>
              <p:cNvPr id="343171" name="Line 93"/>
              <p:cNvSpPr>
                <a:spLocks noChangeShapeType="1"/>
              </p:cNvSpPr>
              <p:nvPr/>
            </p:nvSpPr>
            <p:spPr bwMode="auto">
              <a:xfrm>
                <a:off x="768" y="1920"/>
                <a:ext cx="19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91436" tIns="45719" rIns="91436" bIns="45719">
                <a:spAutoFit/>
              </a:bodyPr>
              <a:lstStyle/>
              <a:p>
                <a:endParaRPr lang="el-GR"/>
              </a:p>
            </p:txBody>
          </p:sp>
          <p:sp>
            <p:nvSpPr>
              <p:cNvPr id="343172" name="Line 94"/>
              <p:cNvSpPr>
                <a:spLocks noChangeShapeType="1"/>
              </p:cNvSpPr>
              <p:nvPr/>
            </p:nvSpPr>
            <p:spPr bwMode="auto">
              <a:xfrm>
                <a:off x="960" y="1920"/>
                <a:ext cx="19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91436" tIns="45719" rIns="91436" bIns="45719">
                <a:spAutoFit/>
              </a:bodyPr>
              <a:lstStyle/>
              <a:p>
                <a:endParaRPr lang="el-GR"/>
              </a:p>
            </p:txBody>
          </p:sp>
          <p:sp>
            <p:nvSpPr>
              <p:cNvPr id="343173" name="Line 95"/>
              <p:cNvSpPr>
                <a:spLocks noChangeShapeType="1"/>
              </p:cNvSpPr>
              <p:nvPr/>
            </p:nvSpPr>
            <p:spPr bwMode="auto">
              <a:xfrm>
                <a:off x="1152" y="1920"/>
                <a:ext cx="19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91436" tIns="45719" rIns="91436" bIns="45719">
                <a:spAutoFit/>
              </a:bodyPr>
              <a:lstStyle/>
              <a:p>
                <a:endParaRPr lang="el-GR"/>
              </a:p>
            </p:txBody>
          </p:sp>
          <p:sp>
            <p:nvSpPr>
              <p:cNvPr id="343174" name="Line 96"/>
              <p:cNvSpPr>
                <a:spLocks noChangeShapeType="1"/>
              </p:cNvSpPr>
              <p:nvPr/>
            </p:nvSpPr>
            <p:spPr bwMode="auto">
              <a:xfrm>
                <a:off x="1344" y="1920"/>
                <a:ext cx="19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91436" tIns="45719" rIns="91436" bIns="45719">
                <a:spAutoFit/>
              </a:bodyPr>
              <a:lstStyle/>
              <a:p>
                <a:endParaRPr lang="el-GR"/>
              </a:p>
            </p:txBody>
          </p:sp>
          <p:sp>
            <p:nvSpPr>
              <p:cNvPr id="343175" name="Line 97"/>
              <p:cNvSpPr>
                <a:spLocks noChangeShapeType="1"/>
              </p:cNvSpPr>
              <p:nvPr/>
            </p:nvSpPr>
            <p:spPr bwMode="auto">
              <a:xfrm>
                <a:off x="1536" y="1920"/>
                <a:ext cx="19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91436" tIns="45719" rIns="91436" bIns="45719">
                <a:spAutoFit/>
              </a:bodyPr>
              <a:lstStyle/>
              <a:p>
                <a:endParaRPr lang="el-GR"/>
              </a:p>
            </p:txBody>
          </p:sp>
        </p:grpSp>
        <p:sp>
          <p:nvSpPr>
            <p:cNvPr id="343154" name="Line 98"/>
            <p:cNvSpPr>
              <a:spLocks noChangeShapeType="1"/>
            </p:cNvSpPr>
            <p:nvPr/>
          </p:nvSpPr>
          <p:spPr bwMode="auto">
            <a:xfrm flipV="1">
              <a:off x="481" y="1817"/>
              <a:ext cx="883" cy="0"/>
            </a:xfrm>
            <a:prstGeom prst="line">
              <a:avLst/>
            </a:prstGeom>
            <a:noFill/>
            <a:ln w="50800">
              <a:solidFill>
                <a:srgbClr val="990033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>
              <a:spAutoFit/>
            </a:bodyPr>
            <a:lstStyle/>
            <a:p>
              <a:endParaRPr lang="el-GR"/>
            </a:p>
          </p:txBody>
        </p:sp>
        <p:sp>
          <p:nvSpPr>
            <p:cNvPr id="343155" name="Line 99"/>
            <p:cNvSpPr>
              <a:spLocks noChangeShapeType="1"/>
            </p:cNvSpPr>
            <p:nvPr/>
          </p:nvSpPr>
          <p:spPr bwMode="auto">
            <a:xfrm>
              <a:off x="1368" y="1668"/>
              <a:ext cx="0" cy="39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43156" name="Line 100"/>
            <p:cNvSpPr>
              <a:spLocks noChangeShapeType="1"/>
            </p:cNvSpPr>
            <p:nvPr/>
          </p:nvSpPr>
          <p:spPr bwMode="auto">
            <a:xfrm flipV="1">
              <a:off x="1614" y="1916"/>
              <a:ext cx="243" cy="0"/>
            </a:xfrm>
            <a:prstGeom prst="line">
              <a:avLst/>
            </a:prstGeom>
            <a:noFill/>
            <a:ln w="50800">
              <a:solidFill>
                <a:srgbClr val="FF9900"/>
              </a:solidFill>
              <a:round/>
              <a:headEnd type="triangle" w="med" len="med"/>
              <a:tailEnd/>
            </a:ln>
          </p:spPr>
          <p:txBody>
            <a:bodyPr lIns="91436" tIns="45719" rIns="91436" bIns="45719">
              <a:spAutoFit/>
            </a:bodyPr>
            <a:lstStyle/>
            <a:p>
              <a:endParaRPr lang="el-GR"/>
            </a:p>
          </p:txBody>
        </p:sp>
        <p:sp>
          <p:nvSpPr>
            <p:cNvPr id="124" name="Line 101"/>
            <p:cNvSpPr>
              <a:spLocks noChangeShapeType="1"/>
            </p:cNvSpPr>
            <p:nvPr/>
          </p:nvSpPr>
          <p:spPr bwMode="auto">
            <a:xfrm flipV="1">
              <a:off x="1368" y="1916"/>
              <a:ext cx="243" cy="0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 lIns="91436" tIns="45719" rIns="91436" bIns="45719">
              <a:spAutoFit/>
            </a:bodyPr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343158" name="Line 102"/>
            <p:cNvSpPr>
              <a:spLocks noChangeShapeType="1"/>
            </p:cNvSpPr>
            <p:nvPr/>
          </p:nvSpPr>
          <p:spPr bwMode="auto">
            <a:xfrm rot="5400000" flipH="1">
              <a:off x="1614" y="1779"/>
              <a:ext cx="0" cy="49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9" rIns="91436" bIns="45719">
              <a:spAutoFit/>
            </a:bodyPr>
            <a:lstStyle/>
            <a:p>
              <a:endParaRPr lang="el-GR"/>
            </a:p>
          </p:txBody>
        </p:sp>
        <p:grpSp>
          <p:nvGrpSpPr>
            <p:cNvPr id="343159" name="Group 103"/>
            <p:cNvGrpSpPr>
              <a:grpSpLocks/>
            </p:cNvGrpSpPr>
            <p:nvPr/>
          </p:nvGrpSpPr>
          <p:grpSpPr bwMode="auto">
            <a:xfrm>
              <a:off x="585" y="1575"/>
              <a:ext cx="246" cy="233"/>
              <a:chOff x="4137" y="2116"/>
              <a:chExt cx="240" cy="225"/>
            </a:xfrm>
          </p:grpSpPr>
          <p:sp>
            <p:nvSpPr>
              <p:cNvPr id="343169" name="Rectangle 104"/>
              <p:cNvSpPr>
                <a:spLocks noChangeArrowheads="1"/>
              </p:cNvSpPr>
              <p:nvPr/>
            </p:nvSpPr>
            <p:spPr bwMode="auto">
              <a:xfrm>
                <a:off x="4137" y="2116"/>
                <a:ext cx="240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b="1">
                    <a:solidFill>
                      <a:srgbClr val="990033"/>
                    </a:solidFill>
                    <a:latin typeface="Times New Roman" pitchFamily="18" charset="0"/>
                  </a:rPr>
                  <a:t>k</a:t>
                </a:r>
                <a:r>
                  <a:rPr lang="fr-FR" baseline="-25000">
                    <a:solidFill>
                      <a:srgbClr val="990033"/>
                    </a:solidFill>
                    <a:latin typeface="Times New Roman" pitchFamily="18" charset="0"/>
                  </a:rPr>
                  <a:t>q</a:t>
                </a:r>
                <a:endParaRPr lang="fr-FR" baseline="-25000">
                  <a:solidFill>
                    <a:schemeClr val="accent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70" name="Line 105"/>
              <p:cNvSpPr>
                <a:spLocks noChangeShapeType="1"/>
              </p:cNvSpPr>
              <p:nvPr/>
            </p:nvSpPr>
            <p:spPr bwMode="auto">
              <a:xfrm>
                <a:off x="4181" y="2159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990033"/>
                </a:solidFill>
                <a:round/>
                <a:headEnd/>
                <a:tailEnd type="arrow" w="sm" len="sm"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grpSp>
          <p:nvGrpSpPr>
            <p:cNvPr id="343160" name="Group 106"/>
            <p:cNvGrpSpPr>
              <a:grpSpLocks/>
            </p:cNvGrpSpPr>
            <p:nvPr/>
          </p:nvGrpSpPr>
          <p:grpSpPr bwMode="auto">
            <a:xfrm>
              <a:off x="765" y="2041"/>
              <a:ext cx="319" cy="233"/>
              <a:chOff x="4303" y="2565"/>
              <a:chExt cx="311" cy="225"/>
            </a:xfrm>
          </p:grpSpPr>
          <p:sp>
            <p:nvSpPr>
              <p:cNvPr id="343167" name="Rectangle 107"/>
              <p:cNvSpPr>
                <a:spLocks noChangeArrowheads="1"/>
              </p:cNvSpPr>
              <p:nvPr/>
            </p:nvSpPr>
            <p:spPr bwMode="auto">
              <a:xfrm>
                <a:off x="4303" y="2565"/>
                <a:ext cx="311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>
                    <a:solidFill>
                      <a:srgbClr val="FF0000"/>
                    </a:solidFill>
                    <a:latin typeface="Times New Roman" pitchFamily="18" charset="0"/>
                  </a:rPr>
                  <a:t>q</a:t>
                </a:r>
                <a:r>
                  <a:rPr lang="fr-FR" b="1">
                    <a:solidFill>
                      <a:srgbClr val="FF0000"/>
                    </a:solidFill>
                    <a:latin typeface="Times New Roman" pitchFamily="18" charset="0"/>
                  </a:rPr>
                  <a:t>k</a:t>
                </a:r>
                <a:r>
                  <a:rPr lang="fr-FR" baseline="-25000">
                    <a:solidFill>
                      <a:srgbClr val="FF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43168" name="Line 108"/>
              <p:cNvSpPr>
                <a:spLocks noChangeShapeType="1"/>
              </p:cNvSpPr>
              <p:nvPr/>
            </p:nvSpPr>
            <p:spPr bwMode="auto">
              <a:xfrm>
                <a:off x="4426" y="2605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sm" len="sm"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</p:grpSp>
        <p:grpSp>
          <p:nvGrpSpPr>
            <p:cNvPr id="343161" name="Group 109"/>
            <p:cNvGrpSpPr>
              <a:grpSpLocks/>
            </p:cNvGrpSpPr>
            <p:nvPr/>
          </p:nvGrpSpPr>
          <p:grpSpPr bwMode="auto">
            <a:xfrm>
              <a:off x="1526" y="2024"/>
              <a:ext cx="334" cy="233"/>
              <a:chOff x="5028" y="2640"/>
              <a:chExt cx="324" cy="233"/>
            </a:xfrm>
          </p:grpSpPr>
          <p:sp>
            <p:nvSpPr>
              <p:cNvPr id="343165" name="Line 111"/>
              <p:cNvSpPr>
                <a:spLocks noChangeShapeType="1"/>
              </p:cNvSpPr>
              <p:nvPr/>
            </p:nvSpPr>
            <p:spPr bwMode="auto">
              <a:xfrm>
                <a:off x="5168" y="268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343166" name="Text Box 110"/>
              <p:cNvSpPr txBox="1">
                <a:spLocks noChangeArrowheads="1"/>
              </p:cNvSpPr>
              <p:nvPr/>
            </p:nvSpPr>
            <p:spPr bwMode="auto">
              <a:xfrm>
                <a:off x="5028" y="2640"/>
                <a:ext cx="324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>
                    <a:latin typeface="Times New Roman" pitchFamily="18" charset="0"/>
                    <a:sym typeface="Symbol" pitchFamily="18" charset="2"/>
                  </a:rPr>
                  <a:t></a:t>
                </a:r>
                <a:r>
                  <a:rPr lang="fr-FR" b="1">
                    <a:latin typeface="Times New Roman" pitchFamily="18" charset="0"/>
                    <a:sym typeface="Symbol" pitchFamily="18" charset="2"/>
                  </a:rPr>
                  <a:t>k</a:t>
                </a:r>
                <a:r>
                  <a:rPr lang="fr-FR" baseline="-25000">
                    <a:latin typeface="Times New Roman" pitchFamily="18" charset="0"/>
                    <a:sym typeface="Symbol" pitchFamily="18" charset="2"/>
                  </a:rPr>
                  <a:t>g</a:t>
                </a:r>
                <a:endParaRPr lang="fr-FR">
                  <a:latin typeface="Times New Roman" pitchFamily="18" charset="0"/>
                </a:endParaRPr>
              </a:p>
            </p:txBody>
          </p:sp>
        </p:grpSp>
        <p:grpSp>
          <p:nvGrpSpPr>
            <p:cNvPr id="343162" name="Group 112"/>
            <p:cNvGrpSpPr>
              <a:grpSpLocks/>
            </p:cNvGrpSpPr>
            <p:nvPr/>
          </p:nvGrpSpPr>
          <p:grpSpPr bwMode="auto">
            <a:xfrm>
              <a:off x="1318" y="1620"/>
              <a:ext cx="481" cy="233"/>
              <a:chOff x="4848" y="2159"/>
              <a:chExt cx="469" cy="225"/>
            </a:xfrm>
          </p:grpSpPr>
          <p:sp>
            <p:nvSpPr>
              <p:cNvPr id="130" name="Rectangle 113"/>
              <p:cNvSpPr>
                <a:spLocks noChangeArrowheads="1"/>
              </p:cNvSpPr>
              <p:nvPr/>
            </p:nvSpPr>
            <p:spPr bwMode="auto">
              <a:xfrm>
                <a:off x="4848" y="2159"/>
                <a:ext cx="469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fr-FR" dirty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sym typeface="Symbol" pitchFamily="18" charset="2"/>
                  </a:rPr>
                  <a:t></a:t>
                </a:r>
                <a:r>
                  <a:rPr lang="fr-FR" b="1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sym typeface="Symbol" pitchFamily="18" charset="2"/>
                  </a:rPr>
                  <a:t>k</a:t>
                </a:r>
                <a:r>
                  <a:rPr lang="fr-FR" baseline="-250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sym typeface="Symbol" pitchFamily="18" charset="2"/>
                  </a:rPr>
                  <a:t>atom</a:t>
                </a:r>
                <a:endParaRPr lang="fr-FR" baseline="-250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131" name="Line 114"/>
              <p:cNvSpPr>
                <a:spLocks noChangeShapeType="1"/>
              </p:cNvSpPr>
              <p:nvPr/>
            </p:nvSpPr>
            <p:spPr bwMode="auto">
              <a:xfrm>
                <a:off x="4967" y="2203"/>
                <a:ext cx="98" cy="0"/>
              </a:xfrm>
              <a:prstGeom prst="line">
                <a:avLst/>
              </a:prstGeom>
              <a:noFill/>
              <a:ln w="9525">
                <a:solidFill>
                  <a:schemeClr val="accent1">
                    <a:lumMod val="75000"/>
                  </a:schemeClr>
                </a:solidFill>
                <a:round/>
                <a:headEnd/>
                <a:tailEnd type="arrow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</p:grpSp>
      </p:grpSp>
      <p:grpSp>
        <p:nvGrpSpPr>
          <p:cNvPr id="24" name="Group 187"/>
          <p:cNvGrpSpPr>
            <a:grpSpLocks/>
          </p:cNvGrpSpPr>
          <p:nvPr/>
        </p:nvGrpSpPr>
        <p:grpSpPr bwMode="auto">
          <a:xfrm>
            <a:off x="3238501" y="4333875"/>
            <a:ext cx="5857875" cy="1855788"/>
            <a:chOff x="1960939" y="4334540"/>
            <a:chExt cx="5611457" cy="1854868"/>
          </a:xfrm>
        </p:grpSpPr>
        <p:grpSp>
          <p:nvGrpSpPr>
            <p:cNvPr id="343128" name="Group 182"/>
            <p:cNvGrpSpPr>
              <a:grpSpLocks/>
            </p:cNvGrpSpPr>
            <p:nvPr/>
          </p:nvGrpSpPr>
          <p:grpSpPr bwMode="auto">
            <a:xfrm>
              <a:off x="5823568" y="4395800"/>
              <a:ext cx="1748828" cy="1590679"/>
              <a:chOff x="5823568" y="4395800"/>
              <a:chExt cx="1748828" cy="1590679"/>
            </a:xfrm>
          </p:grpSpPr>
          <p:grpSp>
            <p:nvGrpSpPr>
              <p:cNvPr id="343145" name="Group 158"/>
              <p:cNvGrpSpPr>
                <a:grpSpLocks/>
              </p:cNvGrpSpPr>
              <p:nvPr/>
            </p:nvGrpSpPr>
            <p:grpSpPr bwMode="auto">
              <a:xfrm>
                <a:off x="5853090" y="4395800"/>
                <a:ext cx="1719306" cy="1259920"/>
                <a:chOff x="5853090" y="4395800"/>
                <a:chExt cx="1719306" cy="1259920"/>
              </a:xfrm>
            </p:grpSpPr>
            <p:sp>
              <p:nvSpPr>
                <p:cNvPr id="154" name="Freeform 153"/>
                <p:cNvSpPr/>
                <p:nvPr/>
              </p:nvSpPr>
              <p:spPr>
                <a:xfrm>
                  <a:off x="5934581" y="4396423"/>
                  <a:ext cx="938284" cy="890145"/>
                </a:xfrm>
                <a:custGeom>
                  <a:avLst/>
                  <a:gdLst>
                    <a:gd name="connsiteX0" fmla="*/ 0 w 1371600"/>
                    <a:gd name="connsiteY0" fmla="*/ 751417 h 819150"/>
                    <a:gd name="connsiteX1" fmla="*/ 317500 w 1371600"/>
                    <a:gd name="connsiteY1" fmla="*/ 675217 h 819150"/>
                    <a:gd name="connsiteX2" fmla="*/ 723900 w 1371600"/>
                    <a:gd name="connsiteY2" fmla="*/ 2117 h 819150"/>
                    <a:gd name="connsiteX3" fmla="*/ 1092200 w 1371600"/>
                    <a:gd name="connsiteY3" fmla="*/ 687917 h 819150"/>
                    <a:gd name="connsiteX4" fmla="*/ 1371600 w 1371600"/>
                    <a:gd name="connsiteY4" fmla="*/ 789517 h 819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1600" h="819150">
                      <a:moveTo>
                        <a:pt x="0" y="751417"/>
                      </a:moveTo>
                      <a:lnTo>
                        <a:pt x="317500" y="675217"/>
                      </a:lnTo>
                      <a:cubicBezTo>
                        <a:pt x="438150" y="550334"/>
                        <a:pt x="594783" y="0"/>
                        <a:pt x="723900" y="2117"/>
                      </a:cubicBezTo>
                      <a:cubicBezTo>
                        <a:pt x="853017" y="4234"/>
                        <a:pt x="984250" y="556684"/>
                        <a:pt x="1092200" y="687917"/>
                      </a:cubicBezTo>
                      <a:cubicBezTo>
                        <a:pt x="1200150" y="819150"/>
                        <a:pt x="1285875" y="804333"/>
                        <a:pt x="1371600" y="789517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28575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l-GR"/>
                </a:p>
              </p:txBody>
            </p:sp>
            <p:cxnSp>
              <p:nvCxnSpPr>
                <p:cNvPr id="156" name="Straight Arrow Connector 155"/>
                <p:cNvCxnSpPr/>
                <p:nvPr/>
              </p:nvCxnSpPr>
              <p:spPr>
                <a:xfrm>
                  <a:off x="5858545" y="5253248"/>
                  <a:ext cx="1566341" cy="158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3150" name="TextBox 157"/>
                <p:cNvSpPr txBox="1">
                  <a:spLocks noChangeArrowheads="1"/>
                </p:cNvSpPr>
                <p:nvPr/>
              </p:nvSpPr>
              <p:spPr bwMode="auto">
                <a:xfrm>
                  <a:off x="7215206" y="5286388"/>
                  <a:ext cx="357190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/>
                    <a:t>t</a:t>
                  </a:r>
                  <a:endParaRPr lang="el-GR"/>
                </a:p>
              </p:txBody>
            </p:sp>
          </p:grpSp>
          <p:cxnSp>
            <p:nvCxnSpPr>
              <p:cNvPr id="166" name="Straight Arrow Connector 165"/>
              <p:cNvCxnSpPr/>
              <p:nvPr/>
            </p:nvCxnSpPr>
            <p:spPr>
              <a:xfrm flipV="1">
                <a:off x="5823568" y="5334170"/>
                <a:ext cx="1336713" cy="317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3147" name="TextBox 167"/>
              <p:cNvSpPr txBox="1">
                <a:spLocks noChangeArrowheads="1"/>
              </p:cNvSpPr>
              <p:nvPr/>
            </p:nvSpPr>
            <p:spPr bwMode="auto">
              <a:xfrm>
                <a:off x="6215914" y="5345127"/>
                <a:ext cx="641744" cy="6413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T</a:t>
                </a:r>
                <a:r>
                  <a:rPr lang="en-US" baseline="-25000">
                    <a:solidFill>
                      <a:srgbClr val="FF0000"/>
                    </a:solidFill>
                  </a:rPr>
                  <a:t>L</a:t>
                </a:r>
                <a:r>
                  <a:rPr lang="en-US">
                    <a:solidFill>
                      <a:srgbClr val="FF0000"/>
                    </a:solidFill>
                  </a:rPr>
                  <a:t>/2</a:t>
                </a:r>
              </a:p>
              <a:p>
                <a:endParaRPr lang="el-GR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43129" name="Group 183"/>
            <p:cNvGrpSpPr>
              <a:grpSpLocks/>
            </p:cNvGrpSpPr>
            <p:nvPr/>
          </p:nvGrpSpPr>
          <p:grpSpPr bwMode="auto">
            <a:xfrm>
              <a:off x="1960939" y="4334540"/>
              <a:ext cx="1896681" cy="1854868"/>
              <a:chOff x="1960939" y="4334540"/>
              <a:chExt cx="1896681" cy="1854868"/>
            </a:xfrm>
          </p:grpSpPr>
          <p:sp>
            <p:nvSpPr>
              <p:cNvPr id="189" name="Freeform 188"/>
              <p:cNvSpPr/>
              <p:nvPr/>
            </p:nvSpPr>
            <p:spPr>
              <a:xfrm>
                <a:off x="2196651" y="4447197"/>
                <a:ext cx="883538" cy="766382"/>
              </a:xfrm>
              <a:custGeom>
                <a:avLst/>
                <a:gdLst>
                  <a:gd name="connsiteX0" fmla="*/ 0 w 1181100"/>
                  <a:gd name="connsiteY0" fmla="*/ 766762 h 766762"/>
                  <a:gd name="connsiteX1" fmla="*/ 377825 w 1181100"/>
                  <a:gd name="connsiteY1" fmla="*/ 33337 h 766762"/>
                  <a:gd name="connsiteX2" fmla="*/ 917575 w 1181100"/>
                  <a:gd name="connsiteY2" fmla="*/ 566737 h 766762"/>
                  <a:gd name="connsiteX3" fmla="*/ 1181100 w 1181100"/>
                  <a:gd name="connsiteY3" fmla="*/ 757237 h 766762"/>
                  <a:gd name="connsiteX4" fmla="*/ 1181100 w 1181100"/>
                  <a:gd name="connsiteY4" fmla="*/ 757237 h 76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100" h="766762">
                    <a:moveTo>
                      <a:pt x="0" y="766762"/>
                    </a:moveTo>
                    <a:cubicBezTo>
                      <a:pt x="112448" y="416718"/>
                      <a:pt x="224896" y="66675"/>
                      <a:pt x="377825" y="33337"/>
                    </a:cubicBezTo>
                    <a:cubicBezTo>
                      <a:pt x="530754" y="0"/>
                      <a:pt x="783696" y="446087"/>
                      <a:pt x="917575" y="566737"/>
                    </a:cubicBezTo>
                    <a:cubicBezTo>
                      <a:pt x="1051454" y="687387"/>
                      <a:pt x="1181100" y="757237"/>
                      <a:pt x="1181100" y="757237"/>
                    </a:cubicBezTo>
                    <a:lnTo>
                      <a:pt x="1181100" y="757237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rgbClr val="1737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343131" name="TextBox 175"/>
              <p:cNvSpPr txBox="1">
                <a:spLocks noChangeArrowheads="1"/>
              </p:cNvSpPr>
              <p:nvPr/>
            </p:nvSpPr>
            <p:spPr bwMode="auto">
              <a:xfrm>
                <a:off x="3428992" y="5274246"/>
                <a:ext cx="3571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t</a:t>
                </a:r>
                <a:endParaRPr lang="el-GR"/>
              </a:p>
            </p:txBody>
          </p:sp>
          <p:sp>
            <p:nvSpPr>
              <p:cNvPr id="343132" name="TextBox 176"/>
              <p:cNvSpPr txBox="1">
                <a:spLocks noChangeArrowheads="1"/>
              </p:cNvSpPr>
              <p:nvPr/>
            </p:nvSpPr>
            <p:spPr bwMode="auto">
              <a:xfrm>
                <a:off x="3500186" y="4334540"/>
                <a:ext cx="357434" cy="5188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l-GR" sz="2800"/>
              </a:p>
            </p:txBody>
          </p:sp>
          <p:cxnSp>
            <p:nvCxnSpPr>
              <p:cNvPr id="178" name="Straight Arrow Connector 177"/>
              <p:cNvCxnSpPr/>
              <p:nvPr/>
            </p:nvCxnSpPr>
            <p:spPr>
              <a:xfrm flipV="1">
                <a:off x="2096284" y="5296088"/>
                <a:ext cx="1336712" cy="317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3134" name="TextBox 178"/>
              <p:cNvSpPr txBox="1">
                <a:spLocks noChangeArrowheads="1"/>
              </p:cNvSpPr>
              <p:nvPr/>
            </p:nvSpPr>
            <p:spPr bwMode="auto">
              <a:xfrm>
                <a:off x="2500892" y="5273874"/>
                <a:ext cx="713347" cy="9155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T</a:t>
                </a:r>
                <a:r>
                  <a:rPr lang="en-US" baseline="-25000">
                    <a:solidFill>
                      <a:srgbClr val="FF0000"/>
                    </a:solidFill>
                  </a:rPr>
                  <a:t>L</a:t>
                </a:r>
                <a:r>
                  <a:rPr lang="en-US">
                    <a:solidFill>
                      <a:srgbClr val="FF0000"/>
                    </a:solidFill>
                  </a:rPr>
                  <a:t>/2</a:t>
                </a:r>
              </a:p>
              <a:p>
                <a:pPr algn="ctr"/>
                <a:r>
                  <a:rPr lang="en-US">
                    <a:solidFill>
                      <a:srgbClr val="FF0000"/>
                    </a:solidFill>
                  </a:rPr>
                  <a:t>no attos</a:t>
                </a:r>
                <a:endParaRPr lang="el-GR">
                  <a:solidFill>
                    <a:srgbClr val="FF0000"/>
                  </a:solidFill>
                </a:endParaRPr>
              </a:p>
            </p:txBody>
          </p:sp>
          <p:sp>
            <p:nvSpPr>
              <p:cNvPr id="186" name="Freeform 185"/>
              <p:cNvSpPr/>
              <p:nvPr/>
            </p:nvSpPr>
            <p:spPr>
              <a:xfrm>
                <a:off x="2213378" y="5072362"/>
                <a:ext cx="625016" cy="107896"/>
              </a:xfrm>
              <a:custGeom>
                <a:avLst/>
                <a:gdLst>
                  <a:gd name="connsiteX0" fmla="*/ 0 w 625475"/>
                  <a:gd name="connsiteY0" fmla="*/ 52917 h 106892"/>
                  <a:gd name="connsiteX1" fmla="*/ 200025 w 625475"/>
                  <a:gd name="connsiteY1" fmla="*/ 100542 h 106892"/>
                  <a:gd name="connsiteX2" fmla="*/ 476250 w 625475"/>
                  <a:gd name="connsiteY2" fmla="*/ 14817 h 106892"/>
                  <a:gd name="connsiteX3" fmla="*/ 603250 w 625475"/>
                  <a:gd name="connsiteY3" fmla="*/ 11642 h 106892"/>
                  <a:gd name="connsiteX4" fmla="*/ 609600 w 625475"/>
                  <a:gd name="connsiteY4" fmla="*/ 11642 h 10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5475" h="106892">
                    <a:moveTo>
                      <a:pt x="0" y="52917"/>
                    </a:moveTo>
                    <a:cubicBezTo>
                      <a:pt x="60325" y="79904"/>
                      <a:pt x="120650" y="106892"/>
                      <a:pt x="200025" y="100542"/>
                    </a:cubicBezTo>
                    <a:cubicBezTo>
                      <a:pt x="279400" y="94192"/>
                      <a:pt x="409046" y="29634"/>
                      <a:pt x="476250" y="14817"/>
                    </a:cubicBezTo>
                    <a:cubicBezTo>
                      <a:pt x="543454" y="0"/>
                      <a:pt x="581025" y="12171"/>
                      <a:pt x="603250" y="11642"/>
                    </a:cubicBezTo>
                    <a:cubicBezTo>
                      <a:pt x="625475" y="11113"/>
                      <a:pt x="617537" y="11377"/>
                      <a:pt x="609600" y="11642"/>
                    </a:cubicBezTo>
                  </a:path>
                </a:pathLst>
              </a:custGeom>
              <a:ln w="28575">
                <a:solidFill>
                  <a:srgbClr val="17375E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1960939" y="5072362"/>
                <a:ext cx="264605" cy="76162"/>
              </a:xfrm>
              <a:custGeom>
                <a:avLst/>
                <a:gdLst>
                  <a:gd name="connsiteX0" fmla="*/ 0 w 264277"/>
                  <a:gd name="connsiteY0" fmla="*/ 76641 h 76641"/>
                  <a:gd name="connsiteX1" fmla="*/ 126853 w 264277"/>
                  <a:gd name="connsiteY1" fmla="*/ 2643 h 76641"/>
                  <a:gd name="connsiteX2" fmla="*/ 258992 w 264277"/>
                  <a:gd name="connsiteY2" fmla="*/ 60784 h 76641"/>
                  <a:gd name="connsiteX3" fmla="*/ 258992 w 264277"/>
                  <a:gd name="connsiteY3" fmla="*/ 60784 h 76641"/>
                  <a:gd name="connsiteX4" fmla="*/ 264277 w 264277"/>
                  <a:gd name="connsiteY4" fmla="*/ 55499 h 76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4277" h="76641">
                    <a:moveTo>
                      <a:pt x="0" y="76641"/>
                    </a:moveTo>
                    <a:cubicBezTo>
                      <a:pt x="41844" y="40963"/>
                      <a:pt x="83688" y="5286"/>
                      <a:pt x="126853" y="2643"/>
                    </a:cubicBezTo>
                    <a:cubicBezTo>
                      <a:pt x="170018" y="0"/>
                      <a:pt x="258992" y="60784"/>
                      <a:pt x="258992" y="60784"/>
                    </a:cubicBezTo>
                    <a:lnTo>
                      <a:pt x="258992" y="60784"/>
                    </a:lnTo>
                    <a:lnTo>
                      <a:pt x="264277" y="55499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  <a:alpha val="50196"/>
                </a:schemeClr>
              </a:solidFill>
              <a:ln w="28575">
                <a:solidFill>
                  <a:srgbClr val="17375E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48" name="Freeform 147"/>
              <p:cNvSpPr/>
              <p:nvPr/>
            </p:nvSpPr>
            <p:spPr>
              <a:xfrm>
                <a:off x="2832312" y="5075535"/>
                <a:ext cx="576352" cy="115830"/>
              </a:xfrm>
              <a:custGeom>
                <a:avLst/>
                <a:gdLst>
                  <a:gd name="connsiteX0" fmla="*/ 0 w 576125"/>
                  <a:gd name="connsiteY0" fmla="*/ 9690 h 115401"/>
                  <a:gd name="connsiteX1" fmla="*/ 132139 w 576125"/>
                  <a:gd name="connsiteY1" fmla="*/ 57260 h 115401"/>
                  <a:gd name="connsiteX2" fmla="*/ 354132 w 576125"/>
                  <a:gd name="connsiteY2" fmla="*/ 9690 h 115401"/>
                  <a:gd name="connsiteX3" fmla="*/ 576125 w 576125"/>
                  <a:gd name="connsiteY3" fmla="*/ 115401 h 115401"/>
                  <a:gd name="connsiteX4" fmla="*/ 576125 w 576125"/>
                  <a:gd name="connsiteY4" fmla="*/ 115401 h 115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6125" h="115401">
                    <a:moveTo>
                      <a:pt x="0" y="9690"/>
                    </a:moveTo>
                    <a:cubicBezTo>
                      <a:pt x="36558" y="33475"/>
                      <a:pt x="73117" y="57260"/>
                      <a:pt x="132139" y="57260"/>
                    </a:cubicBezTo>
                    <a:cubicBezTo>
                      <a:pt x="191161" y="57260"/>
                      <a:pt x="280135" y="0"/>
                      <a:pt x="354132" y="9690"/>
                    </a:cubicBezTo>
                    <a:cubicBezTo>
                      <a:pt x="428129" y="19380"/>
                      <a:pt x="576125" y="115401"/>
                      <a:pt x="576125" y="115401"/>
                    </a:cubicBezTo>
                    <a:lnTo>
                      <a:pt x="576125" y="115401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  <a:alpha val="50196"/>
                </a:schemeClr>
              </a:solidFill>
              <a:ln w="28575">
                <a:solidFill>
                  <a:srgbClr val="17375E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2000478" y="5105683"/>
                <a:ext cx="214422" cy="10948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50196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51" name="Rectangle 150"/>
              <p:cNvSpPr/>
              <p:nvPr/>
            </p:nvSpPr>
            <p:spPr>
              <a:xfrm rot="661304">
                <a:off x="2993508" y="5134243"/>
                <a:ext cx="366493" cy="7933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50196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cxnSp>
            <p:nvCxnSpPr>
              <p:cNvPr id="175" name="Straight Arrow Connector 174"/>
              <p:cNvCxnSpPr/>
              <p:nvPr/>
            </p:nvCxnSpPr>
            <p:spPr>
              <a:xfrm>
                <a:off x="2068911" y="5227860"/>
                <a:ext cx="1570903" cy="158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3141" name="TextBox 151"/>
              <p:cNvSpPr txBox="1">
                <a:spLocks noChangeArrowheads="1"/>
              </p:cNvSpPr>
              <p:nvPr/>
            </p:nvSpPr>
            <p:spPr bwMode="auto">
              <a:xfrm>
                <a:off x="2844754" y="4357694"/>
                <a:ext cx="709557" cy="307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rgbClr val="17375E"/>
                    </a:solidFill>
                  </a:rPr>
                  <a:t>Off-axis</a:t>
                </a:r>
                <a:endParaRPr lang="el-GR" sz="1400">
                  <a:solidFill>
                    <a:srgbClr val="17375E"/>
                  </a:solidFill>
                </a:endParaRPr>
              </a:p>
            </p:txBody>
          </p:sp>
          <p:sp>
            <p:nvSpPr>
              <p:cNvPr id="343142" name="TextBox 164"/>
              <p:cNvSpPr txBox="1">
                <a:spLocks noChangeArrowheads="1"/>
              </p:cNvSpPr>
              <p:nvPr/>
            </p:nvSpPr>
            <p:spPr bwMode="auto">
              <a:xfrm>
                <a:off x="2984359" y="4692859"/>
                <a:ext cx="697395" cy="307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rgbClr val="17375E"/>
                    </a:solidFill>
                  </a:rPr>
                  <a:t>On-axis</a:t>
                </a:r>
                <a:endParaRPr lang="el-GR" sz="1400">
                  <a:solidFill>
                    <a:srgbClr val="17375E"/>
                  </a:solidFill>
                </a:endParaRPr>
              </a:p>
            </p:txBody>
          </p:sp>
          <p:cxnSp>
            <p:nvCxnSpPr>
              <p:cNvPr id="173" name="Straight Arrow Connector 172"/>
              <p:cNvCxnSpPr/>
              <p:nvPr/>
            </p:nvCxnSpPr>
            <p:spPr>
              <a:xfrm rot="10800000" flipV="1">
                <a:off x="2523605" y="4551920"/>
                <a:ext cx="333038" cy="163431"/>
              </a:xfrm>
              <a:prstGeom prst="straightConnector1">
                <a:avLst/>
              </a:prstGeom>
              <a:ln>
                <a:solidFill>
                  <a:srgbClr val="17375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Arrow Connector 181"/>
              <p:cNvCxnSpPr/>
              <p:nvPr/>
            </p:nvCxnSpPr>
            <p:spPr>
              <a:xfrm rot="10800000" flipV="1">
                <a:off x="2715216" y="4910517"/>
                <a:ext cx="333038" cy="161845"/>
              </a:xfrm>
              <a:prstGeom prst="straightConnector1">
                <a:avLst/>
              </a:prstGeom>
              <a:ln>
                <a:solidFill>
                  <a:srgbClr val="17375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3112" name="AutoShape 22"/>
          <p:cNvSpPr>
            <a:spLocks noChangeArrowheads="1"/>
          </p:cNvSpPr>
          <p:nvPr/>
        </p:nvSpPr>
        <p:spPr bwMode="auto">
          <a:xfrm flipV="1">
            <a:off x="7304088" y="2314575"/>
            <a:ext cx="468312" cy="11826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991 w 21600"/>
              <a:gd name="T13" fmla="*/ 5991 h 21600"/>
              <a:gd name="T14" fmla="*/ 15609 w 21600"/>
              <a:gd name="T15" fmla="*/ 1560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381" y="21600"/>
                </a:lnTo>
                <a:lnTo>
                  <a:pt x="13219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ADADAD"/>
              </a:gs>
              <a:gs pos="50000">
                <a:srgbClr val="CCCCCC"/>
              </a:gs>
              <a:gs pos="100000">
                <a:srgbClr val="E6E6E6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grpSp>
        <p:nvGrpSpPr>
          <p:cNvPr id="28" name="Group 194"/>
          <p:cNvGrpSpPr>
            <a:grpSpLocks/>
          </p:cNvGrpSpPr>
          <p:nvPr/>
        </p:nvGrpSpPr>
        <p:grpSpPr bwMode="auto">
          <a:xfrm>
            <a:off x="5356226" y="2357439"/>
            <a:ext cx="1882775" cy="3844925"/>
            <a:chOff x="3831434" y="2357430"/>
            <a:chExt cx="1883574" cy="3845833"/>
          </a:xfrm>
        </p:grpSpPr>
        <p:grpSp>
          <p:nvGrpSpPr>
            <p:cNvPr id="343114" name="Group 192"/>
            <p:cNvGrpSpPr>
              <a:grpSpLocks/>
            </p:cNvGrpSpPr>
            <p:nvPr/>
          </p:nvGrpSpPr>
          <p:grpSpPr bwMode="auto">
            <a:xfrm>
              <a:off x="3831434" y="4214818"/>
              <a:ext cx="1883574" cy="1988445"/>
              <a:chOff x="3831434" y="4214818"/>
              <a:chExt cx="1883574" cy="1988445"/>
            </a:xfrm>
          </p:grpSpPr>
          <p:grpSp>
            <p:nvGrpSpPr>
              <p:cNvPr id="343116" name="Group 189"/>
              <p:cNvGrpSpPr>
                <a:grpSpLocks/>
              </p:cNvGrpSpPr>
              <p:nvPr/>
            </p:nvGrpSpPr>
            <p:grpSpPr bwMode="auto">
              <a:xfrm>
                <a:off x="3831434" y="4214818"/>
                <a:ext cx="1883574" cy="1988445"/>
                <a:chOff x="3831434" y="4214818"/>
                <a:chExt cx="1883574" cy="1988445"/>
              </a:xfrm>
            </p:grpSpPr>
            <p:sp>
              <p:nvSpPr>
                <p:cNvPr id="170" name="Rectangle 169"/>
                <p:cNvSpPr/>
                <p:nvPr/>
              </p:nvSpPr>
              <p:spPr>
                <a:xfrm>
                  <a:off x="3831434" y="5001241"/>
                  <a:ext cx="1283244" cy="238181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l-GR"/>
                </a:p>
              </p:txBody>
            </p:sp>
            <p:grpSp>
              <p:nvGrpSpPr>
                <p:cNvPr id="343119" name="Group 161"/>
                <p:cNvGrpSpPr>
                  <a:grpSpLocks/>
                </p:cNvGrpSpPr>
                <p:nvPr/>
              </p:nvGrpSpPr>
              <p:grpSpPr bwMode="auto">
                <a:xfrm>
                  <a:off x="3958488" y="4214818"/>
                  <a:ext cx="1756520" cy="1440902"/>
                  <a:chOff x="3958488" y="4214818"/>
                  <a:chExt cx="1756520" cy="1440902"/>
                </a:xfrm>
              </p:grpSpPr>
              <p:sp>
                <p:nvSpPr>
                  <p:cNvPr id="144" name="Freeform 143"/>
                  <p:cNvSpPr/>
                  <p:nvPr/>
                </p:nvSpPr>
                <p:spPr>
                  <a:xfrm>
                    <a:off x="3958488" y="4216831"/>
                    <a:ext cx="1307067" cy="1070228"/>
                  </a:xfrm>
                  <a:custGeom>
                    <a:avLst/>
                    <a:gdLst>
                      <a:gd name="connsiteX0" fmla="*/ 0 w 1113183"/>
                      <a:gd name="connsiteY0" fmla="*/ 707335 h 753718"/>
                      <a:gd name="connsiteX1" fmla="*/ 159026 w 1113183"/>
                      <a:gd name="connsiteY1" fmla="*/ 617883 h 753718"/>
                      <a:gd name="connsiteX2" fmla="*/ 437322 w 1113183"/>
                      <a:gd name="connsiteY2" fmla="*/ 11596 h 753718"/>
                      <a:gd name="connsiteX3" fmla="*/ 655983 w 1113183"/>
                      <a:gd name="connsiteY3" fmla="*/ 687457 h 753718"/>
                      <a:gd name="connsiteX4" fmla="*/ 884583 w 1113183"/>
                      <a:gd name="connsiteY4" fmla="*/ 409161 h 753718"/>
                      <a:gd name="connsiteX5" fmla="*/ 1043609 w 1113183"/>
                      <a:gd name="connsiteY5" fmla="*/ 677518 h 753718"/>
                      <a:gd name="connsiteX6" fmla="*/ 1113183 w 1113183"/>
                      <a:gd name="connsiteY6" fmla="*/ 687457 h 753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183" h="753718">
                        <a:moveTo>
                          <a:pt x="0" y="707335"/>
                        </a:moveTo>
                        <a:cubicBezTo>
                          <a:pt x="43069" y="720587"/>
                          <a:pt x="86139" y="733839"/>
                          <a:pt x="159026" y="617883"/>
                        </a:cubicBezTo>
                        <a:cubicBezTo>
                          <a:pt x="231913" y="501927"/>
                          <a:pt x="354496" y="0"/>
                          <a:pt x="437322" y="11596"/>
                        </a:cubicBezTo>
                        <a:cubicBezTo>
                          <a:pt x="520148" y="23192"/>
                          <a:pt x="581440" y="621196"/>
                          <a:pt x="655983" y="687457"/>
                        </a:cubicBezTo>
                        <a:cubicBezTo>
                          <a:pt x="730527" y="753718"/>
                          <a:pt x="819979" y="410817"/>
                          <a:pt x="884583" y="409161"/>
                        </a:cubicBezTo>
                        <a:cubicBezTo>
                          <a:pt x="949187" y="407505"/>
                          <a:pt x="1005509" y="631135"/>
                          <a:pt x="1043609" y="677518"/>
                        </a:cubicBezTo>
                        <a:cubicBezTo>
                          <a:pt x="1081709" y="723901"/>
                          <a:pt x="1097446" y="705679"/>
                          <a:pt x="1113183" y="687457"/>
                        </a:cubicBezTo>
                      </a:path>
                    </a:pathLst>
                  </a:custGeom>
                  <a:solidFill>
                    <a:schemeClr val="accent1">
                      <a:lumMod val="40000"/>
                      <a:lumOff val="60000"/>
                    </a:schemeClr>
                  </a:solidFill>
                  <a:ln w="28575">
                    <a:solidFill>
                      <a:schemeClr val="tx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l-GR" dirty="0">
                      <a:solidFill>
                        <a:srgbClr val="FFFF99"/>
                      </a:solidFill>
                    </a:endParaRPr>
                  </a:p>
                </p:txBody>
              </p:sp>
              <p:cxnSp>
                <p:nvCxnSpPr>
                  <p:cNvPr id="157" name="Straight Arrow Connector 156"/>
                  <p:cNvCxnSpPr/>
                  <p:nvPr/>
                </p:nvCxnSpPr>
                <p:spPr>
                  <a:xfrm>
                    <a:off x="3996604" y="5241011"/>
                    <a:ext cx="1572292" cy="1587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3126" name="TextBox 1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57818" y="5286388"/>
                    <a:ext cx="357190" cy="369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/>
                      <a:t>t</a:t>
                    </a:r>
                    <a:endParaRPr lang="el-GR"/>
                  </a:p>
                </p:txBody>
              </p:sp>
              <p:sp>
                <p:nvSpPr>
                  <p:cNvPr id="343127" name="TextBox 16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14684" y="4214818"/>
                    <a:ext cx="357258" cy="51891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endParaRPr lang="el-GR" sz="2800"/>
                  </a:p>
                </p:txBody>
              </p:sp>
            </p:grpSp>
            <p:cxnSp>
              <p:nvCxnSpPr>
                <p:cNvPr id="164" name="Straight Arrow Connector 163"/>
                <p:cNvCxnSpPr/>
                <p:nvPr/>
              </p:nvCxnSpPr>
              <p:spPr>
                <a:xfrm flipV="1">
                  <a:off x="4025191" y="5309289"/>
                  <a:ext cx="1337242" cy="3176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3121" name="TextBox 166"/>
                <p:cNvSpPr txBox="1">
                  <a:spLocks noChangeArrowheads="1"/>
                </p:cNvSpPr>
                <p:nvPr/>
              </p:nvSpPr>
              <p:spPr bwMode="auto">
                <a:xfrm>
                  <a:off x="4428587" y="5286863"/>
                  <a:ext cx="714678" cy="916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>
                      <a:solidFill>
                        <a:srgbClr val="FF0000"/>
                      </a:solidFill>
                    </a:rPr>
                    <a:t>T</a:t>
                  </a:r>
                  <a:r>
                    <a:rPr lang="en-US" baseline="-25000">
                      <a:solidFill>
                        <a:srgbClr val="FF0000"/>
                      </a:solidFill>
                    </a:rPr>
                    <a:t>L</a:t>
                  </a:r>
                  <a:r>
                    <a:rPr lang="en-US">
                      <a:solidFill>
                        <a:srgbClr val="FF0000"/>
                      </a:solidFill>
                    </a:rPr>
                    <a:t>/2</a:t>
                  </a:r>
                </a:p>
                <a:p>
                  <a:pPr algn="ctr"/>
                  <a:r>
                    <a:rPr lang="en-US">
                      <a:solidFill>
                        <a:srgbClr val="FF0000"/>
                      </a:solidFill>
                    </a:rPr>
                    <a:t>no attos</a:t>
                  </a:r>
                  <a:endParaRPr lang="el-GR" baseline="-25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69" name="Freeform 168"/>
                <p:cNvSpPr/>
                <p:nvPr/>
              </p:nvSpPr>
              <p:spPr>
                <a:xfrm>
                  <a:off x="3850492" y="4899618"/>
                  <a:ext cx="1286421" cy="157200"/>
                </a:xfrm>
                <a:custGeom>
                  <a:avLst/>
                  <a:gdLst>
                    <a:gd name="connsiteX0" fmla="*/ 0 w 1415143"/>
                    <a:gd name="connsiteY0" fmla="*/ 96157 h 157842"/>
                    <a:gd name="connsiteX1" fmla="*/ 228600 w 1415143"/>
                    <a:gd name="connsiteY1" fmla="*/ 9071 h 157842"/>
                    <a:gd name="connsiteX2" fmla="*/ 555172 w 1415143"/>
                    <a:gd name="connsiteY2" fmla="*/ 150585 h 157842"/>
                    <a:gd name="connsiteX3" fmla="*/ 892629 w 1415143"/>
                    <a:gd name="connsiteY3" fmla="*/ 52614 h 157842"/>
                    <a:gd name="connsiteX4" fmla="*/ 1175657 w 1415143"/>
                    <a:gd name="connsiteY4" fmla="*/ 139700 h 157842"/>
                    <a:gd name="connsiteX5" fmla="*/ 1415143 w 1415143"/>
                    <a:gd name="connsiteY5" fmla="*/ 96157 h 157842"/>
                    <a:gd name="connsiteX6" fmla="*/ 1415143 w 1415143"/>
                    <a:gd name="connsiteY6" fmla="*/ 96157 h 157842"/>
                    <a:gd name="connsiteX7" fmla="*/ 1415143 w 1415143"/>
                    <a:gd name="connsiteY7" fmla="*/ 96157 h 157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15143" h="157842">
                      <a:moveTo>
                        <a:pt x="0" y="96157"/>
                      </a:moveTo>
                      <a:cubicBezTo>
                        <a:pt x="68035" y="48078"/>
                        <a:pt x="136071" y="0"/>
                        <a:pt x="228600" y="9071"/>
                      </a:cubicBezTo>
                      <a:cubicBezTo>
                        <a:pt x="321129" y="18142"/>
                        <a:pt x="444501" y="143328"/>
                        <a:pt x="555172" y="150585"/>
                      </a:cubicBezTo>
                      <a:cubicBezTo>
                        <a:pt x="665843" y="157842"/>
                        <a:pt x="789215" y="54428"/>
                        <a:pt x="892629" y="52614"/>
                      </a:cubicBezTo>
                      <a:cubicBezTo>
                        <a:pt x="996043" y="50800"/>
                        <a:pt x="1088571" y="132443"/>
                        <a:pt x="1175657" y="139700"/>
                      </a:cubicBezTo>
                      <a:cubicBezTo>
                        <a:pt x="1262743" y="146957"/>
                        <a:pt x="1415143" y="96157"/>
                        <a:pt x="1415143" y="96157"/>
                      </a:cubicBezTo>
                      <a:lnTo>
                        <a:pt x="1415143" y="96157"/>
                      </a:lnTo>
                      <a:lnTo>
                        <a:pt x="1415143" y="96157"/>
                      </a:lnTo>
                    </a:path>
                  </a:pathLst>
                </a:custGeom>
                <a:solidFill>
                  <a:schemeClr val="accent1">
                    <a:lumMod val="40000"/>
                    <a:lumOff val="60000"/>
                    <a:alpha val="60000"/>
                  </a:schemeClr>
                </a:solidFill>
                <a:ln w="25400">
                  <a:solidFill>
                    <a:srgbClr val="17375E">
                      <a:alpha val="50196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l-GR"/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5013035" y="5179083"/>
                  <a:ext cx="201699" cy="46049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l-GR"/>
                </a:p>
              </p:txBody>
            </p:sp>
          </p:grpSp>
          <p:sp>
            <p:nvSpPr>
              <p:cNvPr id="343117" name="TextBox 191"/>
              <p:cNvSpPr txBox="1">
                <a:spLocks noChangeArrowheads="1"/>
              </p:cNvSpPr>
              <p:nvPr/>
            </p:nvSpPr>
            <p:spPr bwMode="auto">
              <a:xfrm>
                <a:off x="3856845" y="5715166"/>
                <a:ext cx="1643760" cy="366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endParaRPr lang="el-GR"/>
              </a:p>
            </p:txBody>
          </p:sp>
        </p:grpSp>
        <p:sp>
          <p:nvSpPr>
            <p:cNvPr id="343115" name="AutoShape 22"/>
            <p:cNvSpPr>
              <a:spLocks noChangeArrowheads="1"/>
            </p:cNvSpPr>
            <p:nvPr/>
          </p:nvSpPr>
          <p:spPr bwMode="auto">
            <a:xfrm flipV="1">
              <a:off x="4286248" y="2357430"/>
              <a:ext cx="468312" cy="1182688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991 w 21600"/>
                <a:gd name="T13" fmla="*/ 5991 h 21600"/>
                <a:gd name="T14" fmla="*/ 15609 w 21600"/>
                <a:gd name="T15" fmla="*/ 156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381" y="21600"/>
                  </a:lnTo>
                  <a:lnTo>
                    <a:pt x="1321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152" name="Group 58"/>
          <p:cNvGrpSpPr>
            <a:grpSpLocks/>
          </p:cNvGrpSpPr>
          <p:nvPr/>
        </p:nvGrpSpPr>
        <p:grpSpPr bwMode="auto">
          <a:xfrm>
            <a:off x="10603740" y="5631906"/>
            <a:ext cx="2114550" cy="1366837"/>
            <a:chOff x="7553194" y="5643578"/>
            <a:chExt cx="2114550" cy="1366838"/>
          </a:xfrm>
        </p:grpSpPr>
        <p:graphicFrame>
          <p:nvGraphicFramePr>
            <p:cNvPr id="153" name="Object 58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77" name="Photo Editor Photo" r:id="rId7" imgW="3409524" imgH="3677163" progId="">
                    <p:embed/>
                  </p:oleObj>
                </mc:Choice>
                <mc:Fallback>
                  <p:oleObj name="Photo Editor Photo" r:id="rId7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5" name="Rectangle 33"/>
            <p:cNvSpPr>
              <a:spLocks noChangeArrowheads="1"/>
            </p:cNvSpPr>
            <p:nvPr/>
          </p:nvSpPr>
          <p:spPr bwMode="auto">
            <a:xfrm>
              <a:off x="755319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10797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58926" y="115888"/>
            <a:ext cx="91090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eaLnBrk="0" hangingPunct="0">
              <a:defRPr/>
            </a:pPr>
            <a:r>
              <a:rPr lang="en-US" sz="28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Limitations on the XUV intensity of gas harmonics</a:t>
            </a:r>
          </a:p>
          <a:p>
            <a:pPr eaLnBrk="0" hangingPunct="0">
              <a:defRPr/>
            </a:pPr>
            <a:r>
              <a:rPr lang="en-US" sz="2400" b="1" i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Saturation of ionization and absorption</a:t>
            </a:r>
            <a:endParaRPr lang="el-GR" sz="2400" b="1" i="1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752600" y="1447800"/>
            <a:ext cx="8229600" cy="4260850"/>
            <a:chOff x="228600" y="1447800"/>
            <a:chExt cx="8229600" cy="4260850"/>
          </a:xfrm>
        </p:grpSpPr>
        <p:grpSp>
          <p:nvGrpSpPr>
            <p:cNvPr id="283657" name="Group 8"/>
            <p:cNvGrpSpPr>
              <a:grpSpLocks/>
            </p:cNvGrpSpPr>
            <p:nvPr/>
          </p:nvGrpSpPr>
          <p:grpSpPr bwMode="auto">
            <a:xfrm>
              <a:off x="228600" y="1447800"/>
              <a:ext cx="5084763" cy="4260850"/>
              <a:chOff x="228600" y="1443038"/>
              <a:chExt cx="5084763" cy="4260850"/>
            </a:xfrm>
          </p:grpSpPr>
          <p:graphicFrame>
            <p:nvGraphicFramePr>
              <p:cNvPr id="283651" name="Object 2"/>
              <p:cNvGraphicFramePr>
                <a:graphicFrameLocks noChangeAspect="1"/>
              </p:cNvGraphicFramePr>
              <p:nvPr/>
            </p:nvGraphicFramePr>
            <p:xfrm>
              <a:off x="228600" y="1828800"/>
              <a:ext cx="5084763" cy="38750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9464" name="Graph" r:id="rId3" imgW="3840480" imgH="2926080" progId="Origin50.Graph">
                      <p:embed/>
                    </p:oleObj>
                  </mc:Choice>
                  <mc:Fallback>
                    <p:oleObj name="Graph" r:id="rId3" imgW="3840480" imgH="292608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8600" y="1828800"/>
                            <a:ext cx="5084763" cy="38750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83661" name="TextBox 4"/>
              <p:cNvSpPr txBox="1">
                <a:spLocks noChangeArrowheads="1"/>
              </p:cNvSpPr>
              <p:nvPr/>
            </p:nvSpPr>
            <p:spPr bwMode="auto">
              <a:xfrm>
                <a:off x="1240221" y="1443038"/>
                <a:ext cx="3296141" cy="38576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dirty="0"/>
                  <a:t>Depletion of the </a:t>
                </a:r>
                <a:r>
                  <a:rPr lang="en-US" dirty="0" smtClean="0"/>
                  <a:t>medium + phase mismatch by electrons</a:t>
                </a:r>
                <a:endParaRPr lang="el-GR" dirty="0"/>
              </a:p>
            </p:txBody>
          </p:sp>
        </p:grpSp>
        <p:grpSp>
          <p:nvGrpSpPr>
            <p:cNvPr id="283658" name="Group 9"/>
            <p:cNvGrpSpPr>
              <a:grpSpLocks/>
            </p:cNvGrpSpPr>
            <p:nvPr/>
          </p:nvGrpSpPr>
          <p:grpSpPr bwMode="auto">
            <a:xfrm>
              <a:off x="5410200" y="1447800"/>
              <a:ext cx="3048000" cy="2481263"/>
              <a:chOff x="5410200" y="1447800"/>
              <a:chExt cx="3048000" cy="2481263"/>
            </a:xfrm>
          </p:grpSpPr>
          <p:sp>
            <p:nvSpPr>
              <p:cNvPr id="283659" name="TextBox 6"/>
              <p:cNvSpPr txBox="1">
                <a:spLocks noChangeArrowheads="1"/>
              </p:cNvSpPr>
              <p:nvPr/>
            </p:nvSpPr>
            <p:spPr bwMode="auto">
              <a:xfrm>
                <a:off x="5867400" y="1447800"/>
                <a:ext cx="1981200" cy="193833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/>
                  <a:t>Absorption</a:t>
                </a:r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l-GR"/>
              </a:p>
            </p:txBody>
          </p:sp>
          <p:sp>
            <p:nvSpPr>
              <p:cNvPr id="8" name="TextBox 7"/>
              <p:cNvSpPr txBox="1">
                <a:spLocks noChangeArrowheads="1"/>
              </p:cNvSpPr>
              <p:nvPr/>
            </p:nvSpPr>
            <p:spPr bwMode="auto">
              <a:xfrm>
                <a:off x="5410200" y="2667000"/>
                <a:ext cx="3048000" cy="12620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r>
                  <a:rPr lang="en-US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</a:t>
                </a:r>
                <a:r>
                  <a:rPr lang="en-US" baseline="-25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med</a:t>
                </a:r>
                <a:r>
                  <a:rPr lang="en-US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N</a:t>
                </a:r>
                <a:r>
                  <a:rPr lang="en-US" baseline="-25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AT</a:t>
                </a:r>
                <a:r>
                  <a:rPr lang="en-US" baseline="-25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= const</a:t>
                </a:r>
              </a:p>
              <a:p>
                <a:pPr>
                  <a:defRPr/>
                </a:pPr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>
                  <a:defRPr/>
                </a:pPr>
                <a:r>
                  <a:rPr lang="en-US" sz="2800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</a:t>
                </a:r>
                <a:r>
                  <a:rPr lang="en-US" sz="2800" baseline="-25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XUV</a:t>
                </a:r>
                <a:r>
                  <a:rPr lang="en-US" sz="2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Symbol"/>
                  </a:rPr>
                  <a:t>  S</a:t>
                </a:r>
                <a:r>
                  <a:rPr lang="en-US" sz="2800" baseline="30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Symbol"/>
                  </a:rPr>
                  <a:t>2</a:t>
                </a:r>
                <a:endParaRPr lang="el-GR" sz="2800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13" name="Group 1211"/>
          <p:cNvGrpSpPr>
            <a:grpSpLocks/>
          </p:cNvGrpSpPr>
          <p:nvPr/>
        </p:nvGrpSpPr>
        <p:grpSpPr bwMode="auto">
          <a:xfrm>
            <a:off x="9077194" y="5643564"/>
            <a:ext cx="2114550" cy="1366837"/>
            <a:chOff x="7553194" y="5643578"/>
            <a:chExt cx="2114550" cy="1366838"/>
          </a:xfrm>
        </p:grpSpPr>
        <p:graphicFrame>
          <p:nvGraphicFramePr>
            <p:cNvPr id="14" name="Object 11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65" name="Photo Editor Photo" r:id="rId5" imgW="3409524" imgH="3677163" progId="">
                    <p:embed/>
                  </p:oleObj>
                </mc:Choice>
                <mc:Fallback>
                  <p:oleObj name="Photo Editor Photo" r:id="rId5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33"/>
            <p:cNvSpPr>
              <a:spLocks noChangeArrowheads="1"/>
            </p:cNvSpPr>
            <p:nvPr/>
          </p:nvSpPr>
          <p:spPr bwMode="auto">
            <a:xfrm>
              <a:off x="755319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607980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8" name="Rectangle 28"/>
          <p:cNvSpPr>
            <a:spLocks noChangeArrowheads="1"/>
          </p:cNvSpPr>
          <p:nvPr/>
        </p:nvSpPr>
        <p:spPr bwMode="auto">
          <a:xfrm>
            <a:off x="1524000" y="692696"/>
            <a:ext cx="914400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Outline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1">
              <a:defRPr/>
            </a:pP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1">
              <a:defRPr/>
            </a:pPr>
            <a:endParaRPr lang="en-US" sz="22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Introduction</a:t>
            </a:r>
          </a:p>
          <a:p>
            <a:pPr lvl="1">
              <a:defRPr/>
            </a:pP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3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Generation</a:t>
            </a:r>
          </a:p>
          <a:p>
            <a:pPr lvl="1">
              <a:defRPr/>
            </a:pPr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</a:p>
          <a:p>
            <a:pPr lvl="5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Characterization</a:t>
            </a:r>
          </a:p>
          <a:p>
            <a:pPr lvl="5">
              <a:buFont typeface="Arial" pitchFamily="34" charset="0"/>
              <a:buChar char="•"/>
              <a:defRPr/>
            </a:pPr>
            <a:endParaRPr lang="en-US" sz="32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7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Applications</a:t>
            </a:r>
          </a:p>
          <a:p>
            <a:pPr algn="ctr">
              <a:defRPr/>
            </a:pPr>
            <a:endParaRPr lang="en-US" sz="2600" dirty="0">
              <a:solidFill>
                <a:srgbClr val="0000CC"/>
              </a:solidFill>
              <a:latin typeface="Arial" pitchFamily="34" charset="0"/>
            </a:endParaRPr>
          </a:p>
        </p:txBody>
      </p:sp>
      <p:grpSp>
        <p:nvGrpSpPr>
          <p:cNvPr id="198660" name="Group 4"/>
          <p:cNvGrpSpPr>
            <a:grpSpLocks/>
          </p:cNvGrpSpPr>
          <p:nvPr/>
        </p:nvGrpSpPr>
        <p:grpSpPr bwMode="auto">
          <a:xfrm>
            <a:off x="8839200" y="5643564"/>
            <a:ext cx="2114550" cy="1366837"/>
            <a:chOff x="7315200" y="5643578"/>
            <a:chExt cx="2114550" cy="1366838"/>
          </a:xfrm>
        </p:grpSpPr>
        <p:graphicFrame>
          <p:nvGraphicFramePr>
            <p:cNvPr id="198658" name="Object 2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97" name="Photo Editor Photo" r:id="rId3" imgW="3409524" imgH="3677163" progId="">
                    <p:embed/>
                  </p:oleObj>
                </mc:Choice>
                <mc:Fallback>
                  <p:oleObj name="Photo Editor Photo" r:id="rId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8661" name="Rectangle 33"/>
            <p:cNvSpPr>
              <a:spLocks noChangeArrowheads="1"/>
            </p:cNvSpPr>
            <p:nvPr/>
          </p:nvSpPr>
          <p:spPr bwMode="auto">
            <a:xfrm>
              <a:off x="7315200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>
                  <a:solidFill>
                    <a:srgbClr val="006600"/>
                  </a:solidFill>
                </a:rPr>
                <a:t> </a:t>
              </a:r>
              <a:r>
                <a:rPr lang="el-GR" sz="1600">
                  <a:solidFill>
                    <a:srgbClr val="006600"/>
                  </a:solidFill>
                </a:rPr>
                <a:t>FO.R.T.H. - I.E.S.L</a:t>
              </a:r>
              <a:r>
                <a:rPr lang="el-GR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/>
            </a:p>
          </p:txBody>
        </p:sp>
      </p:grpSp>
    </p:spTree>
    <p:extLst>
      <p:ext uri="{BB962C8B-B14F-4D97-AF65-F5344CB8AC3E}">
        <p14:creationId xmlns:p14="http://schemas.microsoft.com/office/powerpoint/2010/main" val="330380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ChangeArrowheads="1"/>
          </p:cNvSpPr>
          <p:nvPr/>
        </p:nvSpPr>
        <p:spPr bwMode="auto">
          <a:xfrm>
            <a:off x="1560514" y="119064"/>
            <a:ext cx="9107487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Generation of intense </a:t>
            </a:r>
            <a:r>
              <a:rPr lang="en-US" sz="28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asec</a:t>
            </a: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pulse trains &amp; pulses</a:t>
            </a:r>
          </a:p>
          <a:p>
            <a:pPr>
              <a:defRPr/>
            </a:pPr>
            <a:r>
              <a:rPr lang="en-US" sz="24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Recipes </a:t>
            </a:r>
            <a:endParaRPr lang="el-GR" sz="24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7158" name="Text Box 83"/>
          <p:cNvSpPr txBox="1">
            <a:spLocks noChangeArrowheads="1"/>
          </p:cNvSpPr>
          <p:nvPr/>
        </p:nvSpPr>
        <p:spPr bwMode="auto">
          <a:xfrm>
            <a:off x="4062413" y="4692651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>
              <a:solidFill>
                <a:schemeClr val="accent1"/>
              </a:solidFill>
              <a:cs typeface="Arial" charset="0"/>
            </a:endParaRPr>
          </a:p>
        </p:txBody>
      </p:sp>
      <p:sp>
        <p:nvSpPr>
          <p:cNvPr id="177159" name="Text Box 84"/>
          <p:cNvSpPr txBox="1">
            <a:spLocks noChangeArrowheads="1"/>
          </p:cNvSpPr>
          <p:nvPr/>
        </p:nvSpPr>
        <p:spPr bwMode="auto">
          <a:xfrm>
            <a:off x="2309813" y="1268413"/>
            <a:ext cx="419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tabLst>
                <a:tab pos="180975" algn="l"/>
              </a:tabLst>
            </a:pPr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7160" name="Text Box 88"/>
          <p:cNvSpPr txBox="1">
            <a:spLocks noChangeArrowheads="1"/>
          </p:cNvSpPr>
          <p:nvPr/>
        </p:nvSpPr>
        <p:spPr bwMode="auto">
          <a:xfrm>
            <a:off x="5434013" y="5607051"/>
            <a:ext cx="3200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 sz="2800" baseline="30000">
              <a:solidFill>
                <a:srgbClr val="BBE0E3"/>
              </a:solidFill>
              <a:sym typeface="Symbol" pitchFamily="18" charset="2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1524000" y="1236664"/>
            <a:ext cx="9144000" cy="6495059"/>
            <a:chOff x="0" y="1237167"/>
            <a:chExt cx="9144000" cy="6494144"/>
          </a:xfrm>
        </p:grpSpPr>
        <p:sp>
          <p:nvSpPr>
            <p:cNvPr id="177165" name="Text Box 4"/>
            <p:cNvSpPr txBox="1">
              <a:spLocks noChangeArrowheads="1"/>
            </p:cNvSpPr>
            <p:nvPr/>
          </p:nvSpPr>
          <p:spPr bwMode="auto">
            <a:xfrm>
              <a:off x="0" y="1268913"/>
              <a:ext cx="9144000" cy="6462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>
                <a:spcBef>
                  <a:spcPct val="50000"/>
                </a:spcBef>
                <a:buFont typeface="Calibri" pitchFamily="34" charset="0"/>
                <a:buAutoNum type="arabicPeriod"/>
                <a:tabLst>
                  <a:tab pos="180975" algn="l"/>
                </a:tabLst>
              </a:pPr>
              <a:r>
                <a:rPr lang="en-US" sz="2400" b="1" dirty="0"/>
                <a:t> For depleting/absorbing targets (e.g. atoms)</a:t>
              </a:r>
              <a:r>
                <a:rPr lang="en-US" sz="1000" b="1" dirty="0">
                  <a:solidFill>
                    <a:schemeClr val="bg1"/>
                  </a:solidFill>
                </a:rPr>
                <a:t> </a:t>
              </a:r>
              <a:r>
                <a:rPr lang="en-US" sz="2400" dirty="0">
                  <a:solidFill>
                    <a:srgbClr val="17375E"/>
                  </a:solidFill>
                </a:rPr>
                <a:t>	                                                                                   avoid depletion through:</a:t>
              </a:r>
            </a:p>
            <a:p>
              <a:pPr marL="457200" indent="-457200">
                <a:spcBef>
                  <a:spcPct val="50000"/>
                </a:spcBef>
                <a:tabLst>
                  <a:tab pos="180975" algn="l"/>
                </a:tabLst>
              </a:pPr>
              <a:r>
                <a:rPr lang="en-US" sz="2400" dirty="0">
                  <a:solidFill>
                    <a:srgbClr val="7F7F7F"/>
                  </a:solidFill>
                </a:rPr>
                <a:t>  </a:t>
              </a:r>
              <a:r>
                <a:rPr lang="en-US" sz="2400" dirty="0">
                  <a:solidFill>
                    <a:srgbClr val="17375E"/>
                  </a:solidFill>
                </a:rPr>
                <a:t>i)  Loose focusing    ( yield </a:t>
              </a:r>
              <a:r>
                <a:rPr lang="en-US" sz="2400" dirty="0">
                  <a:solidFill>
                    <a:srgbClr val="17375E"/>
                  </a:solidFill>
                  <a:sym typeface="Symbol" pitchFamily="18" charset="2"/>
                </a:rPr>
                <a:t> f</a:t>
              </a:r>
              <a:r>
                <a:rPr lang="en-US" sz="2400" baseline="30000" dirty="0">
                  <a:solidFill>
                    <a:srgbClr val="17375E"/>
                  </a:solidFill>
                  <a:sym typeface="Symbol" pitchFamily="18" charset="2"/>
                </a:rPr>
                <a:t>2 </a:t>
              </a:r>
              <a:r>
                <a:rPr lang="en-US" sz="2400" dirty="0">
                  <a:solidFill>
                    <a:srgbClr val="17375E"/>
                  </a:solidFill>
                  <a:sym typeface="Symbol" pitchFamily="18" charset="2"/>
                </a:rPr>
                <a:t>)</a:t>
              </a:r>
              <a:r>
                <a:rPr lang="en-US" sz="2400" dirty="0">
                  <a:solidFill>
                    <a:srgbClr val="17375E"/>
                  </a:solidFill>
                </a:rPr>
                <a:t> </a:t>
              </a:r>
            </a:p>
            <a:p>
              <a:pPr marL="457200" indent="-457200">
                <a:spcBef>
                  <a:spcPct val="50000"/>
                </a:spcBef>
                <a:tabLst>
                  <a:tab pos="180975" algn="l"/>
                </a:tabLst>
              </a:pPr>
              <a:r>
                <a:rPr lang="en-US" sz="2400" dirty="0">
                  <a:solidFill>
                    <a:srgbClr val="17375E"/>
                  </a:solidFill>
                </a:rPr>
                <a:t>  ii)  Short pulse duration</a:t>
              </a:r>
            </a:p>
            <a:p>
              <a:pPr marL="457200" indent="-457200">
                <a:spcBef>
                  <a:spcPct val="50000"/>
                </a:spcBef>
                <a:tabLst>
                  <a:tab pos="180975" algn="l"/>
                </a:tabLst>
              </a:pPr>
              <a:r>
                <a:rPr lang="en-US" sz="2400" b="1" dirty="0"/>
                <a:t>	</a:t>
              </a:r>
              <a:r>
                <a:rPr lang="en-US" sz="2400" dirty="0">
                  <a:solidFill>
                    <a:srgbClr val="17375E"/>
                  </a:solidFill>
                </a:rPr>
                <a:t>iii) Quasi phase matching</a:t>
              </a:r>
            </a:p>
            <a:p>
              <a:pPr marL="457200" indent="-457200">
                <a:spcBef>
                  <a:spcPct val="50000"/>
                </a:spcBef>
                <a:tabLst>
                  <a:tab pos="180975" algn="l"/>
                </a:tabLst>
              </a:pPr>
              <a:endParaRPr lang="en-US" sz="2400" b="1" dirty="0"/>
            </a:p>
            <a:p>
              <a:pPr marL="457200" indent="-457200">
                <a:spcBef>
                  <a:spcPct val="50000"/>
                </a:spcBef>
                <a:tabLst>
                  <a:tab pos="180975" algn="l"/>
                </a:tabLst>
              </a:pPr>
              <a:r>
                <a:rPr lang="en-US" dirty="0"/>
                <a:t> </a:t>
              </a:r>
              <a:r>
                <a:rPr lang="en-US" sz="2400" dirty="0"/>
                <a:t>2.</a:t>
              </a:r>
              <a:r>
                <a:rPr lang="en-US" sz="2400" dirty="0">
                  <a:solidFill>
                    <a:srgbClr val="17375E"/>
                  </a:solidFill>
                </a:rPr>
                <a:t> </a:t>
              </a:r>
              <a:r>
                <a:rPr lang="en-US" dirty="0"/>
                <a:t> </a:t>
              </a:r>
              <a:r>
                <a:rPr lang="en-US" sz="2400" b="1" dirty="0"/>
                <a:t>For non depleting targets                                                                                    (e.g. surface plasma)</a:t>
              </a:r>
              <a:r>
                <a:rPr lang="en-US" sz="2400" dirty="0">
                  <a:solidFill>
                    <a:srgbClr val="17375E"/>
                  </a:solidFill>
                </a:rPr>
                <a:t>                                                                          </a:t>
              </a:r>
              <a:r>
                <a:rPr lang="en-US" sz="2400" dirty="0" smtClean="0">
                  <a:solidFill>
                    <a:srgbClr val="17375E"/>
                  </a:solidFill>
                </a:rPr>
                <a:t>                         use </a:t>
              </a:r>
              <a:r>
                <a:rPr lang="en-US" sz="2400" dirty="0">
                  <a:solidFill>
                    <a:srgbClr val="17375E"/>
                  </a:solidFill>
                </a:rPr>
                <a:t>highest possible intensity                                                              (tight focusing)</a:t>
              </a:r>
              <a:endParaRPr lang="en-US" sz="900" dirty="0">
                <a:solidFill>
                  <a:srgbClr val="17375E"/>
                </a:solidFill>
              </a:endParaRPr>
            </a:p>
            <a:p>
              <a:pPr marL="457200" indent="-457200">
                <a:tabLst>
                  <a:tab pos="180975" algn="l"/>
                </a:tabLst>
              </a:pPr>
              <a:endParaRPr lang="en-US" dirty="0"/>
            </a:p>
            <a:p>
              <a:pPr marL="457200" indent="-457200">
                <a:tabLst>
                  <a:tab pos="180975" algn="l"/>
                </a:tabLst>
              </a:pPr>
              <a:endParaRPr lang="en-US" dirty="0"/>
            </a:p>
            <a:p>
              <a:pPr marL="457200" indent="-457200">
                <a:tabLst>
                  <a:tab pos="180975" algn="l"/>
                </a:tabLst>
              </a:pPr>
              <a:endParaRPr lang="en-US" dirty="0"/>
            </a:p>
            <a:p>
              <a:pPr marL="457200" indent="-457200">
                <a:tabLst>
                  <a:tab pos="180975" algn="l"/>
                </a:tabLst>
              </a:pPr>
              <a:endParaRPr lang="en-US" sz="2400" dirty="0">
                <a:solidFill>
                  <a:srgbClr val="17375E"/>
                </a:solidFill>
              </a:endParaRPr>
            </a:p>
            <a:p>
              <a:pPr marL="457200" indent="-457200">
                <a:spcBef>
                  <a:spcPct val="50000"/>
                </a:spcBef>
                <a:tabLst>
                  <a:tab pos="180975" algn="l"/>
                </a:tabLst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177166" name="Picture 34" descr="exp-setup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750" t="54045" r="31915"/>
            <a:stretch>
              <a:fillRect/>
            </a:stretch>
          </p:blipFill>
          <p:spPr bwMode="auto">
            <a:xfrm>
              <a:off x="5292725" y="4721246"/>
              <a:ext cx="2374900" cy="170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7167" name="Group 38"/>
            <p:cNvGrpSpPr>
              <a:grpSpLocks/>
            </p:cNvGrpSpPr>
            <p:nvPr/>
          </p:nvGrpSpPr>
          <p:grpSpPr bwMode="auto">
            <a:xfrm>
              <a:off x="5076825" y="1237167"/>
              <a:ext cx="2951163" cy="2690954"/>
              <a:chOff x="3651" y="932"/>
              <a:chExt cx="1281" cy="1399"/>
            </a:xfrm>
          </p:grpSpPr>
          <p:pic>
            <p:nvPicPr>
              <p:cNvPr id="177168" name="Picture 36" descr="HHG-tight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651" y="932"/>
                <a:ext cx="1272" cy="9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7169" name="Picture 37" descr="HHG-loose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651" y="1370"/>
                <a:ext cx="1281" cy="9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77162" name="Picture 39" descr="HHG-3-jet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99239" y="2928939"/>
            <a:ext cx="2947987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7163" name="Group 15"/>
          <p:cNvGrpSpPr>
            <a:grpSpLocks/>
          </p:cNvGrpSpPr>
          <p:nvPr/>
        </p:nvGrpSpPr>
        <p:grpSpPr bwMode="auto">
          <a:xfrm>
            <a:off x="8839200" y="5643564"/>
            <a:ext cx="2114550" cy="1366837"/>
            <a:chOff x="7315200" y="5643578"/>
            <a:chExt cx="2114550" cy="1366838"/>
          </a:xfrm>
        </p:grpSpPr>
        <p:graphicFrame>
          <p:nvGraphicFramePr>
            <p:cNvPr id="177155" name="Object 3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52" name="Photo Editor Photo" r:id="rId7" imgW="3409524" imgH="3677163" progId="">
                    <p:embed/>
                  </p:oleObj>
                </mc:Choice>
                <mc:Fallback>
                  <p:oleObj name="Photo Editor Photo" r:id="rId7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7164" name="Rectangle 33"/>
            <p:cNvSpPr>
              <a:spLocks noChangeArrowheads="1"/>
            </p:cNvSpPr>
            <p:nvPr/>
          </p:nvSpPr>
          <p:spPr bwMode="auto">
            <a:xfrm>
              <a:off x="7315200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>
                  <a:solidFill>
                    <a:srgbClr val="006600"/>
                  </a:solidFill>
                </a:rPr>
                <a:t> </a:t>
              </a:r>
              <a:r>
                <a:rPr lang="el-GR" sz="1600">
                  <a:solidFill>
                    <a:srgbClr val="006600"/>
                  </a:solidFill>
                </a:rPr>
                <a:t>FO.R.T.H. - I.E.S.L</a:t>
              </a:r>
              <a:r>
                <a:rPr lang="el-GR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/>
            </a:p>
          </p:txBody>
        </p:sp>
      </p:grpSp>
    </p:spTree>
    <p:extLst>
      <p:ext uri="{BB962C8B-B14F-4D97-AF65-F5344CB8AC3E}">
        <p14:creationId xmlns:p14="http://schemas.microsoft.com/office/powerpoint/2010/main" val="4225477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3" name="Group 4"/>
          <p:cNvGrpSpPr>
            <a:grpSpLocks/>
          </p:cNvGrpSpPr>
          <p:nvPr/>
        </p:nvGrpSpPr>
        <p:grpSpPr bwMode="auto">
          <a:xfrm>
            <a:off x="9515701" y="5662614"/>
            <a:ext cx="2114550" cy="1366837"/>
            <a:chOff x="7315200" y="5643578"/>
            <a:chExt cx="2114550" cy="1366838"/>
          </a:xfrm>
        </p:grpSpPr>
        <p:graphicFrame>
          <p:nvGraphicFramePr>
            <p:cNvPr id="5144" name="Object 6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238" name="Photo Editor Photo" r:id="rId3" imgW="3409524" imgH="3677163" progId="">
                    <p:embed/>
                  </p:oleObj>
                </mc:Choice>
                <mc:Fallback>
                  <p:oleObj name="Photo Editor Photo" r:id="rId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45" name="Rectangle 33"/>
            <p:cNvSpPr>
              <a:spLocks noChangeArrowheads="1"/>
            </p:cNvSpPr>
            <p:nvPr/>
          </p:nvSpPr>
          <p:spPr bwMode="auto">
            <a:xfrm>
              <a:off x="7315200" y="6516704"/>
              <a:ext cx="2114550" cy="49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l-GR" altLang="el-GR" sz="1800">
                  <a:solidFill>
                    <a:srgbClr val="006600"/>
                  </a:solidFill>
                </a:rPr>
                <a:t> </a:t>
              </a:r>
              <a:r>
                <a:rPr lang="el-GR" altLang="el-GR" sz="1600">
                  <a:solidFill>
                    <a:srgbClr val="006600"/>
                  </a:solidFill>
                </a:rPr>
                <a:t>FO.R.T.H. - I.E.S.L</a:t>
              </a:r>
              <a:r>
                <a:rPr lang="el-GR" altLang="el-GR" sz="1800">
                  <a:solidFill>
                    <a:srgbClr val="006600"/>
                  </a:solidFill>
                </a:rPr>
                <a:t>.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l-GR" altLang="el-GR" sz="1000"/>
            </a:p>
          </p:txBody>
        </p:sp>
      </p:grpSp>
      <p:cxnSp>
        <p:nvCxnSpPr>
          <p:cNvPr id="5130" name="Straight Arrow Connector 15"/>
          <p:cNvCxnSpPr>
            <a:cxnSpLocks noChangeShapeType="1"/>
          </p:cNvCxnSpPr>
          <p:nvPr/>
        </p:nvCxnSpPr>
        <p:spPr bwMode="auto">
          <a:xfrm flipH="1" flipV="1">
            <a:off x="2125895" y="1670693"/>
            <a:ext cx="4824823" cy="35607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39" name="TextBox 29"/>
          <p:cNvSpPr txBox="1">
            <a:spLocks noChangeArrowheads="1"/>
          </p:cNvSpPr>
          <p:nvPr/>
        </p:nvSpPr>
        <p:spPr bwMode="auto">
          <a:xfrm>
            <a:off x="2075857" y="1965546"/>
            <a:ext cx="1685432" cy="10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200" dirty="0">
                <a:solidFill>
                  <a:srgbClr val="FFC000"/>
                </a:solidFill>
              </a:rPr>
              <a:t>Experimental  chamber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200" dirty="0">
                <a:solidFill>
                  <a:srgbClr val="FFC000"/>
                </a:solidFill>
              </a:rPr>
              <a:t>(Split spherical mirror XUV-pump-XUV-probe facility)</a:t>
            </a:r>
            <a:endParaRPr lang="el-GR" altLang="el-GR" sz="1200" dirty="0">
              <a:solidFill>
                <a:srgbClr val="FFC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81869" y="1071445"/>
            <a:ext cx="8468230" cy="1885983"/>
            <a:chOff x="1981869" y="1071445"/>
            <a:chExt cx="8468230" cy="1885983"/>
          </a:xfrm>
        </p:grpSpPr>
        <p:pic>
          <p:nvPicPr>
            <p:cNvPr id="5128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869" y="1071445"/>
              <a:ext cx="8338816" cy="1876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129" name="Straight Arrow Connector 3"/>
            <p:cNvCxnSpPr>
              <a:cxnSpLocks noChangeShapeType="1"/>
            </p:cNvCxnSpPr>
            <p:nvPr/>
          </p:nvCxnSpPr>
          <p:spPr bwMode="auto">
            <a:xfrm flipV="1">
              <a:off x="7814865" y="1225014"/>
              <a:ext cx="2304393" cy="487132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31" name="TextBox 8"/>
            <p:cNvSpPr txBox="1">
              <a:spLocks noChangeArrowheads="1"/>
            </p:cNvSpPr>
            <p:nvPr/>
          </p:nvSpPr>
          <p:spPr bwMode="auto">
            <a:xfrm>
              <a:off x="7094743" y="1494695"/>
              <a:ext cx="864148" cy="369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l-GR" sz="1800">
                  <a:solidFill>
                    <a:srgbClr val="FFC000"/>
                  </a:solidFill>
                </a:rPr>
                <a:t>20m</a:t>
              </a:r>
              <a:endParaRPr lang="el-GR" altLang="el-GR" sz="1800">
                <a:solidFill>
                  <a:srgbClr val="FFC000"/>
                </a:solidFill>
              </a:endParaRPr>
            </a:p>
          </p:txBody>
        </p:sp>
        <p:cxnSp>
          <p:nvCxnSpPr>
            <p:cNvPr id="5132" name="Straight Arrow Connector 11"/>
            <p:cNvCxnSpPr>
              <a:cxnSpLocks noChangeShapeType="1"/>
            </p:cNvCxnSpPr>
            <p:nvPr/>
          </p:nvCxnSpPr>
          <p:spPr bwMode="auto">
            <a:xfrm flipV="1">
              <a:off x="10119258" y="1494695"/>
              <a:ext cx="0" cy="622124"/>
            </a:xfrm>
            <a:prstGeom prst="straightConnector1">
              <a:avLst/>
            </a:prstGeom>
            <a:noFill/>
            <a:ln w="19050" algn="ctr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33" name="TextBox 12"/>
            <p:cNvSpPr txBox="1">
              <a:spLocks noChangeArrowheads="1"/>
            </p:cNvSpPr>
            <p:nvPr/>
          </p:nvSpPr>
          <p:spPr bwMode="auto">
            <a:xfrm>
              <a:off x="9543160" y="2115741"/>
              <a:ext cx="906939" cy="646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1200">
                  <a:solidFill>
                    <a:srgbClr val="FFC000"/>
                  </a:solidFill>
                </a:rPr>
                <a:t>Focusing optics chamber</a:t>
              </a:r>
              <a:endParaRPr lang="el-GR" altLang="el-GR" sz="1200">
                <a:solidFill>
                  <a:srgbClr val="FFC000"/>
                </a:solidFill>
              </a:endParaRPr>
            </a:p>
          </p:txBody>
        </p:sp>
        <p:sp>
          <p:nvSpPr>
            <p:cNvPr id="5134" name="TextBox 23"/>
            <p:cNvSpPr txBox="1">
              <a:spLocks noChangeArrowheads="1"/>
            </p:cNvSpPr>
            <p:nvPr/>
          </p:nvSpPr>
          <p:spPr bwMode="auto">
            <a:xfrm>
              <a:off x="9088724" y="1791896"/>
              <a:ext cx="906939" cy="461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1200">
                  <a:solidFill>
                    <a:srgbClr val="FFC000"/>
                  </a:solidFill>
                </a:rPr>
                <a:t>HHG chamber</a:t>
              </a:r>
              <a:endParaRPr lang="el-GR" altLang="el-GR" sz="1200">
                <a:solidFill>
                  <a:srgbClr val="FFC000"/>
                </a:solidFill>
              </a:endParaRPr>
            </a:p>
          </p:txBody>
        </p:sp>
        <p:sp>
          <p:nvSpPr>
            <p:cNvPr id="5135" name="TextBox 24"/>
            <p:cNvSpPr txBox="1">
              <a:spLocks noChangeArrowheads="1"/>
            </p:cNvSpPr>
            <p:nvPr/>
          </p:nvSpPr>
          <p:spPr bwMode="auto">
            <a:xfrm>
              <a:off x="6822275" y="2172525"/>
              <a:ext cx="2144787" cy="646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1200">
                  <a:solidFill>
                    <a:srgbClr val="FFC000"/>
                  </a:solidFill>
                </a:rPr>
                <a:t>XUV-IR separation  &amp; beam wavefront/ XUV delay line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1200">
                  <a:solidFill>
                    <a:srgbClr val="FFC000"/>
                  </a:solidFill>
                </a:rPr>
                <a:t> splitter chamber</a:t>
              </a:r>
              <a:endParaRPr lang="el-GR" altLang="el-GR" sz="1200">
                <a:solidFill>
                  <a:srgbClr val="FFC000"/>
                </a:solidFill>
              </a:endParaRPr>
            </a:p>
          </p:txBody>
        </p:sp>
        <p:sp>
          <p:nvSpPr>
            <p:cNvPr id="5136" name="TextBox 25"/>
            <p:cNvSpPr txBox="1">
              <a:spLocks noChangeArrowheads="1"/>
            </p:cNvSpPr>
            <p:nvPr/>
          </p:nvSpPr>
          <p:spPr bwMode="auto">
            <a:xfrm>
              <a:off x="3923736" y="2150228"/>
              <a:ext cx="2195323" cy="646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1200" dirty="0">
                  <a:solidFill>
                    <a:srgbClr val="FFC000"/>
                  </a:solidFill>
                </a:rPr>
                <a:t>XUV beam manipulation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1200" dirty="0">
                  <a:solidFill>
                    <a:srgbClr val="FFC000"/>
                  </a:solidFill>
                </a:rPr>
                <a:t>Chamber (irises, filters, toroidal mirror systems)</a:t>
              </a:r>
              <a:endParaRPr lang="el-GR" altLang="el-GR" sz="1200" dirty="0">
                <a:solidFill>
                  <a:srgbClr val="FFC000"/>
                </a:solidFill>
              </a:endParaRPr>
            </a:p>
          </p:txBody>
        </p:sp>
        <p:cxnSp>
          <p:nvCxnSpPr>
            <p:cNvPr id="5137" name="Straight Arrow Connector 26"/>
            <p:cNvCxnSpPr>
              <a:cxnSpLocks noChangeShapeType="1"/>
            </p:cNvCxnSpPr>
            <p:nvPr/>
          </p:nvCxnSpPr>
          <p:spPr bwMode="auto">
            <a:xfrm flipV="1">
              <a:off x="8031374" y="1864055"/>
              <a:ext cx="0" cy="312020"/>
            </a:xfrm>
            <a:prstGeom prst="straightConnector1">
              <a:avLst/>
            </a:prstGeom>
            <a:noFill/>
            <a:ln w="19050" algn="ctr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38" name="Straight Arrow Connector 28"/>
            <p:cNvCxnSpPr>
              <a:cxnSpLocks noChangeShapeType="1"/>
            </p:cNvCxnSpPr>
            <p:nvPr/>
          </p:nvCxnSpPr>
          <p:spPr bwMode="auto">
            <a:xfrm flipV="1">
              <a:off x="9542193" y="1523361"/>
              <a:ext cx="0" cy="312020"/>
            </a:xfrm>
            <a:prstGeom prst="straightConnector1">
              <a:avLst/>
            </a:prstGeom>
            <a:noFill/>
            <a:ln w="19050" algn="ctr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40" name="TextBox 30"/>
            <p:cNvSpPr txBox="1">
              <a:spLocks noChangeArrowheads="1"/>
            </p:cNvSpPr>
            <p:nvPr/>
          </p:nvSpPr>
          <p:spPr bwMode="auto">
            <a:xfrm>
              <a:off x="5627951" y="2495720"/>
              <a:ext cx="1685432" cy="461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1200" dirty="0">
                  <a:solidFill>
                    <a:srgbClr val="FFC000"/>
                  </a:solidFill>
                </a:rPr>
                <a:t>2</a:t>
              </a:r>
              <a:r>
                <a:rPr lang="en-US" altLang="el-GR" sz="1200" baseline="30000" dirty="0">
                  <a:solidFill>
                    <a:srgbClr val="FFC000"/>
                  </a:solidFill>
                </a:rPr>
                <a:t>nd</a:t>
              </a:r>
              <a:r>
                <a:rPr lang="en-US" altLang="el-GR" sz="1200" dirty="0">
                  <a:solidFill>
                    <a:srgbClr val="FFC000"/>
                  </a:solidFill>
                </a:rPr>
                <a:t> Experimental  chamber</a:t>
              </a:r>
            </a:p>
          </p:txBody>
        </p:sp>
        <p:cxnSp>
          <p:nvCxnSpPr>
            <p:cNvPr id="5141" name="Straight Arrow Connector 31"/>
            <p:cNvCxnSpPr>
              <a:cxnSpLocks noChangeShapeType="1"/>
            </p:cNvCxnSpPr>
            <p:nvPr/>
          </p:nvCxnSpPr>
          <p:spPr bwMode="auto">
            <a:xfrm flipV="1">
              <a:off x="2892586" y="1855864"/>
              <a:ext cx="6018" cy="185927"/>
            </a:xfrm>
            <a:prstGeom prst="straightConnector1">
              <a:avLst/>
            </a:prstGeom>
            <a:noFill/>
            <a:ln w="19050" algn="ctr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42" name="Straight Arrow Connector 33"/>
            <p:cNvCxnSpPr>
              <a:cxnSpLocks noChangeShapeType="1"/>
            </p:cNvCxnSpPr>
            <p:nvPr/>
          </p:nvCxnSpPr>
          <p:spPr bwMode="auto">
            <a:xfrm flipV="1">
              <a:off x="5021397" y="2018718"/>
              <a:ext cx="0" cy="137863"/>
            </a:xfrm>
            <a:prstGeom prst="straightConnector1">
              <a:avLst/>
            </a:prstGeom>
            <a:noFill/>
            <a:ln w="19050" algn="ctr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" name="Group 14"/>
          <p:cNvGrpSpPr/>
          <p:nvPr/>
        </p:nvGrpSpPr>
        <p:grpSpPr>
          <a:xfrm>
            <a:off x="1461475" y="3074657"/>
            <a:ext cx="9103662" cy="3685369"/>
            <a:chOff x="1505019" y="3172631"/>
            <a:chExt cx="9103662" cy="368536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4"/>
            <a:stretch/>
          </p:blipFill>
          <p:spPr>
            <a:xfrm>
              <a:off x="6845521" y="3209594"/>
              <a:ext cx="3763160" cy="162117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14"/>
            <a:stretch/>
          </p:blipFill>
          <p:spPr>
            <a:xfrm>
              <a:off x="1505019" y="3172631"/>
              <a:ext cx="2990967" cy="187606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33"/>
            <a:stretch/>
          </p:blipFill>
          <p:spPr>
            <a:xfrm>
              <a:off x="1505019" y="5008534"/>
              <a:ext cx="2990967" cy="184946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17"/>
            <a:stretch/>
          </p:blipFill>
          <p:spPr>
            <a:xfrm>
              <a:off x="4280034" y="4913580"/>
              <a:ext cx="2697710" cy="194442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20" r="9147"/>
            <a:stretch/>
          </p:blipFill>
          <p:spPr>
            <a:xfrm>
              <a:off x="4276912" y="3180522"/>
              <a:ext cx="2657289" cy="184201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859622" y="3787713"/>
              <a:ext cx="2332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Xe</a:t>
              </a:r>
              <a:r>
                <a:rPr lang="en-US" dirty="0" smtClean="0">
                  <a:solidFill>
                    <a:schemeClr val="bg1"/>
                  </a:solidFill>
                </a:rPr>
                <a:t>, 15-30 eV</a:t>
              </a:r>
              <a:endParaRPr lang="el-GR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620524" y="3747908"/>
              <a:ext cx="22785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Ar</a:t>
              </a:r>
              <a:r>
                <a:rPr lang="en-US" dirty="0" smtClean="0">
                  <a:solidFill>
                    <a:schemeClr val="bg1"/>
                  </a:solidFill>
                </a:rPr>
                <a:t>, 15-38 eV</a:t>
              </a:r>
              <a:endParaRPr lang="el-GR" dirty="0">
                <a:solidFill>
                  <a:schemeClr val="bg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655713" y="3389309"/>
              <a:ext cx="908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85 </a:t>
              </a:r>
              <a:r>
                <a:rPr lang="en-US" dirty="0" smtClean="0">
                  <a:sym typeface="Symbol" panose="05050102010706020507" pitchFamily="18" charset="2"/>
                </a:rPr>
                <a:t>J</a:t>
              </a:r>
              <a:endParaRPr lang="el-GR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562224" y="5240266"/>
              <a:ext cx="908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120 </a:t>
              </a:r>
              <a:r>
                <a:rPr lang="en-US" dirty="0" smtClean="0">
                  <a:sym typeface="Symbol" panose="05050102010706020507" pitchFamily="18" charset="2"/>
                </a:rPr>
                <a:t>J</a:t>
              </a:r>
              <a:endParaRPr lang="el-GR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448350" y="3425147"/>
              <a:ext cx="908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50 </a:t>
              </a:r>
              <a:r>
                <a:rPr lang="en-US" dirty="0" smtClean="0">
                  <a:sym typeface="Symbol" panose="05050102010706020507" pitchFamily="18" charset="2"/>
                </a:rPr>
                <a:t>J</a:t>
              </a:r>
              <a:endParaRPr lang="el-GR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410191" y="5245983"/>
              <a:ext cx="908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80 </a:t>
              </a:r>
              <a:r>
                <a:rPr lang="en-US" dirty="0" smtClean="0">
                  <a:sym typeface="Symbol" panose="05050102010706020507" pitchFamily="18" charset="2"/>
                </a:rPr>
                <a:t>J</a:t>
              </a:r>
              <a:endParaRPr lang="el-GR" dirty="0"/>
            </a:p>
          </p:txBody>
        </p:sp>
      </p:grpSp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1560514" y="119064"/>
            <a:ext cx="9107487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Generation of intense </a:t>
            </a:r>
            <a:r>
              <a:rPr lang="en-US" sz="28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asec</a:t>
            </a: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pulse trains &amp; pulses</a:t>
            </a:r>
          </a:p>
          <a:p>
            <a:pPr>
              <a:defRPr/>
            </a:pPr>
            <a:r>
              <a:rPr lang="en-US" sz="24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new </a:t>
            </a:r>
            <a:r>
              <a:rPr lang="en-US" sz="2400" b="1" i="1" dirty="0" err="1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attosecond</a:t>
            </a:r>
            <a:r>
              <a:rPr lang="en-US" sz="24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beam-line @ FORTH </a:t>
            </a:r>
            <a:endParaRPr lang="el-GR" sz="24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" name="TextBox 69"/>
          <p:cNvSpPr txBox="1"/>
          <p:nvPr/>
        </p:nvSpPr>
        <p:spPr>
          <a:xfrm>
            <a:off x="6932125" y="4886988"/>
            <a:ext cx="343708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b="1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Driving</a:t>
            </a:r>
            <a:r>
              <a:rPr lang="fr-FR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  </a:t>
            </a:r>
            <a:r>
              <a:rPr lang="fr-FR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laser: 10Hz, few </a:t>
            </a:r>
            <a:r>
              <a:rPr lang="fr-FR" b="1" kern="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tens</a:t>
            </a:r>
            <a:r>
              <a:rPr lang="fr-FR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 of </a:t>
            </a:r>
            <a:r>
              <a:rPr lang="fr-FR" b="1" kern="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mJ</a:t>
            </a:r>
            <a:r>
              <a:rPr lang="fr-FR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 (out of 400mJ), 20 </a:t>
            </a:r>
            <a:r>
              <a:rPr lang="fr-FR" b="1" kern="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fs</a:t>
            </a:r>
            <a:r>
              <a:rPr lang="fr-FR" b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 @800nm)</a:t>
            </a:r>
            <a:endParaRPr lang="hu-HU" b="1" kern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3682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9" grpId="0"/>
      <p:bldP spid="6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4"/>
          <p:cNvSpPr txBox="1"/>
          <p:nvPr/>
        </p:nvSpPr>
        <p:spPr>
          <a:xfrm>
            <a:off x="4953000" y="121178"/>
            <a:ext cx="6693408" cy="110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el-GR" sz="2800" b="1" dirty="0">
                <a:solidFill>
                  <a:srgbClr val="E7511E"/>
                </a:solidFill>
                <a:latin typeface="Calibri" panose="020F0502020204030204" pitchFamily="34" charset="0"/>
              </a:rPr>
              <a:t>The ALPS secondary sources</a:t>
            </a:r>
            <a:endParaRPr lang="en-US" altLang="el-GR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ts val="2600"/>
              </a:lnSpc>
            </a:pP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The SYLOS “compact” GHHG source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ts val="2600"/>
              </a:lnSpc>
            </a:pPr>
            <a:endParaRPr lang="hu-HU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09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645" y="6079568"/>
            <a:ext cx="859801" cy="67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1524000" y="1844133"/>
            <a:ext cx="9315902" cy="3840519"/>
            <a:chOff x="9624" y="1852931"/>
            <a:chExt cx="9315902" cy="3840519"/>
          </a:xfrm>
        </p:grpSpPr>
        <p:grpSp>
          <p:nvGrpSpPr>
            <p:cNvPr id="62" name="Group 61"/>
            <p:cNvGrpSpPr/>
            <p:nvPr/>
          </p:nvGrpSpPr>
          <p:grpSpPr>
            <a:xfrm>
              <a:off x="9624" y="1852931"/>
              <a:ext cx="9315902" cy="3840519"/>
              <a:chOff x="9624" y="1598490"/>
              <a:chExt cx="9315902" cy="3840519"/>
            </a:xfrm>
          </p:grpSpPr>
          <p:pic>
            <p:nvPicPr>
              <p:cNvPr id="66" name="Kép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4" y="1598490"/>
                <a:ext cx="9144912" cy="3840519"/>
              </a:xfrm>
              <a:prstGeom prst="rect">
                <a:avLst/>
              </a:prstGeom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828799" y="2312839"/>
                <a:ext cx="16473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 = 3, 6, 9 m</a:t>
                </a:r>
                <a:endParaRPr lang="el-GR" dirty="0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6045374" y="2625956"/>
                <a:ext cx="16293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NL XUV</a:t>
                </a:r>
                <a:endParaRPr lang="el-G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7696200" y="3289683"/>
                <a:ext cx="16293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IR-XUV</a:t>
                </a:r>
                <a:endParaRPr lang="el-G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5441485" y="3890659"/>
                <a:ext cx="29327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User end-station arm</a:t>
                </a:r>
                <a:endParaRPr lang="el-G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3643871" y="2568742"/>
                <a:ext cx="16473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Generation</a:t>
                </a:r>
                <a:endParaRPr lang="el-GR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4935723" y="2817443"/>
                <a:ext cx="16473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Separation</a:t>
                </a:r>
                <a:endParaRPr lang="el-GR" dirty="0"/>
              </a:p>
            </p:txBody>
          </p:sp>
        </p:grpSp>
        <p:cxnSp>
          <p:nvCxnSpPr>
            <p:cNvPr id="63" name="Straight Arrow Connector 62"/>
            <p:cNvCxnSpPr/>
            <p:nvPr/>
          </p:nvCxnSpPr>
          <p:spPr>
            <a:xfrm flipH="1" flipV="1">
              <a:off x="301752" y="4451687"/>
              <a:ext cx="3375481" cy="50486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4526280" y="5093208"/>
              <a:ext cx="3374136" cy="52120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3837778" y="4870636"/>
              <a:ext cx="723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20m</a:t>
              </a:r>
              <a:endParaRPr lang="el-GR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540011" y="1609555"/>
            <a:ext cx="7716736" cy="3090123"/>
            <a:chOff x="1016011" y="1609554"/>
            <a:chExt cx="7716736" cy="3090123"/>
          </a:xfrm>
        </p:grpSpPr>
        <p:grpSp>
          <p:nvGrpSpPr>
            <p:cNvPr id="41" name="Group 40"/>
            <p:cNvGrpSpPr/>
            <p:nvPr/>
          </p:nvGrpSpPr>
          <p:grpSpPr>
            <a:xfrm>
              <a:off x="1016011" y="2135962"/>
              <a:ext cx="7716736" cy="2563715"/>
              <a:chOff x="1016011" y="2135962"/>
              <a:chExt cx="7716736" cy="2563715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306913" y="3989454"/>
                <a:ext cx="1789245" cy="710223"/>
                <a:chOff x="4733771" y="2233198"/>
                <a:chExt cx="2160673" cy="1476207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16" r="9362" b="3637"/>
                <a:stretch/>
              </p:blipFill>
              <p:spPr>
                <a:xfrm>
                  <a:off x="4733771" y="2296443"/>
                  <a:ext cx="2130804" cy="1412962"/>
                </a:xfrm>
                <a:prstGeom prst="rect">
                  <a:avLst/>
                </a:prstGeom>
              </p:spPr>
            </p:pic>
            <p:sp>
              <p:nvSpPr>
                <p:cNvPr id="59" name="TextBox 58"/>
                <p:cNvSpPr txBox="1"/>
                <p:nvPr/>
              </p:nvSpPr>
              <p:spPr>
                <a:xfrm>
                  <a:off x="5384157" y="2233198"/>
                  <a:ext cx="1510287" cy="5437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QPM arrangement</a:t>
                  </a:r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7070613" y="2135962"/>
                <a:ext cx="1662134" cy="1312206"/>
                <a:chOff x="-107" y="2428082"/>
                <a:chExt cx="2822005" cy="2124142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-107" y="2852116"/>
                  <a:ext cx="2822005" cy="1700108"/>
                  <a:chOff x="-107" y="2852116"/>
                  <a:chExt cx="2822005" cy="1700108"/>
                </a:xfrm>
              </p:grpSpPr>
              <p:pic>
                <p:nvPicPr>
                  <p:cNvPr id="52" name="Picture 51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752" t="16368" r="26422" b="27089"/>
                  <a:stretch/>
                </p:blipFill>
                <p:spPr>
                  <a:xfrm>
                    <a:off x="115710" y="2955483"/>
                    <a:ext cx="2484816" cy="1596741"/>
                  </a:xfrm>
                  <a:prstGeom prst="rect">
                    <a:avLst/>
                  </a:prstGeom>
                </p:spPr>
              </p:pic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461941" y="3039298"/>
                    <a:ext cx="819748" cy="4234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dirty="0"/>
                      <a:t>TOF1</a:t>
                    </a: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1194498" y="3229145"/>
                    <a:ext cx="819748" cy="4234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dirty="0"/>
                      <a:t>TOF2</a:t>
                    </a: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1885119" y="2852116"/>
                    <a:ext cx="936779" cy="69750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dirty="0"/>
                      <a:t>split</a:t>
                    </a:r>
                  </a:p>
                  <a:p>
                    <a:r>
                      <a:rPr lang="en-US" sz="1100" dirty="0"/>
                      <a:t>mirror</a:t>
                    </a:r>
                  </a:p>
                </p:txBody>
              </p:sp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637268" y="3850178"/>
                    <a:ext cx="1534310" cy="4234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 err="1"/>
                      <a:t>toroidals</a:t>
                    </a:r>
                    <a:endParaRPr lang="en-US" sz="1100" dirty="0"/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-107" y="3549039"/>
                    <a:ext cx="1154508" cy="4234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100" dirty="0"/>
                      <a:t>Si mirror</a:t>
                    </a:r>
                  </a:p>
                </p:txBody>
              </p:sp>
            </p:grpSp>
            <p:sp>
              <p:nvSpPr>
                <p:cNvPr id="51" name="TextBox 50"/>
                <p:cNvSpPr txBox="1"/>
                <p:nvPr/>
              </p:nvSpPr>
              <p:spPr>
                <a:xfrm>
                  <a:off x="195198" y="2428082"/>
                  <a:ext cx="2169668" cy="4234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RABITT &amp; 2nd IVAC</a:t>
                  </a:r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1016011" y="3668529"/>
                <a:ext cx="1661052" cy="882202"/>
                <a:chOff x="1016011" y="3668529"/>
                <a:chExt cx="1661052" cy="882202"/>
              </a:xfrm>
            </p:grpSpPr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16011" y="3742665"/>
                  <a:ext cx="1611080" cy="808066"/>
                </a:xfrm>
                <a:prstGeom prst="rect">
                  <a:avLst/>
                </a:prstGeom>
              </p:spPr>
            </p:pic>
            <p:sp>
              <p:nvSpPr>
                <p:cNvPr id="49" name="TextBox 48"/>
                <p:cNvSpPr txBox="1"/>
                <p:nvPr/>
              </p:nvSpPr>
              <p:spPr>
                <a:xfrm>
                  <a:off x="1783870" y="3668529"/>
                  <a:ext cx="893193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Polarization </a:t>
                  </a:r>
                </a:p>
                <a:p>
                  <a:r>
                    <a:rPr lang="en-US" sz="11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gating</a:t>
                  </a:r>
                </a:p>
              </p:txBody>
            </p:sp>
          </p:grp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78836" y="1609554"/>
              <a:ext cx="3160142" cy="827511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2264931" y="2053033"/>
              <a:ext cx="11192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Focusing set ups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695464" y="3760023"/>
            <a:ext cx="1666350" cy="1273759"/>
            <a:chOff x="6375492" y="4455201"/>
            <a:chExt cx="1666350" cy="127375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36914">
              <a:off x="6375492" y="4455201"/>
              <a:ext cx="1358074" cy="101855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907846" y="5359628"/>
              <a:ext cx="11339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ReMi</a:t>
              </a:r>
              <a:endParaRPr lang="el-GR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extBox 69"/>
          <p:cNvSpPr txBox="1"/>
          <p:nvPr/>
        </p:nvSpPr>
        <p:spPr>
          <a:xfrm>
            <a:off x="1601040" y="5049652"/>
            <a:ext cx="3935994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b="1" kern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Driving</a:t>
            </a:r>
            <a:r>
              <a:rPr lang="fr-FR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  laser (SYLOS, @~900nm):</a:t>
            </a:r>
            <a:endParaRPr lang="hu-HU" b="1" kern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b="1" kern="0" dirty="0">
                <a:solidFill>
                  <a:srgbClr val="C00000"/>
                </a:solidFill>
                <a:latin typeface="Calibri" panose="020F0502020204030204"/>
              </a:rPr>
              <a:t>By 20</a:t>
            </a:r>
            <a:r>
              <a:rPr lang="hu-HU" b="1" kern="0" dirty="0">
                <a:solidFill>
                  <a:srgbClr val="C00000"/>
                </a:solidFill>
                <a:latin typeface="Calibri" panose="020F0502020204030204"/>
              </a:rPr>
              <a:t>19-20</a:t>
            </a:r>
            <a:r>
              <a:rPr lang="en-US" b="1" kern="0" dirty="0">
                <a:solidFill>
                  <a:srgbClr val="C00000"/>
                </a:solidFill>
                <a:latin typeface="Calibri" panose="020F0502020204030204"/>
              </a:rPr>
              <a:t>: </a:t>
            </a:r>
            <a:r>
              <a:rPr lang="fr-FR" b="1" kern="0" dirty="0">
                <a:solidFill>
                  <a:srgbClr val="C00000"/>
                </a:solidFill>
                <a:latin typeface="Calibri" panose="020F0502020204030204"/>
              </a:rPr>
              <a:t>1</a:t>
            </a:r>
            <a:r>
              <a:rPr lang="hu-HU" b="1" kern="0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fr-FR" b="1" kern="0" dirty="0">
                <a:solidFill>
                  <a:srgbClr val="C00000"/>
                </a:solidFill>
                <a:latin typeface="Calibri" panose="020F0502020204030204"/>
              </a:rPr>
              <a:t>kHz, &gt;</a:t>
            </a:r>
            <a:r>
              <a:rPr lang="hu-HU" b="1" kern="0" dirty="0">
                <a:solidFill>
                  <a:srgbClr val="C00000"/>
                </a:solidFill>
                <a:latin typeface="Calibri" panose="020F0502020204030204"/>
              </a:rPr>
              <a:t>1</a:t>
            </a:r>
            <a:r>
              <a:rPr lang="fr-FR" b="1" kern="0" dirty="0">
                <a:solidFill>
                  <a:srgbClr val="C00000"/>
                </a:solidFill>
                <a:latin typeface="Calibri" panose="020F0502020204030204"/>
              </a:rPr>
              <a:t>00</a:t>
            </a:r>
            <a:r>
              <a:rPr lang="hu-HU" b="1" kern="0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fr-FR" b="1" kern="0" dirty="0">
                <a:solidFill>
                  <a:srgbClr val="C00000"/>
                </a:solidFill>
                <a:latin typeface="Calibri" panose="020F0502020204030204"/>
              </a:rPr>
              <a:t>mJ, &lt; </a:t>
            </a:r>
            <a:r>
              <a:rPr lang="hu-HU" b="1" kern="0" dirty="0">
                <a:solidFill>
                  <a:srgbClr val="C00000"/>
                </a:solidFill>
                <a:latin typeface="Calibri" panose="020F0502020204030204"/>
              </a:rPr>
              <a:t>5 </a:t>
            </a:r>
            <a:r>
              <a:rPr lang="fr-FR" b="1" kern="0" dirty="0">
                <a:solidFill>
                  <a:srgbClr val="C00000"/>
                </a:solidFill>
                <a:latin typeface="Calibri" panose="020F0502020204030204"/>
              </a:rPr>
              <a:t>fs, CEP</a:t>
            </a:r>
            <a:endParaRPr lang="en-US" b="1" kern="0" dirty="0">
              <a:solidFill>
                <a:srgbClr val="C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2219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937469" y="1345046"/>
            <a:ext cx="7669148" cy="4869243"/>
            <a:chOff x="413469" y="1345045"/>
            <a:chExt cx="7669148" cy="4869243"/>
          </a:xfrm>
        </p:grpSpPr>
        <p:grpSp>
          <p:nvGrpSpPr>
            <p:cNvPr id="9" name="Group 8"/>
            <p:cNvGrpSpPr/>
            <p:nvPr/>
          </p:nvGrpSpPr>
          <p:grpSpPr>
            <a:xfrm>
              <a:off x="413469" y="1345045"/>
              <a:ext cx="7669148" cy="4869243"/>
              <a:chOff x="413469" y="1345045"/>
              <a:chExt cx="7669148" cy="4869243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413469" y="1345045"/>
                <a:ext cx="7669148" cy="4869243"/>
                <a:chOff x="413469" y="1345045"/>
                <a:chExt cx="7669148" cy="4869243"/>
              </a:xfrm>
            </p:grpSpPr>
            <p:pic>
              <p:nvPicPr>
                <p:cNvPr id="34" name="Kép 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89" t="-859" r="15278" b="859"/>
                <a:stretch/>
              </p:blipFill>
              <p:spPr>
                <a:xfrm>
                  <a:off x="763324" y="1345045"/>
                  <a:ext cx="7319293" cy="4734523"/>
                </a:xfrm>
                <a:prstGeom prst="rect">
                  <a:avLst/>
                </a:prstGeom>
              </p:spPr>
            </p:pic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13469" y="1345045"/>
                  <a:ext cx="3522428" cy="2113635"/>
                </a:xfrm>
                <a:prstGeom prst="rect">
                  <a:avLst/>
                </a:prstGeom>
              </p:spPr>
            </p:pic>
            <p:sp>
              <p:nvSpPr>
                <p:cNvPr id="39" name="TextBox 38"/>
                <p:cNvSpPr txBox="1"/>
                <p:nvPr/>
              </p:nvSpPr>
              <p:spPr>
                <a:xfrm>
                  <a:off x="4109608" y="4829293"/>
                  <a:ext cx="3451586" cy="13849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/>
                    <a:t>Pump-probe options</a:t>
                  </a:r>
                </a:p>
                <a:p>
                  <a:r>
                    <a:rPr lang="hu-HU" sz="1400" dirty="0"/>
                    <a:t>XUV + XUV</a:t>
                  </a:r>
                </a:p>
                <a:p>
                  <a:r>
                    <a:rPr lang="hu-HU" sz="1400" dirty="0"/>
                    <a:t>XUV + IR</a:t>
                  </a:r>
                </a:p>
                <a:p>
                  <a:r>
                    <a:rPr lang="hu-HU" sz="1400" dirty="0"/>
                    <a:t>XUV + XUV + IR</a:t>
                  </a:r>
                </a:p>
                <a:p>
                  <a:r>
                    <a:rPr lang="hu-HU" sz="1400" dirty="0"/>
                    <a:t>XUV + XUV + IR + IR / SHG / THG / VUV / XUV</a:t>
                  </a:r>
                </a:p>
                <a:p>
                  <a:endParaRPr lang="hu-HU" sz="1400" dirty="0"/>
                </a:p>
              </p:txBody>
            </p:sp>
          </p:grpSp>
          <p:cxnSp>
            <p:nvCxnSpPr>
              <p:cNvPr id="4" name="Straight Arrow Connector 3"/>
              <p:cNvCxnSpPr/>
              <p:nvPr/>
            </p:nvCxnSpPr>
            <p:spPr>
              <a:xfrm flipH="1" flipV="1">
                <a:off x="1948071" y="3021497"/>
                <a:ext cx="795129" cy="1200646"/>
              </a:xfrm>
              <a:prstGeom prst="straightConnector1">
                <a:avLst/>
              </a:prstGeom>
              <a:ln w="3810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3328416" y="1907284"/>
              <a:ext cx="3951319" cy="2802344"/>
              <a:chOff x="3328416" y="1907284"/>
              <a:chExt cx="3951319" cy="2802344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 flipH="1">
                <a:off x="3328416" y="3458680"/>
                <a:ext cx="1764792" cy="125094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rot="10800000" flipH="1">
                <a:off x="5514943" y="1907284"/>
                <a:ext cx="1764792" cy="125094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5001987" y="3126001"/>
                <a:ext cx="7384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50 m</a:t>
                </a:r>
                <a:endParaRPr lang="el-GR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10" name="Szövegdoboz 4"/>
          <p:cNvSpPr txBox="1"/>
          <p:nvPr/>
        </p:nvSpPr>
        <p:spPr>
          <a:xfrm>
            <a:off x="4953000" y="121178"/>
            <a:ext cx="6693408" cy="110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el-GR" sz="2800" b="1" dirty="0">
                <a:solidFill>
                  <a:srgbClr val="E7511E"/>
                </a:solidFill>
                <a:latin typeface="Calibri" panose="020F0502020204030204" pitchFamily="34" charset="0"/>
              </a:rPr>
              <a:t>The ALPS secondary sources</a:t>
            </a:r>
            <a:endParaRPr lang="en-US" altLang="el-GR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ts val="2600"/>
              </a:lnSpc>
            </a:pP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The SYLOS “long” GHHG source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ts val="2600"/>
              </a:lnSpc>
            </a:pPr>
            <a:endParaRPr lang="hu-HU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09" name="Picture 40" descr="http://www.eli-hu.hu/sites/all/libraries/timeline/ELI_logo_vektoros_o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645" y="6079568"/>
            <a:ext cx="859801" cy="67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 rot="3542504">
            <a:off x="3950584" y="4869213"/>
            <a:ext cx="775954" cy="636778"/>
            <a:chOff x="4953129" y="3473183"/>
            <a:chExt cx="2114697" cy="173057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36914">
              <a:off x="4953129" y="3496960"/>
              <a:ext cx="1358074" cy="10185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18057496">
              <a:off x="5825088" y="3961019"/>
              <a:ext cx="1730573" cy="754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ReMi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988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1595438" y="69850"/>
            <a:ext cx="9072562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plasma medium</a:t>
            </a:r>
            <a:r>
              <a:rPr lang="en-US" sz="2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                             </a:t>
            </a:r>
            <a:r>
              <a:rPr lang="en-US" sz="24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Surface  plasma harmonics</a:t>
            </a:r>
          </a:p>
          <a:p>
            <a:pPr>
              <a:spcBef>
                <a:spcPct val="50000"/>
              </a:spcBef>
              <a:defRPr/>
            </a:pPr>
            <a:endParaRPr lang="en-US" sz="26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82978" name="Text Box 4"/>
          <p:cNvSpPr txBox="1">
            <a:spLocks noChangeArrowheads="1"/>
          </p:cNvSpPr>
          <p:nvPr/>
        </p:nvSpPr>
        <p:spPr bwMode="auto">
          <a:xfrm>
            <a:off x="1806576" y="4175125"/>
            <a:ext cx="2716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/>
              <a:t>Introduction of a band-pass filter results in attosecond pulses</a:t>
            </a:r>
            <a:endParaRPr lang="de-DE" sz="1200" b="1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604964" y="1400176"/>
            <a:ext cx="8715375" cy="5076825"/>
            <a:chOff x="80962" y="1400175"/>
            <a:chExt cx="8715376" cy="5076825"/>
          </a:xfrm>
        </p:grpSpPr>
        <p:grpSp>
          <p:nvGrpSpPr>
            <p:cNvPr id="382981" name="Group 17"/>
            <p:cNvGrpSpPr>
              <a:grpSpLocks/>
            </p:cNvGrpSpPr>
            <p:nvPr/>
          </p:nvGrpSpPr>
          <p:grpSpPr bwMode="auto">
            <a:xfrm>
              <a:off x="385762" y="4708525"/>
              <a:ext cx="2395538" cy="1768475"/>
              <a:chOff x="237" y="2748"/>
              <a:chExt cx="1509" cy="1114"/>
            </a:xfrm>
          </p:grpSpPr>
          <p:sp>
            <p:nvSpPr>
              <p:cNvPr id="382985" name="Rectangle 2"/>
              <p:cNvSpPr>
                <a:spLocks noChangeArrowheads="1"/>
              </p:cNvSpPr>
              <p:nvPr/>
            </p:nvSpPr>
            <p:spPr bwMode="auto">
              <a:xfrm>
                <a:off x="904" y="2860"/>
                <a:ext cx="335" cy="772"/>
              </a:xfrm>
              <a:prstGeom prst="rect">
                <a:avLst/>
              </a:prstGeom>
              <a:solidFill>
                <a:srgbClr val="FFFF00">
                  <a:alpha val="34117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pic>
            <p:nvPicPr>
              <p:cNvPr id="382986" name="Picture 3" descr="fig6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37" y="2748"/>
                <a:ext cx="1509" cy="11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82982" name="Picture 5" descr="solid-harmonics-schematic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14600" y="1400175"/>
              <a:ext cx="4232275" cy="3781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2983" name="Picture 16" descr="spectrum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0962" y="2120900"/>
              <a:ext cx="3043238" cy="2151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2984" name="Picture 18" descr="HF_3_Atto5_klei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62663" y="4721225"/>
              <a:ext cx="2733675" cy="1679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2980" name="Rectangle 19"/>
          <p:cNvSpPr>
            <a:spLocks noChangeArrowheads="1"/>
          </p:cNvSpPr>
          <p:nvPr/>
        </p:nvSpPr>
        <p:spPr bwMode="auto">
          <a:xfrm>
            <a:off x="6705600" y="76201"/>
            <a:ext cx="40386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lnSpc>
                <a:spcPct val="140000"/>
              </a:lnSpc>
            </a:pPr>
            <a:r>
              <a:rPr lang="de-DE" sz="1400" b="1">
                <a:solidFill>
                  <a:srgbClr val="0066CC"/>
                </a:solidFill>
              </a:rPr>
              <a:t>B. Dromey </a:t>
            </a:r>
            <a:r>
              <a:rPr lang="de-DE" sz="1400" b="1" i="1">
                <a:solidFill>
                  <a:srgbClr val="0066CC"/>
                </a:solidFill>
              </a:rPr>
              <a:t>et al.,</a:t>
            </a:r>
            <a:r>
              <a:rPr lang="de-DE" sz="1400" b="1">
                <a:solidFill>
                  <a:srgbClr val="0066CC"/>
                </a:solidFill>
              </a:rPr>
              <a:t> </a:t>
            </a:r>
            <a:r>
              <a:rPr lang="de-DE" sz="1400" b="1" i="1">
                <a:solidFill>
                  <a:srgbClr val="0066CC"/>
                </a:solidFill>
              </a:rPr>
              <a:t>Nat. Phys</a:t>
            </a:r>
            <a:r>
              <a:rPr lang="de-DE" sz="1400" b="1">
                <a:solidFill>
                  <a:srgbClr val="0066CC"/>
                </a:solidFill>
              </a:rPr>
              <a:t>., </a:t>
            </a:r>
            <a:r>
              <a:rPr lang="de-DE" sz="1400" b="1">
                <a:solidFill>
                  <a:srgbClr val="0066CC"/>
                </a:solidFill>
                <a:latin typeface="Arial Black" pitchFamily="34" charset="0"/>
              </a:rPr>
              <a:t>2</a:t>
            </a:r>
            <a:r>
              <a:rPr lang="de-DE" sz="1400" b="1">
                <a:solidFill>
                  <a:srgbClr val="0066CC"/>
                </a:solidFill>
              </a:rPr>
              <a:t>, 456 (2006)</a:t>
            </a:r>
          </a:p>
          <a:p>
            <a:pPr marL="457200" indent="-457200">
              <a:lnSpc>
                <a:spcPct val="140000"/>
              </a:lnSpc>
            </a:pPr>
            <a:r>
              <a:rPr lang="de-DE" sz="1400" b="1">
                <a:solidFill>
                  <a:srgbClr val="0066CC"/>
                </a:solidFill>
              </a:rPr>
              <a:t>B. Dromey </a:t>
            </a:r>
            <a:r>
              <a:rPr lang="de-DE" sz="1400" b="1" i="1">
                <a:solidFill>
                  <a:srgbClr val="0066CC"/>
                </a:solidFill>
              </a:rPr>
              <a:t>et al</a:t>
            </a:r>
            <a:r>
              <a:rPr lang="de-DE" sz="1400" b="1">
                <a:solidFill>
                  <a:srgbClr val="0066CC"/>
                </a:solidFill>
              </a:rPr>
              <a:t>., </a:t>
            </a:r>
            <a:r>
              <a:rPr lang="de-DE" sz="1400" b="1" i="1">
                <a:solidFill>
                  <a:srgbClr val="0066CC"/>
                </a:solidFill>
              </a:rPr>
              <a:t>PRL</a:t>
            </a:r>
            <a:r>
              <a:rPr lang="de-DE" sz="1400" b="1">
                <a:solidFill>
                  <a:srgbClr val="0066CC"/>
                </a:solidFill>
              </a:rPr>
              <a:t>, </a:t>
            </a:r>
            <a:r>
              <a:rPr lang="de-DE" sz="1400" b="1">
                <a:solidFill>
                  <a:srgbClr val="0066CC"/>
                </a:solidFill>
                <a:latin typeface="Arial Black" pitchFamily="34" charset="0"/>
              </a:rPr>
              <a:t>99</a:t>
            </a:r>
            <a:r>
              <a:rPr lang="de-DE" sz="1400" b="1">
                <a:solidFill>
                  <a:srgbClr val="0066CC"/>
                </a:solidFill>
              </a:rPr>
              <a:t>, 085001 (2007).</a:t>
            </a:r>
          </a:p>
          <a:p>
            <a:pPr marL="457200" indent="-457200">
              <a:lnSpc>
                <a:spcPct val="140000"/>
              </a:lnSpc>
            </a:pPr>
            <a:r>
              <a:rPr lang="de-DE" sz="1400" b="1">
                <a:solidFill>
                  <a:srgbClr val="0066CC"/>
                </a:solidFill>
              </a:rPr>
              <a:t>A. Tarasevitch </a:t>
            </a:r>
            <a:r>
              <a:rPr lang="de-DE" sz="1400" b="1" i="1">
                <a:solidFill>
                  <a:srgbClr val="0066CC"/>
                </a:solidFill>
              </a:rPr>
              <a:t>et al</a:t>
            </a:r>
            <a:r>
              <a:rPr lang="de-DE" sz="1400" b="1">
                <a:solidFill>
                  <a:srgbClr val="0066CC"/>
                </a:solidFill>
              </a:rPr>
              <a:t>., </a:t>
            </a:r>
            <a:r>
              <a:rPr lang="de-DE" sz="1400" b="1" i="1">
                <a:solidFill>
                  <a:srgbClr val="0066CC"/>
                </a:solidFill>
              </a:rPr>
              <a:t>PRL</a:t>
            </a:r>
            <a:r>
              <a:rPr lang="de-DE" sz="1400" b="1">
                <a:solidFill>
                  <a:srgbClr val="0066CC"/>
                </a:solidFill>
              </a:rPr>
              <a:t>, </a:t>
            </a:r>
            <a:r>
              <a:rPr lang="de-DE" sz="1400" b="1">
                <a:solidFill>
                  <a:srgbClr val="0066CC"/>
                </a:solidFill>
                <a:latin typeface="Arial Black" pitchFamily="34" charset="0"/>
              </a:rPr>
              <a:t>98</a:t>
            </a:r>
            <a:r>
              <a:rPr lang="de-DE" sz="1400" b="1">
                <a:solidFill>
                  <a:srgbClr val="0066CC"/>
                </a:solidFill>
              </a:rPr>
              <a:t>, 103902 (2007)</a:t>
            </a:r>
          </a:p>
          <a:p>
            <a:pPr marL="457200" indent="-457200">
              <a:lnSpc>
                <a:spcPct val="140000"/>
              </a:lnSpc>
            </a:pPr>
            <a:r>
              <a:rPr lang="de-DE" sz="1400" b="1">
                <a:solidFill>
                  <a:srgbClr val="0066CC"/>
                </a:solidFill>
              </a:rPr>
              <a:t>Y. Nomura  </a:t>
            </a:r>
            <a:r>
              <a:rPr lang="de-DE" sz="1400" b="1" i="1">
                <a:solidFill>
                  <a:srgbClr val="0066CC"/>
                </a:solidFill>
              </a:rPr>
              <a:t>et al.,</a:t>
            </a:r>
            <a:r>
              <a:rPr lang="de-DE" sz="1400" b="1">
                <a:solidFill>
                  <a:srgbClr val="0066CC"/>
                </a:solidFill>
              </a:rPr>
              <a:t> </a:t>
            </a:r>
            <a:r>
              <a:rPr lang="de-DE" sz="1400" b="1" i="1">
                <a:solidFill>
                  <a:srgbClr val="0066CC"/>
                </a:solidFill>
              </a:rPr>
              <a:t>Nat. Phys.</a:t>
            </a:r>
            <a:r>
              <a:rPr lang="de-DE" sz="1400" b="1">
                <a:solidFill>
                  <a:srgbClr val="0066CC"/>
                </a:solidFill>
              </a:rPr>
              <a:t> </a:t>
            </a:r>
            <a:r>
              <a:rPr lang="de-DE" sz="1400" b="1">
                <a:solidFill>
                  <a:srgbClr val="0066CC"/>
                </a:solidFill>
                <a:latin typeface="Arial Black" pitchFamily="34" charset="0"/>
              </a:rPr>
              <a:t>5</a:t>
            </a:r>
            <a:r>
              <a:rPr lang="de-DE" sz="1400" b="1">
                <a:solidFill>
                  <a:srgbClr val="0066CC"/>
                </a:solidFill>
              </a:rPr>
              <a:t>, 124 (2009)</a:t>
            </a:r>
          </a:p>
        </p:txBody>
      </p:sp>
    </p:spTree>
    <p:extLst>
      <p:ext uri="{BB962C8B-B14F-4D97-AF65-F5344CB8AC3E}">
        <p14:creationId xmlns:p14="http://schemas.microsoft.com/office/powerpoint/2010/main" val="3079895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1560513" y="22226"/>
            <a:ext cx="7467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Surface plasma harmonic emission</a:t>
            </a:r>
            <a:r>
              <a:rPr lang="en-US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</a:t>
            </a:r>
            <a:r>
              <a:rPr lang="en-US" sz="24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relativistic oscillating mirror  (ROM) regime</a:t>
            </a:r>
            <a:r>
              <a:rPr lang="en-US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l-GR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2514600" y="1066801"/>
            <a:ext cx="8077200" cy="5026025"/>
            <a:chOff x="624" y="672"/>
            <a:chExt cx="5088" cy="3166"/>
          </a:xfrm>
        </p:grpSpPr>
        <p:sp>
          <p:nvSpPr>
            <p:cNvPr id="289801" name="Text Box 7"/>
            <p:cNvSpPr txBox="1">
              <a:spLocks noChangeArrowheads="1"/>
            </p:cNvSpPr>
            <p:nvPr/>
          </p:nvSpPr>
          <p:spPr bwMode="auto">
            <a:xfrm>
              <a:off x="1237" y="1094"/>
              <a:ext cx="30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/>
                <a:t>ROM (a</a:t>
              </a:r>
              <a:r>
                <a:rPr lang="en-US" sz="2000" b="1" baseline="-25000"/>
                <a:t>L</a:t>
              </a:r>
              <a:r>
                <a:rPr lang="en-US" sz="2000" b="1"/>
                <a:t>&gt;1</a:t>
              </a:r>
              <a:r>
                <a:rPr lang="en-US" sz="2000" b="1">
                  <a:sym typeface="Symbol" pitchFamily="18" charset="2"/>
                </a:rPr>
                <a:t></a:t>
              </a:r>
              <a:r>
                <a:rPr lang="en-US" sz="2000" b="1"/>
                <a:t> I</a:t>
              </a:r>
              <a:r>
                <a:rPr lang="en-US" sz="2000" b="1" baseline="-25000"/>
                <a:t>L</a:t>
              </a:r>
              <a:r>
                <a:rPr lang="en-US" sz="2000" b="1"/>
                <a:t>&lt; 10</a:t>
              </a:r>
              <a:r>
                <a:rPr lang="en-US" sz="2000" b="1" baseline="30000"/>
                <a:t>18</a:t>
              </a:r>
              <a:r>
                <a:rPr lang="en-US" sz="2000" b="1"/>
                <a:t> W/cm</a:t>
              </a:r>
              <a:r>
                <a:rPr lang="en-US" sz="2000" b="1" baseline="30000"/>
                <a:t>2</a:t>
              </a:r>
              <a:r>
                <a:rPr lang="en-US" sz="2000" b="1"/>
                <a:t> @ 800nm)</a:t>
              </a:r>
              <a:endParaRPr lang="el-GR" sz="2000" b="1"/>
            </a:p>
          </p:txBody>
        </p:sp>
        <p:grpSp>
          <p:nvGrpSpPr>
            <p:cNvPr id="289802" name="Group 8"/>
            <p:cNvGrpSpPr>
              <a:grpSpLocks/>
            </p:cNvGrpSpPr>
            <p:nvPr/>
          </p:nvGrpSpPr>
          <p:grpSpPr bwMode="auto">
            <a:xfrm>
              <a:off x="624" y="1405"/>
              <a:ext cx="3810" cy="2433"/>
              <a:chOff x="930" y="1405"/>
              <a:chExt cx="3072" cy="2004"/>
            </a:xfrm>
          </p:grpSpPr>
          <p:sp>
            <p:nvSpPr>
              <p:cNvPr id="289804" name="Rectangle 9"/>
              <p:cNvSpPr>
                <a:spLocks noChangeArrowheads="1"/>
              </p:cNvSpPr>
              <p:nvPr/>
            </p:nvSpPr>
            <p:spPr bwMode="auto">
              <a:xfrm>
                <a:off x="2466" y="1405"/>
                <a:ext cx="1008" cy="1008"/>
              </a:xfrm>
              <a:prstGeom prst="rect">
                <a:avLst/>
              </a:prstGeom>
              <a:gradFill rotWithShape="1">
                <a:gsLst>
                  <a:gs pos="0">
                    <a:srgbClr val="FF8200"/>
                  </a:gs>
                  <a:gs pos="10001">
                    <a:srgbClr val="FF0000"/>
                  </a:gs>
                  <a:gs pos="35001">
                    <a:srgbClr val="BA0066"/>
                  </a:gs>
                  <a:gs pos="70000">
                    <a:srgbClr val="66008F"/>
                  </a:gs>
                  <a:gs pos="100000">
                    <a:srgbClr val="00008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289805" name="Line 10"/>
              <p:cNvSpPr>
                <a:spLocks noChangeShapeType="1"/>
              </p:cNvSpPr>
              <p:nvPr/>
            </p:nvSpPr>
            <p:spPr bwMode="auto">
              <a:xfrm flipV="1">
                <a:off x="2466" y="1645"/>
                <a:ext cx="288" cy="768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89806" name="Line 11"/>
              <p:cNvSpPr>
                <a:spLocks noChangeShapeType="1"/>
              </p:cNvSpPr>
              <p:nvPr/>
            </p:nvSpPr>
            <p:spPr bwMode="auto">
              <a:xfrm>
                <a:off x="2754" y="1645"/>
                <a:ext cx="720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89807" name="Text Box 12"/>
              <p:cNvSpPr txBox="1">
                <a:spLocks noChangeArrowheads="1"/>
              </p:cNvSpPr>
              <p:nvPr/>
            </p:nvSpPr>
            <p:spPr bwMode="auto">
              <a:xfrm>
                <a:off x="2850" y="1741"/>
                <a:ext cx="816" cy="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chemeClr val="bg1"/>
                    </a:solidFill>
                  </a:rPr>
                  <a:t>overdense</a:t>
                </a:r>
                <a:endParaRPr lang="el-GR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289808" name="Line 13"/>
              <p:cNvSpPr>
                <a:spLocks noChangeShapeType="1"/>
              </p:cNvSpPr>
              <p:nvPr/>
            </p:nvSpPr>
            <p:spPr bwMode="auto">
              <a:xfrm>
                <a:off x="1746" y="2413"/>
                <a:ext cx="22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89809" name="Line 14"/>
              <p:cNvSpPr>
                <a:spLocks noChangeShapeType="1"/>
              </p:cNvSpPr>
              <p:nvPr/>
            </p:nvSpPr>
            <p:spPr bwMode="auto">
              <a:xfrm>
                <a:off x="1554" y="1837"/>
                <a:ext cx="864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89810" name="Line 15"/>
              <p:cNvSpPr>
                <a:spLocks noChangeShapeType="1"/>
              </p:cNvSpPr>
              <p:nvPr/>
            </p:nvSpPr>
            <p:spPr bwMode="auto">
              <a:xfrm flipH="1">
                <a:off x="1554" y="1981"/>
                <a:ext cx="864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89811" name="Text Box 16"/>
              <p:cNvSpPr txBox="1">
                <a:spLocks noChangeArrowheads="1"/>
              </p:cNvSpPr>
              <p:nvPr/>
            </p:nvSpPr>
            <p:spPr bwMode="auto">
              <a:xfrm>
                <a:off x="1602" y="1549"/>
                <a:ext cx="768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>
                    <a:solidFill>
                      <a:srgbClr val="FF0000"/>
                    </a:solidFill>
                  </a:rPr>
                  <a:t>Incident</a:t>
                </a:r>
                <a:endParaRPr lang="el-GR" sz="2000">
                  <a:solidFill>
                    <a:srgbClr val="FF0000"/>
                  </a:solidFill>
                </a:endParaRPr>
              </a:p>
            </p:txBody>
          </p:sp>
          <p:sp>
            <p:nvSpPr>
              <p:cNvPr id="289812" name="Text Box 17"/>
              <p:cNvSpPr txBox="1">
                <a:spLocks noChangeArrowheads="1"/>
              </p:cNvSpPr>
              <p:nvPr/>
            </p:nvSpPr>
            <p:spPr bwMode="auto">
              <a:xfrm>
                <a:off x="1602" y="1981"/>
                <a:ext cx="864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>
                    <a:solidFill>
                      <a:schemeClr val="accent2"/>
                    </a:solidFill>
                  </a:rPr>
                  <a:t>Reflected</a:t>
                </a:r>
                <a:endParaRPr lang="el-GR" sz="20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89813" name="Text Box 18"/>
              <p:cNvSpPr txBox="1">
                <a:spLocks noChangeArrowheads="1"/>
              </p:cNvSpPr>
              <p:nvPr/>
            </p:nvSpPr>
            <p:spPr bwMode="auto">
              <a:xfrm>
                <a:off x="3714" y="2115"/>
                <a:ext cx="240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/>
                  <a:t>z</a:t>
                </a:r>
                <a:endParaRPr lang="el-GR" sz="2000"/>
              </a:p>
            </p:txBody>
          </p:sp>
          <p:sp>
            <p:nvSpPr>
              <p:cNvPr id="289814" name="Line 19"/>
              <p:cNvSpPr>
                <a:spLocks noChangeShapeType="1"/>
              </p:cNvSpPr>
              <p:nvPr/>
            </p:nvSpPr>
            <p:spPr bwMode="auto">
              <a:xfrm>
                <a:off x="2994" y="2413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89815" name="Text Box 20"/>
              <p:cNvSpPr txBox="1">
                <a:spLocks noChangeArrowheads="1"/>
              </p:cNvSpPr>
              <p:nvPr/>
            </p:nvSpPr>
            <p:spPr bwMode="auto">
              <a:xfrm>
                <a:off x="3090" y="2941"/>
                <a:ext cx="240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/>
                  <a:t>t</a:t>
                </a:r>
                <a:endParaRPr lang="el-GR" sz="2000"/>
              </a:p>
            </p:txBody>
          </p:sp>
          <p:sp>
            <p:nvSpPr>
              <p:cNvPr id="289816" name="Line 21"/>
              <p:cNvSpPr>
                <a:spLocks noChangeShapeType="1"/>
              </p:cNvSpPr>
              <p:nvPr/>
            </p:nvSpPr>
            <p:spPr bwMode="auto">
              <a:xfrm>
                <a:off x="2466" y="2413"/>
                <a:ext cx="0" cy="864"/>
              </a:xfrm>
              <a:prstGeom prst="line">
                <a:avLst/>
              </a:prstGeom>
              <a:noFill/>
              <a:ln w="25400">
                <a:solidFill>
                  <a:srgbClr val="FF66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89817" name="Freeform 22"/>
              <p:cNvSpPr>
                <a:spLocks/>
              </p:cNvSpPr>
              <p:nvPr/>
            </p:nvSpPr>
            <p:spPr bwMode="auto">
              <a:xfrm>
                <a:off x="2458" y="2557"/>
                <a:ext cx="344" cy="624"/>
              </a:xfrm>
              <a:custGeom>
                <a:avLst/>
                <a:gdLst>
                  <a:gd name="T0" fmla="*/ 48 w 488"/>
                  <a:gd name="T1" fmla="*/ 0 h 1248"/>
                  <a:gd name="T2" fmla="*/ 1 w 488"/>
                  <a:gd name="T3" fmla="*/ 2 h 1248"/>
                  <a:gd name="T4" fmla="*/ 54 w 488"/>
                  <a:gd name="T5" fmla="*/ 6 h 1248"/>
                  <a:gd name="T6" fmla="*/ 1 w 488"/>
                  <a:gd name="T7" fmla="*/ 9 h 1248"/>
                  <a:gd name="T8" fmla="*/ 54 w 488"/>
                  <a:gd name="T9" fmla="*/ 13 h 1248"/>
                  <a:gd name="T10" fmla="*/ 1 w 488"/>
                  <a:gd name="T11" fmla="*/ 15 h 1248"/>
                  <a:gd name="T12" fmla="*/ 60 w 488"/>
                  <a:gd name="T13" fmla="*/ 20 h 12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8"/>
                  <a:gd name="T22" fmla="*/ 0 h 1248"/>
                  <a:gd name="T23" fmla="*/ 488 w 488"/>
                  <a:gd name="T24" fmla="*/ 1248 h 12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8" h="1248">
                    <a:moveTo>
                      <a:pt x="392" y="0"/>
                    </a:moveTo>
                    <a:cubicBezTo>
                      <a:pt x="196" y="36"/>
                      <a:pt x="0" y="72"/>
                      <a:pt x="8" y="144"/>
                    </a:cubicBezTo>
                    <a:cubicBezTo>
                      <a:pt x="16" y="216"/>
                      <a:pt x="440" y="360"/>
                      <a:pt x="440" y="432"/>
                    </a:cubicBezTo>
                    <a:cubicBezTo>
                      <a:pt x="440" y="504"/>
                      <a:pt x="8" y="504"/>
                      <a:pt x="8" y="576"/>
                    </a:cubicBezTo>
                    <a:cubicBezTo>
                      <a:pt x="8" y="648"/>
                      <a:pt x="440" y="792"/>
                      <a:pt x="440" y="864"/>
                    </a:cubicBezTo>
                    <a:cubicBezTo>
                      <a:pt x="440" y="936"/>
                      <a:pt x="0" y="944"/>
                      <a:pt x="8" y="1008"/>
                    </a:cubicBezTo>
                    <a:cubicBezTo>
                      <a:pt x="16" y="1072"/>
                      <a:pt x="408" y="1208"/>
                      <a:pt x="488" y="1248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89818" name="Text Box 23"/>
              <p:cNvSpPr txBox="1">
                <a:spLocks noChangeArrowheads="1"/>
              </p:cNvSpPr>
              <p:nvPr/>
            </p:nvSpPr>
            <p:spPr bwMode="auto">
              <a:xfrm>
                <a:off x="2322" y="3133"/>
                <a:ext cx="816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>
                    <a:solidFill>
                      <a:srgbClr val="FF0000"/>
                    </a:solidFill>
                  </a:rPr>
                  <a:t>velocity</a:t>
                </a:r>
                <a:endParaRPr lang="el-GR" sz="2000">
                  <a:solidFill>
                    <a:srgbClr val="FF0000"/>
                  </a:solidFill>
                </a:endParaRPr>
              </a:p>
            </p:txBody>
          </p:sp>
          <p:pic>
            <p:nvPicPr>
              <p:cNvPr id="289819" name="Picture 2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-5400000">
                <a:off x="1374" y="2319"/>
                <a:ext cx="610" cy="10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9820" name="Text Box 25"/>
              <p:cNvSpPr txBox="1">
                <a:spLocks noChangeArrowheads="1"/>
              </p:cNvSpPr>
              <p:nvPr/>
            </p:nvSpPr>
            <p:spPr bwMode="auto">
              <a:xfrm>
                <a:off x="978" y="3085"/>
                <a:ext cx="120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l-GR" b="1"/>
              </a:p>
            </p:txBody>
          </p:sp>
          <p:graphicFrame>
            <p:nvGraphicFramePr>
              <p:cNvPr id="289794" name="Object 2"/>
              <p:cNvGraphicFramePr>
                <a:graphicFrameLocks noChangeAspect="1"/>
              </p:cNvGraphicFramePr>
              <p:nvPr/>
            </p:nvGraphicFramePr>
            <p:xfrm>
              <a:off x="930" y="3133"/>
              <a:ext cx="864" cy="2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3556" name="Equation" r:id="rId4" imgW="876240" imgH="279360" progId="Equation.3">
                      <p:embed/>
                    </p:oleObj>
                  </mc:Choice>
                  <mc:Fallback>
                    <p:oleObj name="Equation" r:id="rId4" imgW="876240" imgH="2793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30" y="3133"/>
                            <a:ext cx="864" cy="27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89821" name="Line 27"/>
              <p:cNvSpPr>
                <a:spLocks noChangeShapeType="1"/>
              </p:cNvSpPr>
              <p:nvPr/>
            </p:nvSpPr>
            <p:spPr bwMode="auto">
              <a:xfrm flipH="1">
                <a:off x="1018" y="3133"/>
                <a:ext cx="12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89822" name="Line 28"/>
              <p:cNvSpPr>
                <a:spLocks noChangeShapeType="1"/>
              </p:cNvSpPr>
              <p:nvPr/>
            </p:nvSpPr>
            <p:spPr bwMode="auto">
              <a:xfrm flipH="1">
                <a:off x="2322" y="3181"/>
                <a:ext cx="62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sp>
          <p:nvSpPr>
            <p:cNvPr id="188425" name="Text Box 29"/>
            <p:cNvSpPr txBox="1">
              <a:spLocks noChangeArrowheads="1"/>
            </p:cNvSpPr>
            <p:nvPr/>
          </p:nvSpPr>
          <p:spPr bwMode="auto">
            <a:xfrm>
              <a:off x="3072" y="672"/>
              <a:ext cx="264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>
                <a:spcBef>
                  <a:spcPct val="50000"/>
                </a:spcBef>
                <a:defRPr/>
              </a:pPr>
              <a:r>
                <a:rPr lang="en-GB" sz="2000" dirty="0">
                  <a:solidFill>
                    <a:schemeClr val="accent1">
                      <a:lumMod val="75000"/>
                    </a:schemeClr>
                  </a:solidFill>
                </a:rPr>
                <a:t>T. </a:t>
              </a:r>
              <a:r>
                <a:rPr lang="en-GB" sz="2000" dirty="0" err="1">
                  <a:solidFill>
                    <a:schemeClr val="accent1">
                      <a:lumMod val="75000"/>
                    </a:schemeClr>
                  </a:solidFill>
                </a:rPr>
                <a:t>Baeva</a:t>
              </a:r>
              <a:r>
                <a:rPr lang="en-GB" sz="2000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GB" sz="2000" i="1" dirty="0">
                  <a:solidFill>
                    <a:schemeClr val="accent1">
                      <a:lumMod val="75000"/>
                    </a:schemeClr>
                  </a:solidFill>
                </a:rPr>
                <a:t>PRE</a:t>
              </a:r>
              <a:r>
                <a:rPr lang="en-GB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2000" b="1" dirty="0">
                  <a:solidFill>
                    <a:schemeClr val="accent1">
                      <a:lumMod val="75000"/>
                    </a:schemeClr>
                  </a:solidFill>
                </a:rPr>
                <a:t>74</a:t>
              </a:r>
              <a:r>
                <a:rPr lang="en-GB" sz="2000" dirty="0">
                  <a:solidFill>
                    <a:schemeClr val="accent1">
                      <a:lumMod val="75000"/>
                    </a:schemeClr>
                  </a:solidFill>
                </a:rPr>
                <a:t>, 046404 (2006</a:t>
              </a:r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)</a:t>
              </a:r>
              <a:endParaRPr lang="el-G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30" name="Group 1211"/>
          <p:cNvGrpSpPr>
            <a:grpSpLocks/>
          </p:cNvGrpSpPr>
          <p:nvPr/>
        </p:nvGrpSpPr>
        <p:grpSpPr bwMode="auto">
          <a:xfrm>
            <a:off x="9077194" y="5643564"/>
            <a:ext cx="2114550" cy="1366837"/>
            <a:chOff x="7553194" y="5643578"/>
            <a:chExt cx="2114550" cy="1366838"/>
          </a:xfrm>
        </p:grpSpPr>
        <p:graphicFrame>
          <p:nvGraphicFramePr>
            <p:cNvPr id="31" name="Object 11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57" name="Photo Editor Photo" r:id="rId6" imgW="3409524" imgH="3677163" progId="">
                    <p:embed/>
                  </p:oleObj>
                </mc:Choice>
                <mc:Fallback>
                  <p:oleObj name="Photo Editor Photo" r:id="rId6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3"/>
            <p:cNvSpPr>
              <a:spLocks noChangeArrowheads="1"/>
            </p:cNvSpPr>
            <p:nvPr/>
          </p:nvSpPr>
          <p:spPr bwMode="auto">
            <a:xfrm>
              <a:off x="755319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94152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301" name="Rectangle 8"/>
          <p:cNvSpPr>
            <a:spLocks noChangeArrowheads="1"/>
          </p:cNvSpPr>
          <p:nvPr/>
        </p:nvSpPr>
        <p:spPr bwMode="auto">
          <a:xfrm>
            <a:off x="3238500" y="6286500"/>
            <a:ext cx="556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en-US" sz="2000">
                <a:solidFill>
                  <a:srgbClr val="CC0000"/>
                </a:solidFill>
                <a:cs typeface="Arial" charset="0"/>
              </a:rPr>
              <a:t>P. Tzallas et al. </a:t>
            </a:r>
            <a:r>
              <a:rPr lang="en-US" sz="2000" i="1">
                <a:solidFill>
                  <a:srgbClr val="CC0000"/>
                </a:solidFill>
                <a:cs typeface="Arial" charset="0"/>
              </a:rPr>
              <a:t>Nature Phys.</a:t>
            </a:r>
            <a:r>
              <a:rPr lang="en-US" sz="2000">
                <a:solidFill>
                  <a:srgbClr val="CC0000"/>
                </a:solidFill>
                <a:cs typeface="Arial" charset="0"/>
              </a:rPr>
              <a:t> </a:t>
            </a:r>
            <a:r>
              <a:rPr lang="en-US" sz="2000" b="1">
                <a:solidFill>
                  <a:srgbClr val="CC0000"/>
                </a:solidFill>
                <a:cs typeface="Arial" charset="0"/>
              </a:rPr>
              <a:t>3</a:t>
            </a:r>
            <a:r>
              <a:rPr lang="en-US" sz="2000">
                <a:solidFill>
                  <a:srgbClr val="CC0000"/>
                </a:solidFill>
                <a:cs typeface="Arial" charset="0"/>
              </a:rPr>
              <a:t>, 846 (2007) </a:t>
            </a:r>
          </a:p>
        </p:txBody>
      </p:sp>
      <p:grpSp>
        <p:nvGrpSpPr>
          <p:cNvPr id="1248" name="Group 1247"/>
          <p:cNvGrpSpPr>
            <a:grpSpLocks/>
          </p:cNvGrpSpPr>
          <p:nvPr/>
        </p:nvGrpSpPr>
        <p:grpSpPr bwMode="auto">
          <a:xfrm>
            <a:off x="1595438" y="857250"/>
            <a:ext cx="5072062" cy="2698750"/>
            <a:chOff x="71406" y="857234"/>
            <a:chExt cx="5072098" cy="2698829"/>
          </a:xfrm>
        </p:grpSpPr>
        <p:grpSp>
          <p:nvGrpSpPr>
            <p:cNvPr id="345348" name="Group 2414"/>
            <p:cNvGrpSpPr>
              <a:grpSpLocks/>
            </p:cNvGrpSpPr>
            <p:nvPr/>
          </p:nvGrpSpPr>
          <p:grpSpPr bwMode="auto">
            <a:xfrm>
              <a:off x="642910" y="857234"/>
              <a:ext cx="2529165" cy="2571767"/>
              <a:chOff x="1973" y="508"/>
              <a:chExt cx="998" cy="1334"/>
            </a:xfrm>
          </p:grpSpPr>
          <p:grpSp>
            <p:nvGrpSpPr>
              <p:cNvPr id="345350" name="Group 1222"/>
              <p:cNvGrpSpPr>
                <a:grpSpLocks/>
              </p:cNvGrpSpPr>
              <p:nvPr/>
            </p:nvGrpSpPr>
            <p:grpSpPr bwMode="auto">
              <a:xfrm>
                <a:off x="1973" y="1234"/>
                <a:ext cx="952" cy="608"/>
                <a:chOff x="2336" y="3113"/>
                <a:chExt cx="1159" cy="790"/>
              </a:xfrm>
            </p:grpSpPr>
            <p:graphicFrame>
              <p:nvGraphicFramePr>
                <p:cNvPr id="344070" name="Object 3"/>
                <p:cNvGraphicFramePr>
                  <a:graphicFrameLocks noChangeAspect="1"/>
                </p:cNvGraphicFramePr>
                <p:nvPr/>
              </p:nvGraphicFramePr>
              <p:xfrm>
                <a:off x="2389" y="3113"/>
                <a:ext cx="1100" cy="79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6628" name="Graph" r:id="rId3" imgW="3009600" imgH="2504160" progId="Origin50.Graph">
                        <p:embed/>
                      </p:oleObj>
                    </mc:Choice>
                    <mc:Fallback>
                      <p:oleObj name="Graph" r:id="rId3" imgW="3009600" imgH="2504160" progId="Origin50.Graph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89" y="3113"/>
                              <a:ext cx="1100" cy="79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474530" name="Rectangle 66"/>
                <p:cNvSpPr>
                  <a:spLocks noChangeArrowheads="1"/>
                </p:cNvSpPr>
                <p:nvPr/>
              </p:nvSpPr>
              <p:spPr bwMode="auto">
                <a:xfrm>
                  <a:off x="2407" y="3149"/>
                  <a:ext cx="1054" cy="5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474531" name="Rectangle 67"/>
                <p:cNvSpPr>
                  <a:spLocks noChangeArrowheads="1"/>
                </p:cNvSpPr>
                <p:nvPr/>
              </p:nvSpPr>
              <p:spPr bwMode="auto">
                <a:xfrm>
                  <a:off x="2442" y="3763"/>
                  <a:ext cx="1053" cy="12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474532" name="Rectangle 68"/>
                <p:cNvSpPr>
                  <a:spLocks noChangeArrowheads="1"/>
                </p:cNvSpPr>
                <p:nvPr/>
              </p:nvSpPr>
              <p:spPr bwMode="auto">
                <a:xfrm>
                  <a:off x="3283" y="3204"/>
                  <a:ext cx="211" cy="58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474533" name="Rectangle 69"/>
                <p:cNvSpPr>
                  <a:spLocks noChangeArrowheads="1"/>
                </p:cNvSpPr>
                <p:nvPr/>
              </p:nvSpPr>
              <p:spPr bwMode="auto">
                <a:xfrm>
                  <a:off x="2336" y="3204"/>
                  <a:ext cx="500" cy="58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</p:grpSp>
          <p:grpSp>
            <p:nvGrpSpPr>
              <p:cNvPr id="345351" name="Group 1272"/>
              <p:cNvGrpSpPr>
                <a:grpSpLocks/>
              </p:cNvGrpSpPr>
              <p:nvPr/>
            </p:nvGrpSpPr>
            <p:grpSpPr bwMode="auto">
              <a:xfrm>
                <a:off x="2063" y="508"/>
                <a:ext cx="883" cy="716"/>
                <a:chOff x="1069" y="287"/>
                <a:chExt cx="2095" cy="2137"/>
              </a:xfrm>
            </p:grpSpPr>
            <p:grpSp>
              <p:nvGrpSpPr>
                <p:cNvPr id="474516" name="Group 1252"/>
                <p:cNvGrpSpPr>
                  <a:grpSpLocks/>
                </p:cNvGrpSpPr>
                <p:nvPr/>
              </p:nvGrpSpPr>
              <p:grpSpPr bwMode="auto">
                <a:xfrm rot="-493496">
                  <a:off x="1069" y="287"/>
                  <a:ext cx="1227" cy="1477"/>
                  <a:chOff x="144" y="1776"/>
                  <a:chExt cx="1227" cy="1477"/>
                </a:xfrm>
              </p:grpSpPr>
              <p:grpSp>
                <p:nvGrpSpPr>
                  <p:cNvPr id="474525" name="Group 1247"/>
                  <p:cNvGrpSpPr>
                    <a:grpSpLocks/>
                  </p:cNvGrpSpPr>
                  <p:nvPr/>
                </p:nvGrpSpPr>
                <p:grpSpPr bwMode="auto">
                  <a:xfrm>
                    <a:off x="144" y="1776"/>
                    <a:ext cx="1227" cy="1477"/>
                    <a:chOff x="144" y="1776"/>
                    <a:chExt cx="1227" cy="1477"/>
                  </a:xfrm>
                </p:grpSpPr>
                <p:pic>
                  <p:nvPicPr>
                    <p:cNvPr id="474527" name="Picture 124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/>
                    <a:srcRect/>
                    <a:stretch>
                      <a:fillRect/>
                    </a:stretch>
                  </p:blipFill>
                  <p:spPr bwMode="auto">
                    <a:xfrm rot="5032869" flipH="1">
                      <a:off x="19" y="1901"/>
                      <a:ext cx="1477" cy="122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474528" name="Oval 1244"/>
                    <p:cNvSpPr>
                      <a:spLocks noChangeArrowheads="1"/>
                    </p:cNvSpPr>
                    <p:nvPr/>
                  </p:nvSpPr>
                  <p:spPr bwMode="auto">
                    <a:xfrm rot="-3234712" flipH="1" flipV="1">
                      <a:off x="520" y="2835"/>
                      <a:ext cx="265" cy="16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BBAA"/>
                        </a:gs>
                        <a:gs pos="100000">
                          <a:srgbClr val="FF33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529" name="Oval 1246"/>
                    <p:cNvSpPr>
                      <a:spLocks noChangeArrowheads="1"/>
                    </p:cNvSpPr>
                    <p:nvPr/>
                  </p:nvSpPr>
                  <p:spPr bwMode="auto">
                    <a:xfrm rot="-3234712">
                      <a:off x="341" y="2563"/>
                      <a:ext cx="103" cy="6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AAAAD5"/>
                        </a:gs>
                        <a:gs pos="100000">
                          <a:srgbClr val="00008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endParaRPr lang="el-GR"/>
                    </a:p>
                  </p:txBody>
                </p:sp>
              </p:grpSp>
              <p:sp>
                <p:nvSpPr>
                  <p:cNvPr id="474526" name="Text Box 12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6" y="2416"/>
                    <a:ext cx="318" cy="461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endParaRPr lang="el-GR" sz="2000" baseline="30000"/>
                  </a:p>
                </p:txBody>
              </p:sp>
            </p:grpSp>
            <p:grpSp>
              <p:nvGrpSpPr>
                <p:cNvPr id="474517" name="Group 1251"/>
                <p:cNvGrpSpPr>
                  <a:grpSpLocks/>
                </p:cNvGrpSpPr>
                <p:nvPr/>
              </p:nvGrpSpPr>
              <p:grpSpPr bwMode="auto">
                <a:xfrm>
                  <a:off x="2270" y="396"/>
                  <a:ext cx="894" cy="2028"/>
                  <a:chOff x="2180" y="1644"/>
                  <a:chExt cx="894" cy="2028"/>
                </a:xfrm>
              </p:grpSpPr>
              <p:pic>
                <p:nvPicPr>
                  <p:cNvPr id="474523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 bwMode="auto">
                  <a:xfrm rot="9173693">
                    <a:off x="2180" y="1644"/>
                    <a:ext cx="894" cy="20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74524" name="Text Box 12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18" y="2928"/>
                    <a:ext cx="263" cy="35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900"/>
                      <a:t>e</a:t>
                    </a:r>
                    <a:r>
                      <a:rPr lang="en-US" sz="900" baseline="30000"/>
                      <a:t>-</a:t>
                    </a:r>
                    <a:endParaRPr lang="el-GR" sz="900" baseline="30000"/>
                  </a:p>
                </p:txBody>
              </p:sp>
            </p:grpSp>
            <p:grpSp>
              <p:nvGrpSpPr>
                <p:cNvPr id="474518" name="Group 1262"/>
                <p:cNvGrpSpPr>
                  <a:grpSpLocks/>
                </p:cNvGrpSpPr>
                <p:nvPr/>
              </p:nvGrpSpPr>
              <p:grpSpPr bwMode="auto">
                <a:xfrm rot="-373791">
                  <a:off x="1929" y="481"/>
                  <a:ext cx="723" cy="1169"/>
                  <a:chOff x="3709" y="1592"/>
                  <a:chExt cx="723" cy="1169"/>
                </a:xfrm>
              </p:grpSpPr>
              <p:sp>
                <p:nvSpPr>
                  <p:cNvPr id="474519" name="Oval 1256"/>
                  <p:cNvSpPr>
                    <a:spLocks noChangeArrowheads="1"/>
                  </p:cNvSpPr>
                  <p:nvPr/>
                </p:nvSpPr>
                <p:spPr bwMode="auto">
                  <a:xfrm rot="3234712" flipH="1">
                    <a:off x="3828" y="2534"/>
                    <a:ext cx="177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BAA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el-GR"/>
                  </a:p>
                </p:txBody>
              </p:sp>
              <p:sp>
                <p:nvSpPr>
                  <p:cNvPr id="474520" name="Text Box 12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09" y="2300"/>
                    <a:ext cx="318" cy="461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endParaRPr lang="el-GR" sz="2000" baseline="30000"/>
                  </a:p>
                </p:txBody>
              </p:sp>
              <p:sp>
                <p:nvSpPr>
                  <p:cNvPr id="474521" name="Freeform 1261"/>
                  <p:cNvSpPr>
                    <a:spLocks/>
                  </p:cNvSpPr>
                  <p:nvPr/>
                </p:nvSpPr>
                <p:spPr bwMode="auto">
                  <a:xfrm>
                    <a:off x="3936" y="1592"/>
                    <a:ext cx="496" cy="952"/>
                  </a:xfrm>
                  <a:custGeom>
                    <a:avLst/>
                    <a:gdLst>
                      <a:gd name="T0" fmla="*/ 0 w 496"/>
                      <a:gd name="T1" fmla="*/ 952 h 952"/>
                      <a:gd name="T2" fmla="*/ 480 w 496"/>
                      <a:gd name="T3" fmla="*/ 40 h 952"/>
                      <a:gd name="T4" fmla="*/ 96 w 496"/>
                      <a:gd name="T5" fmla="*/ 712 h 952"/>
                      <a:gd name="T6" fmla="*/ 0 60000 65536"/>
                      <a:gd name="T7" fmla="*/ 0 60000 65536"/>
                      <a:gd name="T8" fmla="*/ 0 60000 65536"/>
                      <a:gd name="T9" fmla="*/ 0 w 496"/>
                      <a:gd name="T10" fmla="*/ 0 h 952"/>
                      <a:gd name="T11" fmla="*/ 496 w 496"/>
                      <a:gd name="T12" fmla="*/ 952 h 95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96" h="952">
                        <a:moveTo>
                          <a:pt x="0" y="952"/>
                        </a:moveTo>
                        <a:cubicBezTo>
                          <a:pt x="232" y="516"/>
                          <a:pt x="464" y="80"/>
                          <a:pt x="480" y="40"/>
                        </a:cubicBezTo>
                        <a:cubicBezTo>
                          <a:pt x="496" y="0"/>
                          <a:pt x="160" y="600"/>
                          <a:pt x="96" y="712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74522" name="Oval 1257"/>
                  <p:cNvSpPr>
                    <a:spLocks noChangeArrowheads="1"/>
                  </p:cNvSpPr>
                  <p:nvPr/>
                </p:nvSpPr>
                <p:spPr bwMode="auto">
                  <a:xfrm rot="-3234712">
                    <a:off x="3967" y="2385"/>
                    <a:ext cx="71" cy="7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AAAAD5"/>
                      </a:gs>
                      <a:gs pos="100000">
                        <a:srgbClr val="00008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el-GR"/>
                  </a:p>
                </p:txBody>
              </p:sp>
            </p:grpSp>
          </p:grpSp>
          <p:grpSp>
            <p:nvGrpSpPr>
              <p:cNvPr id="345352" name="Group 71"/>
              <p:cNvGrpSpPr>
                <a:grpSpLocks/>
              </p:cNvGrpSpPr>
              <p:nvPr/>
            </p:nvGrpSpPr>
            <p:grpSpPr bwMode="auto">
              <a:xfrm>
                <a:off x="2154" y="1008"/>
                <a:ext cx="817" cy="281"/>
                <a:chOff x="4150" y="2205"/>
                <a:chExt cx="1392" cy="475"/>
              </a:xfrm>
            </p:grpSpPr>
            <p:grpSp>
              <p:nvGrpSpPr>
                <p:cNvPr id="345353" name="Group 72"/>
                <p:cNvGrpSpPr>
                  <a:grpSpLocks/>
                </p:cNvGrpSpPr>
                <p:nvPr/>
              </p:nvGrpSpPr>
              <p:grpSpPr bwMode="auto">
                <a:xfrm>
                  <a:off x="4150" y="2210"/>
                  <a:ext cx="1392" cy="454"/>
                  <a:chOff x="4150" y="2210"/>
                  <a:chExt cx="1392" cy="454"/>
                </a:xfrm>
              </p:grpSpPr>
              <p:sp>
                <p:nvSpPr>
                  <p:cNvPr id="345357" name="Line 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86" y="2453"/>
                    <a:ext cx="1" cy="3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58" name="Line 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85" y="248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59" name="Line 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87" y="2422"/>
                    <a:ext cx="4" cy="3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60" name="Line 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86" y="2453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61" name="Line 7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91" y="2392"/>
                    <a:ext cx="5" cy="3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62" name="Line 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90" y="242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63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4524" y="2497"/>
                    <a:ext cx="5" cy="3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64" name="Line 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3" y="249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65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521" y="2466"/>
                    <a:ext cx="3" cy="3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66" name="Line 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0" y="246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6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4520" y="2435"/>
                    <a:ext cx="1" cy="3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68" name="Line 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19" y="243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69" name="Line 8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88" y="2515"/>
                    <a:ext cx="5" cy="2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70" name="Line 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92" y="254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71" name="Line 8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86" y="2484"/>
                    <a:ext cx="2" cy="3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72" name="Line 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87" y="251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73" name="Line 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96" y="2362"/>
                    <a:ext cx="9" cy="3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74" name="Line 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95" y="239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75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529" y="2527"/>
                    <a:ext cx="6" cy="2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76" name="Line 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8" y="252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77" name="Line 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0" y="2403"/>
                    <a:ext cx="0" cy="3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78" name="Line 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19" y="240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79" name="Line 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0" y="2372"/>
                    <a:ext cx="0" cy="3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80" name="Line 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19" y="237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81" name="Line 9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93" y="2544"/>
                    <a:ext cx="6" cy="2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82" name="Line 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98" y="257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83" name="Line 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05" y="2334"/>
                    <a:ext cx="11" cy="2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84" name="Line 1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04" y="236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85" name="Line 1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18" y="2431"/>
                    <a:ext cx="2" cy="2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86" name="Line 1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17" y="245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87" name="Line 1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20" y="2404"/>
                    <a:ext cx="3" cy="2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88" name="Line 1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19" y="243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89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4535" y="2556"/>
                    <a:ext cx="6" cy="2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90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34" y="255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91" name="Line 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0" y="2342"/>
                    <a:ext cx="3" cy="3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92" name="Line 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2" y="234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93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4442" y="2482"/>
                    <a:ext cx="3" cy="2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94" name="Line 1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1" y="248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95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4440" y="2455"/>
                    <a:ext cx="2" cy="2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96" name="Line 1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39" y="245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97" name="Line 1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16" y="2308"/>
                    <a:ext cx="13" cy="2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98" name="Line 1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15" y="233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399" name="Line 11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18" y="2483"/>
                    <a:ext cx="2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00" name="Line 1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19" y="250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01" name="Line 11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18" y="2458"/>
                    <a:ext cx="0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02" name="Line 1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17" y="248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03" name="Line 1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23" y="2377"/>
                    <a:ext cx="7" cy="2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04" name="Line 1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22" y="240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05" name="Line 1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30" y="2351"/>
                    <a:ext cx="8" cy="2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06" name="Line 1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29" y="237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07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4541" y="2582"/>
                    <a:ext cx="9" cy="2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08" name="Line 1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40" y="258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09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4450" y="2535"/>
                    <a:ext cx="5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10" name="Line 1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9" y="253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11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4445" y="2510"/>
                    <a:ext cx="5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12" name="Line 1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4" y="251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13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4439" y="2428"/>
                    <a:ext cx="1" cy="2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14" name="Line 1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38" y="242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15" name="Line 1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39" y="2402"/>
                    <a:ext cx="0" cy="2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16" name="Line 1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38" y="240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17" name="Line 13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099" y="2493"/>
                    <a:ext cx="1" cy="2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18" name="Line 1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99" y="251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19" name="Line 13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098" y="2469"/>
                    <a:ext cx="1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20" name="Line 1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98" y="249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21" name="Line 1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99" y="2445"/>
                    <a:ext cx="3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22" name="Line 1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98" y="2469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23" name="Line 1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02" y="2421"/>
                    <a:ext cx="4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24" name="Line 1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01" y="244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25" name="Line 1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06" y="2399"/>
                    <a:ext cx="7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26" name="Line 1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05" y="2421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27" name="Line 14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99" y="2571"/>
                    <a:ext cx="10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28" name="Line 1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08" y="259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29" name="Line 1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29" y="2284"/>
                    <a:ext cx="17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30" name="Line 14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8" y="230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31" name="Line 14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20" y="2508"/>
                    <a:ext cx="5" cy="2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32" name="Line 1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24" y="253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33" name="Line 1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38" y="2326"/>
                    <a:ext cx="10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34" name="Line 1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37" y="235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35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4629" y="2488"/>
                    <a:ext cx="6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36" name="Line 1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8" y="248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37" name="Line 153"/>
                  <p:cNvSpPr>
                    <a:spLocks noChangeShapeType="1"/>
                  </p:cNvSpPr>
                  <p:nvPr/>
                </p:nvSpPr>
                <p:spPr bwMode="auto">
                  <a:xfrm>
                    <a:off x="4625" y="2466"/>
                    <a:ext cx="4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38" name="Line 1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4" y="246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39" name="Line 155"/>
                  <p:cNvSpPr>
                    <a:spLocks noChangeShapeType="1"/>
                  </p:cNvSpPr>
                  <p:nvPr/>
                </p:nvSpPr>
                <p:spPr bwMode="auto">
                  <a:xfrm>
                    <a:off x="4622" y="2442"/>
                    <a:ext cx="3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40" name="Line 1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1" y="244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41" name="Line 157"/>
                  <p:cNvSpPr>
                    <a:spLocks noChangeShapeType="1"/>
                  </p:cNvSpPr>
                  <p:nvPr/>
                </p:nvSpPr>
                <p:spPr bwMode="auto">
                  <a:xfrm>
                    <a:off x="4621" y="2417"/>
                    <a:ext cx="1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42" name="Line 1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0" y="241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43" name="Line 1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1" y="2392"/>
                    <a:ext cx="0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44" name="Line 1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0" y="239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45" name="Line 1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3" y="2313"/>
                    <a:ext cx="3" cy="2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46" name="Line 1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5" y="231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47" name="Line 163"/>
                  <p:cNvSpPr>
                    <a:spLocks noChangeShapeType="1"/>
                  </p:cNvSpPr>
                  <p:nvPr/>
                </p:nvSpPr>
                <p:spPr bwMode="auto">
                  <a:xfrm>
                    <a:off x="4455" y="2560"/>
                    <a:ext cx="6" cy="2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48" name="Line 1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54" y="256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49" name="Line 1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39" y="2376"/>
                    <a:ext cx="1" cy="2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50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39" y="237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51" name="Line 16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00" y="2516"/>
                    <a:ext cx="5" cy="2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52" name="Line 1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04" y="2539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53" name="Line 1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13" y="2378"/>
                    <a:ext cx="9" cy="2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54" name="Line 1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12" y="2399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55" name="Line 1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22" y="2359"/>
                    <a:ext cx="11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56" name="Line 1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21" y="237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57" name="Line 17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009" y="2596"/>
                    <a:ext cx="11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58" name="Line 1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19" y="261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59" name="Line 17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25" y="2531"/>
                    <a:ext cx="5" cy="2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60" name="Line 1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29" y="255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61" name="Line 17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48" y="2302"/>
                    <a:ext cx="13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62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47" y="232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63" name="Line 179"/>
                  <p:cNvSpPr>
                    <a:spLocks noChangeShapeType="1"/>
                  </p:cNvSpPr>
                  <p:nvPr/>
                </p:nvSpPr>
                <p:spPr bwMode="auto">
                  <a:xfrm>
                    <a:off x="4641" y="2529"/>
                    <a:ext cx="9" cy="1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64" name="Line 1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40" y="2529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65" name="Line 181"/>
                  <p:cNvSpPr>
                    <a:spLocks noChangeShapeType="1"/>
                  </p:cNvSpPr>
                  <p:nvPr/>
                </p:nvSpPr>
                <p:spPr bwMode="auto">
                  <a:xfrm>
                    <a:off x="4635" y="2510"/>
                    <a:ext cx="6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66" name="Line 1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34" y="251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67" name="Line 1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1" y="2368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68" name="Line 1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0" y="236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69" name="Line 1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1" y="2344"/>
                    <a:ext cx="3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70" name="Line 1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3" y="234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71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4550" y="2605"/>
                    <a:ext cx="10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72" name="Line 1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49" y="260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73" name="Line 1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6" y="2288"/>
                    <a:ext cx="4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74" name="Line 1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9" y="228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75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4461" y="2583"/>
                    <a:ext cx="7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76" name="Line 1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60" y="258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77" name="Line 1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0" y="2352"/>
                    <a:ext cx="1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78" name="Line 1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0" y="2352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79" name="Line 1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33" y="2342"/>
                    <a:ext cx="13" cy="1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80" name="Line 1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32" y="2359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81" name="Line 19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05" y="2539"/>
                    <a:ext cx="7" cy="2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82" name="Line 1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11" y="256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83" name="Line 1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46" y="2264"/>
                    <a:ext cx="18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84" name="Line 2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4" y="2284"/>
                    <a:ext cx="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85" name="Line 20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30" y="2552"/>
                    <a:ext cx="8" cy="1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86" name="Line 2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37" y="257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87" name="Line 2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61" y="2282"/>
                    <a:ext cx="14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88" name="Line 2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60" y="2302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89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4650" y="2546"/>
                    <a:ext cx="8" cy="1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90" name="Line 2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49" y="254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91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2625"/>
                    <a:ext cx="11" cy="1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92" name="Line 2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59" y="262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93" name="Line 2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1" y="2331"/>
                    <a:ext cx="2" cy="2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94" name="Line 2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2" y="233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95" name="Line 2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46" y="2328"/>
                    <a:ext cx="13" cy="1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96" name="Line 2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45" y="234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97" name="Line 21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12" y="2560"/>
                    <a:ext cx="8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98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19" y="258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499" name="Line 21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020" y="2618"/>
                    <a:ext cx="14" cy="1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00" name="Line 2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33" y="263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01" name="Line 21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38" y="2570"/>
                    <a:ext cx="8" cy="1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02" name="Line 2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45" y="258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03" name="Line 2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4" y="2322"/>
                    <a:ext cx="2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04" name="Line 2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5" y="232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05" name="Line 2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30" y="2264"/>
                    <a:ext cx="5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06" name="Line 2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34" y="226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07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4468" y="2603"/>
                    <a:ext cx="8" cy="1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08" name="Line 2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67" y="260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09" name="Line 2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3" y="2312"/>
                    <a:ext cx="3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10" name="Line 2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5" y="231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11" name="Line 22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20" y="2580"/>
                    <a:ext cx="11" cy="1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12" name="Line 2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30" y="259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13" name="Line 2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64" y="2247"/>
                    <a:ext cx="19" cy="1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14" name="Line 2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63" y="226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15" name="Line 2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75" y="2264"/>
                    <a:ext cx="16" cy="1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16" name="Line 2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74" y="228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17" name="Line 2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72" y="2451"/>
                    <a:ext cx="1" cy="1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18" name="Line 2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71" y="246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19" name="Line 2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73" y="2438"/>
                    <a:ext cx="1" cy="1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20" name="Line 2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72" y="2451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21" name="Line 2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74" y="2424"/>
                    <a:ext cx="2" cy="1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22" name="Line 2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73" y="243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23" name="Line 2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76" y="2410"/>
                    <a:ext cx="4" cy="1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24" name="Line 2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75" y="242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25" name="Line 2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80" y="2395"/>
                    <a:ext cx="4" cy="1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26" name="Line 2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79" y="241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27" name="Line 243"/>
                  <p:cNvSpPr>
                    <a:spLocks noChangeShapeType="1"/>
                  </p:cNvSpPr>
                  <p:nvPr/>
                </p:nvSpPr>
                <p:spPr bwMode="auto">
                  <a:xfrm>
                    <a:off x="4658" y="2560"/>
                    <a:ext cx="9" cy="1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28" name="Line 2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57" y="256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29" name="Line 2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6" y="2301"/>
                    <a:ext cx="5" cy="2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30" name="Line 24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30" y="230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31" name="Line 247"/>
                  <p:cNvSpPr>
                    <a:spLocks noChangeShapeType="1"/>
                  </p:cNvSpPr>
                  <p:nvPr/>
                </p:nvSpPr>
                <p:spPr bwMode="auto">
                  <a:xfrm>
                    <a:off x="4571" y="2641"/>
                    <a:ext cx="11" cy="1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32" name="Line 2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70" y="264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345533" name="Group 249"/>
                  <p:cNvGrpSpPr>
                    <a:grpSpLocks/>
                  </p:cNvGrpSpPr>
                  <p:nvPr/>
                </p:nvGrpSpPr>
                <p:grpSpPr bwMode="auto">
                  <a:xfrm flipH="1">
                    <a:off x="4359" y="2227"/>
                    <a:ext cx="1183" cy="433"/>
                    <a:chOff x="1674" y="1221"/>
                    <a:chExt cx="3531" cy="3820"/>
                  </a:xfrm>
                </p:grpSpPr>
                <p:sp>
                  <p:nvSpPr>
                    <p:cNvPr id="474316" name="Line 2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830" y="4695"/>
                      <a:ext cx="27" cy="1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17" name="Line 2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4" y="469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18" name="Line 25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54" y="3495"/>
                      <a:ext cx="9" cy="12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19" name="Line 2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60" y="349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20" name="Line 2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63" y="3369"/>
                      <a:ext cx="9" cy="12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21" name="Line 2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69" y="336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22" name="Line 2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72" y="3240"/>
                      <a:ext cx="6" cy="12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23" name="Line 2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75" y="324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24" name="Line 25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78" y="3120"/>
                      <a:ext cx="6" cy="1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25" name="Line 2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81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26" name="Line 2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84" y="3000"/>
                      <a:ext cx="3" cy="1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27" name="Line 2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84" y="300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28" name="Line 26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772" y="2010"/>
                      <a:ext cx="45" cy="10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29" name="Line 2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14" y="211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30" name="Line 2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62" y="4479"/>
                      <a:ext cx="39" cy="12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31" name="Line 2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59" y="460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32" name="Line 2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44" y="4830"/>
                      <a:ext cx="45" cy="12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33" name="Line 2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41" y="495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34" name="Line 2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23" y="4374"/>
                      <a:ext cx="30" cy="10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35" name="Line 2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20" y="447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36" name="Line 27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66" y="3405"/>
                      <a:ext cx="6" cy="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37" name="Line 2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63" y="348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38" name="Line 2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72" y="3306"/>
                      <a:ext cx="3" cy="9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39" name="Line 2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69" y="340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40" name="Line 27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621" y="2577"/>
                      <a:ext cx="18" cy="12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41" name="Line 2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36" y="270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42" name="Line 27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603" y="2457"/>
                      <a:ext cx="18" cy="1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43" name="Line 2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8" y="257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44" name="Line 2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257" y="4251"/>
                      <a:ext cx="30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45" name="Line 2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4" y="425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46" name="Line 2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7" y="1713"/>
                      <a:ext cx="15" cy="15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47" name="Line 2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4" y="171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48" name="Line 2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59" y="1371"/>
                      <a:ext cx="21" cy="1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49" name="Line 2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56" y="137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50" name="Line 2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35" y="1830"/>
                      <a:ext cx="9" cy="14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51" name="Line 2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32" y="183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52" name="Line 2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33" y="3738"/>
                      <a:ext cx="12" cy="10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53" name="Line 2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42" y="373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54" name="Line 2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45" y="3618"/>
                      <a:ext cx="9" cy="1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55" name="Line 2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51" y="361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56" name="Line 2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87" y="2892"/>
                      <a:ext cx="3" cy="10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57" name="Line 2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87" y="289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58" name="Line 2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90" y="2790"/>
                      <a:ext cx="3" cy="10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59" name="Line 2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90" y="279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60" name="Line 29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547" y="3102"/>
                      <a:ext cx="9" cy="8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61" name="Line 2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53" y="318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62" name="Line 29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532" y="3024"/>
                      <a:ext cx="15" cy="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63" name="Line 2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44" y="310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64" name="Line 29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517" y="2952"/>
                      <a:ext cx="15" cy="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65" name="Line 2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29" y="302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66" name="Line 30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96" y="2892"/>
                      <a:ext cx="21" cy="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67" name="Line 3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14" y="295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68" name="Line 30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59" y="3555"/>
                      <a:ext cx="6" cy="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69" name="Line 3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56" y="363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70" name="Line 30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65" y="3465"/>
                      <a:ext cx="3" cy="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71" name="Line 3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62" y="355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72" name="Line 30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68" y="3372"/>
                      <a:ext cx="1" cy="9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73" name="Line 3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65" y="346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74" name="Line 30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562" y="3276"/>
                      <a:ext cx="6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75" name="Line 3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65" y="337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76" name="Line 3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556" y="3189"/>
                      <a:ext cx="6" cy="8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77" name="Line 3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59" y="327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78" name="Line 31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724" y="1938"/>
                      <a:ext cx="48" cy="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79" name="Line 3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69" y="201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80" name="Line 31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982" y="1290"/>
                      <a:ext cx="63" cy="10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81" name="Line 3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42" y="139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82" name="Line 31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264" y="1416"/>
                      <a:ext cx="54" cy="12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83" name="Line 3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15" y="154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84" name="Line 3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90" y="4476"/>
                      <a:ext cx="33" cy="6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85" name="Line 3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87" y="454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86" name="Line 32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579" y="2346"/>
                      <a:ext cx="24" cy="11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87" name="Line 3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0" y="24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88" name="Line 32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552" y="2247"/>
                      <a:ext cx="27" cy="9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89" name="Line 3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6" y="234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90" name="Line 3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4" y="3561"/>
                      <a:ext cx="6" cy="5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91" name="Line 3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1" y="361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92" name="Line 3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60" y="3489"/>
                      <a:ext cx="6" cy="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93" name="Line 3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7" y="356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94" name="Line 32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90" y="3342"/>
                      <a:ext cx="15" cy="5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95" name="Line 3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02" y="334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96" name="Line 3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05" y="3276"/>
                      <a:ext cx="15" cy="6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97" name="Line 3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17" y="327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98" name="Line 3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20" y="3204"/>
                      <a:ext cx="9" cy="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99" name="Line 3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6" y="320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00" name="Line 33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29" y="3123"/>
                      <a:ext cx="12" cy="8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01" name="Line 3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38" y="312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02" name="Line 3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41" y="3033"/>
                      <a:ext cx="9" cy="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03" name="Line 3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47" y="303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04" name="Line 33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50" y="2937"/>
                      <a:ext cx="6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05" name="Line 3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3" y="293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06" name="Line 3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56" y="2838"/>
                      <a:ext cx="3" cy="9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07" name="Line 3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6" y="283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08" name="Line 3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59" y="2739"/>
                      <a:ext cx="3" cy="9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09" name="Line 3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9" y="273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10" name="Line 3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62" y="2643"/>
                      <a:ext cx="3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11" name="Line 3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62" y="264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12" name="Line 34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224" y="4320"/>
                      <a:ext cx="33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13" name="Line 3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4" y="43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14" name="Line 3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00" y="4971"/>
                      <a:ext cx="39" cy="5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15" name="Line 3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36" y="497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16" name="Line 3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800" y="4812"/>
                      <a:ext cx="30" cy="8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17" name="Line 3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27" y="481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18" name="Line 3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6" y="1719"/>
                      <a:ext cx="9" cy="11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19" name="Line 3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3" y="171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20" name="Line 3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03" y="3939"/>
                      <a:ext cx="15" cy="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21" name="Line 3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15" y="393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22" name="Line 3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18" y="3843"/>
                      <a:ext cx="15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23" name="Line 3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384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24" name="Line 3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93" y="2703"/>
                      <a:ext cx="1" cy="8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25" name="Line 3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90" y="270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26" name="Line 3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93" y="2628"/>
                      <a:ext cx="3" cy="7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27" name="Line 3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93" y="262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28" name="Line 36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78" y="2838"/>
                      <a:ext cx="18" cy="5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29" name="Line 3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93" y="289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30" name="Line 36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57" y="2796"/>
                      <a:ext cx="21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31" name="Line 3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75" y="283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32" name="Line 3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3714"/>
                      <a:ext cx="15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33" name="Line 3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29" y="378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34" name="Line 3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7" y="3639"/>
                      <a:ext cx="12" cy="7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35" name="Line 3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44" y="37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36" name="Line 37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676" y="1893"/>
                      <a:ext cx="48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37" name="Line 3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21" y="193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38" name="Line 3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20" y="4602"/>
                      <a:ext cx="42" cy="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39" name="Line 3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17" y="469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40" name="Line 3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96" y="4956"/>
                      <a:ext cx="48" cy="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41" name="Line 3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93" y="504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42" name="Line 37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522" y="2160"/>
                      <a:ext cx="30" cy="8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43" name="Line 3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49" y="224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44" name="Line 37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45" y="3618"/>
                      <a:ext cx="9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45" name="Line 3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2" y="365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46" name="Line 3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60" y="3435"/>
                      <a:ext cx="15" cy="3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47" name="Line 3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72" y="343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48" name="Line 3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5" y="3396"/>
                      <a:ext cx="15" cy="3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49" name="Line 3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87" y="339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50" name="Line 3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62" y="2553"/>
                      <a:ext cx="3" cy="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51" name="Line 3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9" y="255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52" name="Line 3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9" y="2469"/>
                      <a:ext cx="3" cy="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53" name="Line 3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6" y="246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54" name="Line 3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6" y="1575"/>
                      <a:ext cx="21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55" name="Line 3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3" y="157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56" name="Line 3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41" y="1233"/>
                      <a:ext cx="18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57" name="Line 3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38" y="123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58" name="Line 3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088" y="4017"/>
                      <a:ext cx="15" cy="5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59" name="Line 3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00" y="40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60" name="Line 3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96" y="2568"/>
                      <a:ext cx="1" cy="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61" name="Line 3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93" y="256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62" name="Line 39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33" y="2769"/>
                      <a:ext cx="24" cy="2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63" name="Line 3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54" y="279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64" name="Line 39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12" y="2748"/>
                      <a:ext cx="21" cy="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65" name="Line 3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30" y="276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66" name="Line 40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388" y="2742"/>
                      <a:ext cx="24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67" name="Line 4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9" y="274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68" name="Line 40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17" y="3783"/>
                      <a:ext cx="15" cy="5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69" name="Line 4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14" y="383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70" name="Line 40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913" y="1221"/>
                      <a:ext cx="69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71" name="Line 4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79" y="129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72" name="Line 40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207" y="1326"/>
                      <a:ext cx="57" cy="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73" name="Line 4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1" y="141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74" name="Line 40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57" y="4542"/>
                      <a:ext cx="33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75" name="Line 4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54" y="457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76" name="Line 4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492" y="2097"/>
                      <a:ext cx="30" cy="6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77" name="Line 4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19" y="21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78" name="Line 4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27" y="3678"/>
                      <a:ext cx="9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79" name="Line 4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24" y="368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80" name="Line 41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36" y="3654"/>
                      <a:ext cx="9" cy="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81" name="Line 4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33" y="367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82" name="Line 4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27" y="3489"/>
                      <a:ext cx="18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83" name="Line 4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2" y="348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84" name="Line 41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45" y="3468"/>
                      <a:ext cx="15" cy="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85" name="Line 4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57" y="346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86" name="Line 4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3" y="2394"/>
                      <a:ext cx="6" cy="7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87" name="Line 4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0" y="239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88" name="Line 42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194" y="4356"/>
                      <a:ext cx="30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89" name="Line 4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21" y="435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90" name="Line 42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461" y="5025"/>
                      <a:ext cx="39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91" name="Line 4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97" y="502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92" name="Line 4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767" y="4893"/>
                      <a:ext cx="33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93" name="Line 4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97" y="489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94" name="Line 4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14" y="1641"/>
                      <a:ext cx="12" cy="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95" name="Line 4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11" y="164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96" name="Line 4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070" y="4074"/>
                      <a:ext cx="18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97" name="Line 4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85" y="407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98" name="Line 4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96" y="2526"/>
                      <a:ext cx="3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499" name="Line 4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96" y="252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500" name="Line 43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99" y="2499"/>
                      <a:ext cx="3" cy="2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501" name="Line 4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99" y="249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502" name="Line 4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74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503" name="Line 43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677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504" name="Line 4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505" name="Line 43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683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506" name="Line 4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507" name="Line 4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689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508" name="Line 4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92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509" name="Line 44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695" y="312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510" name="Line 4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01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511" name="Line 4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04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512" name="Line 4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07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513" name="Line 44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10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514" name="Line 4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13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515" name="Line 44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16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grpSp>
                <p:nvGrpSpPr>
                  <p:cNvPr id="345534" name="Group 450"/>
                  <p:cNvGrpSpPr>
                    <a:grpSpLocks/>
                  </p:cNvGrpSpPr>
                  <p:nvPr/>
                </p:nvGrpSpPr>
                <p:grpSpPr bwMode="auto">
                  <a:xfrm flipH="1">
                    <a:off x="4286" y="2217"/>
                    <a:ext cx="1241" cy="447"/>
                    <a:chOff x="1719" y="1131"/>
                    <a:chExt cx="3705" cy="3946"/>
                  </a:xfrm>
                </p:grpSpPr>
                <p:sp>
                  <p:nvSpPr>
                    <p:cNvPr id="474116" name="Line 4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19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17" name="Line 45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22" y="312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18" name="Line 4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28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19" name="Line 4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31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20" name="Line 4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34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21" name="Line 4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37" y="312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22" name="Line 4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43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23" name="Line 45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46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24" name="Line 4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49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25" name="Line 4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52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26" name="Line 4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55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27" name="Line 4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58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28" name="Line 4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61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29" name="Line 46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64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30" name="Line 4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67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31" name="Line 4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70" y="312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32" name="Line 4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76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33" name="Line 46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79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34" name="Line 4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82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35" name="Line 47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85" y="3117"/>
                      <a:ext cx="6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36" name="Line 4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88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37" name="Line 4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91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38" name="Line 4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94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39" name="Line 4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97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40" name="Line 4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03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41" name="Line 4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06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42" name="Line 4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12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43" name="Line 4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15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44" name="Line 4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18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45" name="Line 4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21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46" name="Line 4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4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47" name="Line 4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27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48" name="Line 4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0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49" name="Line 4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33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50" name="Line 4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6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51" name="Line 4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39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52" name="Line 4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5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53" name="Line 4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48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54" name="Line 4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51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55" name="Line 4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54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56" name="Line 4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57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57" name="Line 4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60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58" name="Line 4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63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59" name="Line 4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66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60" name="Line 4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61" name="Line 4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75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62" name="Line 4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8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63" name="Line 4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81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64" name="Line 4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87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65" name="Line 5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90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66" name="Line 5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93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67" name="Line 5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96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68" name="Line 5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99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69" name="Line 5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02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70" name="Line 5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05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71" name="Line 5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08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72" name="Line 5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14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73" name="Line 5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17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74" name="Line 5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20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75" name="Line 51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3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76" name="Line 5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26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77" name="Line 51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9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78" name="Line 5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32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79" name="Line 5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35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80" name="Line 5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41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81" name="Line 5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44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82" name="Line 5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47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83" name="Line 51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50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84" name="Line 5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53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85" name="Line 52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56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86" name="Line 5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62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87" name="Line 52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65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88" name="Line 5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68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89" name="Line 52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71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90" name="Line 5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77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91" name="Line 5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0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92" name="Line 5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83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93" name="Line 52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6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94" name="Line 5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89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95" name="Line 5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92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96" name="Line 5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95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97" name="Line 5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98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98" name="Line 5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01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99" name="Line 53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04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00" name="Line 5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10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01" name="Line 5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13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02" name="Line 5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16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03" name="Line 53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19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04" name="Line 5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2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05" name="Line 5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25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06" name="Line 5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31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07" name="Line 5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34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08" name="Line 5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37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09" name="Line 5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40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10" name="Line 5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46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11" name="Line 54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78" y="3132"/>
                      <a:ext cx="6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12" name="Line 5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81" y="314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13" name="Line 54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72" y="3126"/>
                      <a:ext cx="6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14" name="Line 5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75" y="313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15" name="Line 55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63" y="3120"/>
                      <a:ext cx="9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16" name="Line 5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69" y="312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17" name="Line 55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54" y="3117"/>
                      <a:ext cx="9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18" name="Line 5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60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19" name="Line 55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48" y="3114"/>
                      <a:ext cx="6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20" name="Line 5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51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21" name="Line 5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49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22" name="Line 5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2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23" name="Line 55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55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24" name="Line 5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8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25" name="Line 5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61" y="3114"/>
                      <a:ext cx="6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26" name="Line 5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4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27" name="Line 5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67" y="3114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28" name="Line 5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73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29" name="Line 56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76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30" name="Line 5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79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31" name="Line 5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82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32" name="Line 5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85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33" name="Line 56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88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34" name="Line 5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91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35" name="Line 57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94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36" name="Line 5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97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37" name="Line 5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00" y="3114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38" name="Line 5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06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39" name="Line 5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09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40" name="Line 5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12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41" name="Line 57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39" y="3111"/>
                      <a:ext cx="9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42" name="Line 5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5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43" name="Line 5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15" y="3111"/>
                      <a:ext cx="9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44" name="Line 5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21" y="311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45" name="Line 5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30" y="3111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46" name="Line 5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36" y="311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47" name="Line 5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24" y="311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48" name="Line 5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27" y="311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49" name="Line 58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214" y="3189"/>
                      <a:ext cx="3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50" name="Line 5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14" y="319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51" name="Line 58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208" y="3180"/>
                      <a:ext cx="6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52" name="Line 5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11" y="318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53" name="Line 58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205" y="3171"/>
                      <a:ext cx="3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54" name="Line 5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05" y="318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55" name="Line 59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99" y="3159"/>
                      <a:ext cx="6" cy="1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56" name="Line 5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02" y="317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57" name="Line 59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93" y="3147"/>
                      <a:ext cx="6" cy="1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58" name="Line 5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96" y="315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59" name="Line 59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84" y="3141"/>
                      <a:ext cx="9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60" name="Line 5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90" y="314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61" name="Line 5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6" y="2748"/>
                      <a:ext cx="21" cy="1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62" name="Line 5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64" y="274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63" name="Line 5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7" y="2742"/>
                      <a:ext cx="21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64" name="Line 5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85" y="274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65" name="Line 60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99" y="3837"/>
                      <a:ext cx="18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66" name="Line 6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96" y="387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67" name="Line 60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622" y="1884"/>
                      <a:ext cx="54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68" name="Line 6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73" y="189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69" name="Line 60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772" y="4692"/>
                      <a:ext cx="48" cy="5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70" name="Line 6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69" y="474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71" name="Line 60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42" y="5040"/>
                      <a:ext cx="54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72" name="Line 6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39" y="507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73" name="Line 60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147" y="1275"/>
                      <a:ext cx="60" cy="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74" name="Line 6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04" y="132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75" name="Line 6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456" y="2052"/>
                      <a:ext cx="36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76" name="Line 6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89" y="209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77" name="Line 6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21" y="3672"/>
                      <a:ext cx="6" cy="1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78" name="Line 6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8" y="367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79" name="Line 61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94" y="3483"/>
                      <a:ext cx="15" cy="1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80" name="Line 6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06" y="349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81" name="Line 6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09" y="3495"/>
                      <a:ext cx="18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82" name="Line 6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24" y="349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83" name="Line 61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79" y="3462"/>
                      <a:ext cx="15" cy="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84" name="Line 6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1" y="348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85" name="Line 6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44" y="2331"/>
                      <a:ext cx="9" cy="6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86" name="Line 6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41" y="233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87" name="Line 62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161" y="4329"/>
                      <a:ext cx="33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88" name="Line 6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91" y="435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89" name="Line 6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38" y="1470"/>
                      <a:ext cx="18" cy="10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90" name="Line 6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35" y="147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91" name="Line 6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17" y="1131"/>
                      <a:ext cx="24" cy="10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92" name="Line 6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14" y="113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93" name="Line 6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05" y="1599"/>
                      <a:ext cx="9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94" name="Line 6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02" y="159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95" name="Line 6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049" y="4110"/>
                      <a:ext cx="21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96" name="Line 6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67" y="411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97" name="Line 6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02" y="2490"/>
                      <a:ext cx="1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98" name="Line 6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99" y="249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299" name="Line 63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352" y="3270"/>
                      <a:ext cx="9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00" name="Line 6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58" y="327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01" name="Line 6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361" y="3252"/>
                      <a:ext cx="9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02" name="Line 6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67" y="325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03" name="Line 63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370" y="3234"/>
                      <a:ext cx="9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04" name="Line 6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76" y="323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05" name="Line 6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379" y="3213"/>
                      <a:ext cx="9" cy="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06" name="Line 6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85" y="321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07" name="Line 6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388" y="3189"/>
                      <a:ext cx="6" cy="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08" name="Line 6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91" y="318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09" name="Line 6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394" y="3165"/>
                      <a:ext cx="9" cy="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10" name="Line 6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00" y="316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11" name="Line 64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03" y="3141"/>
                      <a:ext cx="6" cy="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12" name="Line 6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06" y="314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13" name="Line 6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09" y="3117"/>
                      <a:ext cx="9" cy="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14" name="Line 6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15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315" name="Line 6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18" y="3099"/>
                      <a:ext cx="6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grpSp>
                <p:nvGrpSpPr>
                  <p:cNvPr id="345535" name="Group 651"/>
                  <p:cNvGrpSpPr>
                    <a:grpSpLocks/>
                  </p:cNvGrpSpPr>
                  <p:nvPr/>
                </p:nvGrpSpPr>
                <p:grpSpPr bwMode="auto">
                  <a:xfrm flipH="1">
                    <a:off x="4150" y="2225"/>
                    <a:ext cx="1210" cy="434"/>
                    <a:chOff x="2217" y="1203"/>
                    <a:chExt cx="3612" cy="3829"/>
                  </a:xfrm>
                </p:grpSpPr>
                <p:sp>
                  <p:nvSpPr>
                    <p:cNvPr id="345916" name="Line 6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21" y="309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17" name="Line 6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24" y="3081"/>
                      <a:ext cx="6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18" name="Line 6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27" y="308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19" name="Line 6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550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20" name="Line 6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53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21" name="Line 65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541" y="3057"/>
                      <a:ext cx="9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22" name="Line 6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47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23" name="Line 65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532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24" name="Line 6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38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25" name="Line 66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526" y="3054"/>
                      <a:ext cx="6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26" name="Line 6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29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27" name="Line 6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30" y="3066"/>
                      <a:ext cx="9" cy="1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28" name="Line 6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36" y="306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29" name="Line 66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517" y="3051"/>
                      <a:ext cx="9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30" name="Line 6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23" y="305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31" name="Line 66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511" y="3048"/>
                      <a:ext cx="6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32" name="Line 6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14" y="305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33" name="Line 66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502" y="3042"/>
                      <a:ext cx="9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34" name="Line 6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08" y="304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35" name="Line 67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39" y="3054"/>
                      <a:ext cx="6" cy="1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36" name="Line 6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2" y="305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37" name="Line 67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496" y="3039"/>
                      <a:ext cx="6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38" name="Line 6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99" y="304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39" name="Line 67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487" y="3036"/>
                      <a:ext cx="9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40" name="Line 6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93" y="303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41" name="Line 6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45" y="3042"/>
                      <a:ext cx="6" cy="1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42" name="Line 6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8" y="304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43" name="Line 67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481" y="3033"/>
                      <a:ext cx="6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44" name="Line 6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84" y="303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45" name="Line 6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51" y="3036"/>
                      <a:ext cx="6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46" name="Line 6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54" y="303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47" name="Line 6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72" y="3033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48" name="Line 6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78" y="303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49" name="Line 6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57" y="3036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50" name="Line 6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63" y="303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51" name="Line 6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66" y="3033"/>
                      <a:ext cx="6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52" name="Line 6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69" y="303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53" name="Line 6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571" y="306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54" name="Line 6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77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55" name="Line 6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580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56" name="Line 6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83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57" name="Line 6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586" y="306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58" name="Line 6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92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59" name="Line 6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595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60" name="Line 6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98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61" name="Line 6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01" y="306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62" name="Line 6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07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63" name="Line 6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10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64" name="Line 7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13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65" name="Line 7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16" y="306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66" name="Line 7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22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67" name="Line 7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25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68" name="Line 7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28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69" name="Line 7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31" y="306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70" name="Line 7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37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71" name="Line 7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40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72" name="Line 7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43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73" name="Line 7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46" y="306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74" name="Line 7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52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75" name="Line 7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55" y="3057"/>
                      <a:ext cx="6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76" name="Line 7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58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77" name="Line 71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61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78" name="Line 7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67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79" name="Line 7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70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80" name="Line 7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73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81" name="Line 7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76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82" name="Line 7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82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83" name="Line 71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85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84" name="Line 7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88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85" name="Line 72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556" y="306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86" name="Line 7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62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87" name="Line 7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565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88" name="Line 7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68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89" name="Line 72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91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90" name="Line 7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97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91" name="Line 7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00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92" name="Line 7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03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93" name="Line 72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06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94" name="Line 7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12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95" name="Line 73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15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96" name="Line 7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18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97" name="Line 73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21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98" name="Line 7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27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99" name="Line 73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30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00" name="Line 7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36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01" name="Line 73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39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02" name="Line 7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42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03" name="Line 73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45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04" name="Line 7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51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05" name="Line 7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54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06" name="Line 7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57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07" name="Line 74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60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08" name="Line 7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6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09" name="Line 7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69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10" name="Line 7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72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11" name="Line 74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75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12" name="Line 7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81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13" name="Line 74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84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14" name="Line 7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87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15" name="Line 75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90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16" name="Line 7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93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17" name="Line 7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96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18" name="Line 7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02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19" name="Line 7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805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20" name="Line 7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08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21" name="Line 7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811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22" name="Line 7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17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23" name="Line 75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820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24" name="Line 7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23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25" name="Line 7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3" y="3210"/>
                      <a:ext cx="1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26" name="Line 7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0" y="321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27" name="Line 7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23" y="3207"/>
                      <a:ext cx="3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28" name="Line 7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3" y="320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29" name="Line 76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220" y="3207"/>
                      <a:ext cx="3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30" name="Line 7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0" y="321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31" name="Line 7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6" y="3201"/>
                      <a:ext cx="1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32" name="Line 7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3" y="320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33" name="Line 76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217" y="3198"/>
                      <a:ext cx="3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34" name="Line 7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17" y="320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35" name="Line 77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26" y="3186"/>
                      <a:ext cx="3" cy="1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36" name="Line 7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6" y="318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37" name="Line 7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9" y="3171"/>
                      <a:ext cx="1" cy="1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38" name="Line 7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6" y="317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39" name="Line 7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2" y="2811"/>
                      <a:ext cx="18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40" name="Line 7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07" y="281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41" name="Line 7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0" y="2781"/>
                      <a:ext cx="18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42" name="Line 7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25" y="278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43" name="Line 7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28" y="2760"/>
                      <a:ext cx="18" cy="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44" name="Line 7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43" y="27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45" name="Line 78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75" y="3873"/>
                      <a:ext cx="24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46" name="Line 7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72" y="389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47" name="Line 7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74" y="1884"/>
                      <a:ext cx="48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48" name="Line 7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19" y="188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49" name="Line 78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847" y="1203"/>
                      <a:ext cx="66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50" name="Line 7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10" y="122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51" name="Line 7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21" y="4566"/>
                      <a:ext cx="36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52" name="Line 7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18" y="456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53" name="Line 78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420" y="2037"/>
                      <a:ext cx="36" cy="1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54" name="Line 7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53" y="205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55" name="Line 7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2" y="3648"/>
                      <a:ext cx="9" cy="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56" name="Line 7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9" y="364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57" name="Line 7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9" y="3609"/>
                      <a:ext cx="3" cy="3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58" name="Line 7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6" y="360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59" name="Line 79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07" y="3057"/>
                      <a:ext cx="3" cy="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60" name="Line 7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07" y="310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61" name="Line 79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01" y="3009"/>
                      <a:ext cx="6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62" name="Line 7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04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63" name="Line 79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798" y="2964"/>
                      <a:ext cx="3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64" name="Line 8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98" y="300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65" name="Line 80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795" y="2922"/>
                      <a:ext cx="3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66" name="Line 8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95" y="296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67" name="Line 80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789" y="2883"/>
                      <a:ext cx="6" cy="3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68" name="Line 8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92" y="292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69" name="Line 80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786" y="2853"/>
                      <a:ext cx="3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70" name="Line 8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86" y="288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71" name="Line 80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780" y="2823"/>
                      <a:ext cx="6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72" name="Line 8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83" y="285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73" name="Line 8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96" y="2808"/>
                      <a:ext cx="12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74" name="Line 8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05" y="280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75" name="Line 81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771" y="2802"/>
                      <a:ext cx="9" cy="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76" name="Line 8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77" y="282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77" name="Line 81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765" y="2787"/>
                      <a:ext cx="6" cy="1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78" name="Line 8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68" y="280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79" name="Line 8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08" y="2790"/>
                      <a:ext cx="12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80" name="Line 8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17" y="279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81" name="Line 81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753" y="2778"/>
                      <a:ext cx="12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82" name="Line 8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62" y="278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83" name="Line 81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20" y="2778"/>
                      <a:ext cx="12" cy="1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84" name="Line 8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29" y="277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85" name="Line 82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741" y="2775"/>
                      <a:ext cx="12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86" name="Line 8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50" y="277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87" name="Line 8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32" y="2775"/>
                      <a:ext cx="9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88" name="Line 8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38" y="277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89" name="Line 8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67" y="3432"/>
                      <a:ext cx="12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90" name="Line 8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76" y="346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91" name="Line 82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55" y="3396"/>
                      <a:ext cx="12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92" name="Line 8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64" y="343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93" name="Line 82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46" y="3354"/>
                      <a:ext cx="9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94" name="Line 8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52" y="339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95" name="Line 83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34" y="3306"/>
                      <a:ext cx="12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96" name="Line 8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3" y="335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97" name="Line 83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28" y="3258"/>
                      <a:ext cx="6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98" name="Line 8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31" y="330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099" name="Line 83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22" y="3210"/>
                      <a:ext cx="6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100" name="Line 8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5" y="325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101" name="Line 83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16" y="3159"/>
                      <a:ext cx="6" cy="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102" name="Line 8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19" y="321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103" name="Line 83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10" y="3108"/>
                      <a:ext cx="6" cy="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104" name="Line 8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13" y="315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105" name="Line 8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35" y="2286"/>
                      <a:ext cx="9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106" name="Line 8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32" y="228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107" name="Line 84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128" y="4266"/>
                      <a:ext cx="33" cy="6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108" name="Line 8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58" y="432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109" name="Line 8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4" y="1401"/>
                      <a:ext cx="24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110" name="Line 8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1" y="140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6111" name="Line 84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422" y="4986"/>
                      <a:ext cx="39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12" name="Line 8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58" y="503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13" name="Line 84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734" y="4917"/>
                      <a:ext cx="33" cy="1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14" name="Line 8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64" y="492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115" name="Line 85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031" y="4101"/>
                      <a:ext cx="18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grpSp>
                <p:nvGrpSpPr>
                  <p:cNvPr id="345536" name="Group 852"/>
                  <p:cNvGrpSpPr>
                    <a:grpSpLocks/>
                  </p:cNvGrpSpPr>
                  <p:nvPr/>
                </p:nvGrpSpPr>
                <p:grpSpPr bwMode="auto">
                  <a:xfrm flipH="1">
                    <a:off x="4309" y="2210"/>
                    <a:ext cx="1048" cy="454"/>
                    <a:chOff x="2226" y="1071"/>
                    <a:chExt cx="3129" cy="4005"/>
                  </a:xfrm>
                </p:grpSpPr>
                <p:sp>
                  <p:nvSpPr>
                    <p:cNvPr id="345716" name="Line 8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46" y="411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17" name="Line 85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02" y="2493"/>
                      <a:ext cx="6" cy="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18" name="Line 8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05" y="25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19" name="Line 8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202" y="2490"/>
                      <a:ext cx="1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20" name="Line 8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99" y="249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21" name="Line 85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322" y="3276"/>
                      <a:ext cx="12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22" name="Line 8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31" y="328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23" name="Line 8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334" y="3285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24" name="Line 8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40" y="328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25" name="Line 86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313" y="3258"/>
                      <a:ext cx="9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26" name="Line 8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19" y="327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27" name="Line 86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343" y="3279"/>
                      <a:ext cx="9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28" name="Line 8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49" y="327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29" name="Line 8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9" y="3147"/>
                      <a:ext cx="1" cy="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30" name="Line 8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6" y="314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31" name="Line 86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29" y="3117"/>
                      <a:ext cx="6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32" name="Line 8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2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33" name="Line 87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35" y="3087"/>
                      <a:ext cx="3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34" name="Line 8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5" y="308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35" name="Line 8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38" y="3051"/>
                      <a:ext cx="6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36" name="Line 8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41" y="305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37" name="Line 8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44" y="3009"/>
                      <a:ext cx="3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38" name="Line 8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44" y="300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39" name="Line 8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47" y="2967"/>
                      <a:ext cx="9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40" name="Line 8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3" y="296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41" name="Line 8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56" y="2925"/>
                      <a:ext cx="12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42" name="Line 8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65" y="292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43" name="Line 8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8" y="2883"/>
                      <a:ext cx="12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44" name="Line 8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7" y="288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45" name="Line 8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80" y="2847"/>
                      <a:ext cx="12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46" name="Line 8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89" y="284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47" name="Line 8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54" y="3891"/>
                      <a:ext cx="21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48" name="Line 8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51" y="389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49" name="Line 8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26" y="1902"/>
                      <a:ext cx="48" cy="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50" name="Line 8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71" y="190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51" name="Line 88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721" y="4746"/>
                      <a:ext cx="51" cy="1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52" name="Line 8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18" y="476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53" name="Line 8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5" y="5061"/>
                      <a:ext cx="57" cy="1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54" name="Line 8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2" y="506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55" name="Line 89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084" y="1272"/>
                      <a:ext cx="63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56" name="Line 8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44" y="127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57" name="Line 8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88" y="4521"/>
                      <a:ext cx="33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58" name="Line 8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85" y="452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59" name="Line 8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84" y="2037"/>
                      <a:ext cx="36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60" name="Line 8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17" y="203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61" name="Line 8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6" y="3558"/>
                      <a:ext cx="3" cy="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62" name="Line 8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3" y="355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63" name="Line 9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0" y="3501"/>
                      <a:ext cx="6" cy="5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64" name="Line 9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97" y="350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65" name="Line 9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0" y="3435"/>
                      <a:ext cx="1" cy="6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66" name="Line 9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97" y="343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67" name="Line 9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54" y="2916"/>
                      <a:ext cx="12" cy="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68" name="Line 9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63" y="291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69" name="Line 9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66" y="2874"/>
                      <a:ext cx="15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70" name="Line 9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78" y="287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71" name="Line 9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81" y="2838"/>
                      <a:ext cx="15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72" name="Line 9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93" y="283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73" name="Line 9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14" y="2253"/>
                      <a:ext cx="12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74" name="Line 9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11" y="225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75" name="Line 9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6" y="2259"/>
                      <a:ext cx="9" cy="2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76" name="Line 9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3" y="225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77" name="Line 91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98" y="4173"/>
                      <a:ext cx="30" cy="9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78" name="Line 9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25" y="426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79" name="Line 9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96" y="1077"/>
                      <a:ext cx="21" cy="5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80" name="Line 9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93" y="107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81" name="Line 9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93" y="1593"/>
                      <a:ext cx="12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82" name="Line 9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90" y="159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83" name="Line 92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14" y="2592"/>
                      <a:ext cx="3" cy="5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84" name="Line 9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4" y="264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85" name="Line 92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08" y="2547"/>
                      <a:ext cx="6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86" name="Line 9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1" y="259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87" name="Line 9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208" y="2514"/>
                      <a:ext cx="1" cy="3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88" name="Line 9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05" y="254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89" name="Line 92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304" y="3234"/>
                      <a:ext cx="9" cy="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90" name="Line 9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10" y="325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91" name="Line 92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92" y="3198"/>
                      <a:ext cx="12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92" name="Line 9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01" y="323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93" name="Line 93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83" y="3156"/>
                      <a:ext cx="9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94" name="Line 9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9" y="319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95" name="Line 9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27" y="3867"/>
                      <a:ext cx="27" cy="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96" name="Line 9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24" y="386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97" name="Line 9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3" y="3822"/>
                      <a:ext cx="24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98" name="Line 9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0" y="382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799" name="Line 9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70" y="4731"/>
                      <a:ext cx="51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00" name="Line 9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67" y="473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01" name="Line 93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75" y="1203"/>
                      <a:ext cx="72" cy="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02" name="Line 9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44" y="120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03" name="Line 9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00" y="3366"/>
                      <a:ext cx="3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04" name="Line 9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0" y="336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05" name="Line 9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03" y="3294"/>
                      <a:ext cx="3" cy="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06" name="Line 9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3" y="329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07" name="Line 9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06" y="3225"/>
                      <a:ext cx="6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08" name="Line 9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9" y="322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09" name="Line 94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12" y="3153"/>
                      <a:ext cx="9" cy="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10" name="Line 9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8" y="315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11" name="Line 9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21" y="3087"/>
                      <a:ext cx="9" cy="6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12" name="Line 9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27" y="308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13" name="Line 9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30" y="3024"/>
                      <a:ext cx="12" cy="6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14" name="Line 9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39" y="302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15" name="Line 95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42" y="2967"/>
                      <a:ext cx="12" cy="5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16" name="Line 9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1" y="296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17" name="Line 9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02" y="2253"/>
                      <a:ext cx="12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18" name="Line 9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99" y="227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19" name="Line 9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90" y="1371"/>
                      <a:ext cx="24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20" name="Line 9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7" y="137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21" name="Line 95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377" y="4890"/>
                      <a:ext cx="45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22" name="Line 9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9" y="498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23" name="Line 96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698" y="4857"/>
                      <a:ext cx="36" cy="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24" name="Line 9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31" y="49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25" name="Line 9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884" y="1593"/>
                      <a:ext cx="9" cy="3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26" name="Line 9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81" y="162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27" name="Line 96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010" y="4050"/>
                      <a:ext cx="21" cy="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28" name="Line 9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28" y="410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29" name="Line 96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53" y="2982"/>
                      <a:ext cx="9" cy="6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30" name="Line 9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59" y="304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31" name="Line 96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47" y="2913"/>
                      <a:ext cx="6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32" name="Line 9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50" y="298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33" name="Line 97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38" y="2847"/>
                      <a:ext cx="9" cy="6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34" name="Line 9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44" y="291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35" name="Line 97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32" y="2778"/>
                      <a:ext cx="6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36" name="Line 9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35" y="284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37" name="Line 97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23" y="2709"/>
                      <a:ext cx="9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38" name="Line 9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29" y="277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39" name="Line 97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17" y="2649"/>
                      <a:ext cx="6" cy="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40" name="Line 9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20" y="270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41" name="Line 97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74" y="3105"/>
                      <a:ext cx="9" cy="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42" name="Line 9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0" y="315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43" name="Line 98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62" y="3048"/>
                      <a:ext cx="12" cy="5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44" name="Line 9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1" y="310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45" name="Line 9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82" y="3753"/>
                      <a:ext cx="21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46" name="Line 9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79" y="375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47" name="Line 9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1" y="1953"/>
                      <a:ext cx="45" cy="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48" name="Line 9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23" y="195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49" name="Line 9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34" y="4998"/>
                      <a:ext cx="51" cy="6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50" name="Line 9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31" y="499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51" name="Line 9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24" y="1272"/>
                      <a:ext cx="60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52" name="Line 9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81" y="127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53" name="Line 9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55" y="4437"/>
                      <a:ext cx="33" cy="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54" name="Line 9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52" y="443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55" name="Line 9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48" y="2046"/>
                      <a:ext cx="36" cy="3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56" name="Line 9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81" y="204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57" name="Line 99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93" y="2271"/>
                      <a:ext cx="9" cy="3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58" name="Line 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90" y="231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59" name="Line 99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71" y="4053"/>
                      <a:ext cx="27" cy="1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60" name="Line 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95" y="417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61" name="Line 99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665" y="4746"/>
                      <a:ext cx="33" cy="11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62" name="Line 9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95" y="48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63" name="Line 10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72" y="1071"/>
                      <a:ext cx="24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64" name="Line 10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69" y="107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65" name="Line 100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989" y="3972"/>
                      <a:ext cx="21" cy="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66" name="Line 10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07" y="405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67" name="Line 10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61" y="3660"/>
                      <a:ext cx="21" cy="9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68" name="Line 10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8" y="36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69" name="Line 10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03" y="2139"/>
                      <a:ext cx="39" cy="12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70" name="Line 10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39" y="213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71" name="Line 10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42" y="2031"/>
                      <a:ext cx="39" cy="10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72" name="Line 10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78" y="203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73" name="Line 10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19" y="4656"/>
                      <a:ext cx="51" cy="7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74" name="Line 10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16" y="465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75" name="Line 101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09" y="1227"/>
                      <a:ext cx="66" cy="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76" name="Line 10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72" y="122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77" name="Line 10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25" y="4320"/>
                      <a:ext cx="30" cy="1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78" name="Line 10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22" y="43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79" name="Line 10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12" y="2085"/>
                      <a:ext cx="36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80" name="Line 10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45" y="208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81" name="Line 10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84" y="2310"/>
                      <a:ext cx="9" cy="6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82" name="Line 10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81" y="237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83" name="Line 102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44" y="3912"/>
                      <a:ext cx="27" cy="14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84" name="Line 10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68" y="405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85" name="Line 10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66" y="1371"/>
                      <a:ext cx="24" cy="1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86" name="Line 10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3" y="138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87" name="Line 102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338" y="4743"/>
                      <a:ext cx="39" cy="1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88" name="Line 10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4" y="489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89" name="Line 10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875" y="1626"/>
                      <a:ext cx="9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90" name="Line 10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72" y="169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91" name="Line 102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968" y="3861"/>
                      <a:ext cx="21" cy="11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92" name="Line 10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86" y="397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93" name="Line 10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43" y="3546"/>
                      <a:ext cx="18" cy="11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94" name="Line 10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40" y="354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95" name="Line 10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28" y="3411"/>
                      <a:ext cx="15" cy="13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96" name="Line 10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25" y="341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97" name="Line 103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73" y="2268"/>
                      <a:ext cx="30" cy="1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98" name="Line 10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0" y="226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899" name="Line 10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0" y="4878"/>
                      <a:ext cx="54" cy="1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00" name="Line 10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77" y="487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01" name="Line 103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61" y="1314"/>
                      <a:ext cx="63" cy="9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02" name="Line 10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21" y="13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03" name="Line 10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8" y="4170"/>
                      <a:ext cx="27" cy="1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04" name="Line 10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417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05" name="Line 10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76" y="2154"/>
                      <a:ext cx="36" cy="10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06" name="Line 10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09" y="215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07" name="Line 10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69" y="2463"/>
                      <a:ext cx="6" cy="11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08" name="Line 10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66" y="257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09" name="Line 10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5" y="2376"/>
                      <a:ext cx="9" cy="8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10" name="Line 10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72" y="246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11" name="Line 104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20" y="3750"/>
                      <a:ext cx="24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12" name="Line 10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41" y="391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13" name="Line 105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02" y="3573"/>
                      <a:ext cx="18" cy="1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14" name="Line 10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17" y="375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45915" name="Line 105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629" y="4584"/>
                      <a:ext cx="36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sp>
                <p:nvSpPr>
                  <p:cNvPr id="345537" name="Line 10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39" y="2626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38" name="Line 105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571" y="2210"/>
                    <a:ext cx="7" cy="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39" name="Line 10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77" y="2215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40" name="Line 105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470" y="2281"/>
                    <a:ext cx="2" cy="1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41" name="Line 10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71" y="229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42" name="Line 10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38" y="2511"/>
                    <a:ext cx="6" cy="1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43" name="Line 10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37" y="252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44" name="Line 10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23" y="2458"/>
                    <a:ext cx="2" cy="1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45" name="Line 10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24" y="245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46" name="Line 10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25" y="2439"/>
                    <a:ext cx="1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47" name="Line 10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25" y="2439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48" name="Line 1064"/>
                  <p:cNvSpPr>
                    <a:spLocks noChangeShapeType="1"/>
                  </p:cNvSpPr>
                  <p:nvPr/>
                </p:nvSpPr>
                <p:spPr bwMode="auto">
                  <a:xfrm>
                    <a:off x="5325" y="2420"/>
                    <a:ext cx="1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49" name="Line 10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24" y="242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50" name="Line 1066"/>
                  <p:cNvSpPr>
                    <a:spLocks noChangeShapeType="1"/>
                  </p:cNvSpPr>
                  <p:nvPr/>
                </p:nvSpPr>
                <p:spPr bwMode="auto">
                  <a:xfrm>
                    <a:off x="5321" y="2400"/>
                    <a:ext cx="4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51" name="Line 10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20" y="2400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52" name="Line 1068"/>
                  <p:cNvSpPr>
                    <a:spLocks noChangeShapeType="1"/>
                  </p:cNvSpPr>
                  <p:nvPr/>
                </p:nvSpPr>
                <p:spPr bwMode="auto">
                  <a:xfrm>
                    <a:off x="5316" y="2381"/>
                    <a:ext cx="5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53" name="Line 10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15" y="238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54" name="Line 1070"/>
                  <p:cNvSpPr>
                    <a:spLocks noChangeShapeType="1"/>
                  </p:cNvSpPr>
                  <p:nvPr/>
                </p:nvSpPr>
                <p:spPr bwMode="auto">
                  <a:xfrm>
                    <a:off x="5308" y="2362"/>
                    <a:ext cx="8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55" name="Line 10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07" y="236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56" name="Line 10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25" y="2603"/>
                    <a:ext cx="16" cy="1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57" name="Line 10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40" y="260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58" name="Line 1074"/>
                  <p:cNvSpPr>
                    <a:spLocks noChangeShapeType="1"/>
                  </p:cNvSpPr>
                  <p:nvPr/>
                </p:nvSpPr>
                <p:spPr bwMode="auto">
                  <a:xfrm>
                    <a:off x="5195" y="2237"/>
                    <a:ext cx="22" cy="1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59" name="Line 10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94" y="223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60" name="Line 10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31" y="2541"/>
                    <a:ext cx="6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61" name="Line 10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36" y="254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62" name="Line 1078"/>
                  <p:cNvSpPr>
                    <a:spLocks noChangeShapeType="1"/>
                  </p:cNvSpPr>
                  <p:nvPr/>
                </p:nvSpPr>
                <p:spPr bwMode="auto">
                  <a:xfrm>
                    <a:off x="5016" y="2359"/>
                    <a:ext cx="9" cy="1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63" name="Line 10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15" y="2359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64" name="Line 1080"/>
                  <p:cNvSpPr>
                    <a:spLocks noChangeShapeType="1"/>
                  </p:cNvSpPr>
                  <p:nvPr/>
                </p:nvSpPr>
                <p:spPr bwMode="auto">
                  <a:xfrm>
                    <a:off x="5005" y="2344"/>
                    <a:ext cx="11" cy="1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65" name="Line 108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04" y="234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66" name="Line 108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62" y="2473"/>
                    <a:ext cx="5" cy="2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67" name="Line 10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61" y="249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68" name="Line 10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67" y="2452"/>
                    <a:ext cx="4" cy="2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69" name="Line 10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66" y="247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70" name="Line 108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71" y="2432"/>
                    <a:ext cx="2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71" name="Line 10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70" y="2452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72" name="Line 10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73" y="2413"/>
                    <a:ext cx="1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73" name="Line 10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72" y="243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74" name="Line 109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74" y="2396"/>
                    <a:ext cx="0" cy="1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75" name="Line 10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73" y="241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76" name="Line 109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73" y="2381"/>
                    <a:ext cx="1" cy="1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77" name="Line 10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73" y="239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78" name="Line 109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674" y="2246"/>
                    <a:ext cx="8" cy="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79" name="Line 10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1" y="2252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80" name="Line 109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50" y="2604"/>
                    <a:ext cx="12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81" name="Line 10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49" y="262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82" name="Line 10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44" y="2492"/>
                    <a:ext cx="7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83" name="Line 10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3" y="251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84" name="Line 11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51" y="2470"/>
                    <a:ext cx="6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85" name="Line 11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50" y="249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86" name="Line 110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472" y="2293"/>
                    <a:ext cx="1" cy="1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87" name="Line 11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72" y="230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88" name="Line 11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41" y="2584"/>
                    <a:ext cx="17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89" name="Line 11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7" y="258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90" name="Line 1106"/>
                  <p:cNvSpPr>
                    <a:spLocks noChangeShapeType="1"/>
                  </p:cNvSpPr>
                  <p:nvPr/>
                </p:nvSpPr>
                <p:spPr bwMode="auto">
                  <a:xfrm>
                    <a:off x="5217" y="2251"/>
                    <a:ext cx="20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91" name="Line 1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16" y="225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92" name="Line 1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38" y="2622"/>
                    <a:ext cx="17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93" name="Line 11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54" y="262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94" name="Line 1110"/>
                  <p:cNvSpPr>
                    <a:spLocks noChangeShapeType="1"/>
                  </p:cNvSpPr>
                  <p:nvPr/>
                </p:nvSpPr>
                <p:spPr bwMode="auto">
                  <a:xfrm>
                    <a:off x="5111" y="2248"/>
                    <a:ext cx="20" cy="1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95" name="Line 11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10" y="224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96" name="Line 11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37" y="2518"/>
                    <a:ext cx="5" cy="2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97" name="Line 11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1" y="251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98" name="Line 11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2" y="2494"/>
                    <a:ext cx="4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599" name="Line 11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4" y="2494"/>
                    <a:ext cx="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00" name="Line 1116"/>
                  <p:cNvSpPr>
                    <a:spLocks noChangeShapeType="1"/>
                  </p:cNvSpPr>
                  <p:nvPr/>
                </p:nvSpPr>
                <p:spPr bwMode="auto">
                  <a:xfrm>
                    <a:off x="5025" y="2377"/>
                    <a:ext cx="8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01" name="Line 11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4" y="237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02" name="Line 11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62" y="2577"/>
                    <a:ext cx="12" cy="2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03" name="Line 11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61" y="260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04" name="Line 112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682" y="2252"/>
                    <a:ext cx="7" cy="1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05" name="Line 11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226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06" name="Line 11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52" y="2584"/>
                    <a:ext cx="11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07" name="Line 11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51" y="260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08" name="Line 112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578" y="2215"/>
                    <a:ext cx="8" cy="1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09" name="Line 11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85" y="222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10" name="Line 11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57" y="2447"/>
                    <a:ext cx="5" cy="2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11" name="Line 11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56" y="2470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12" name="Line 112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472" y="2327"/>
                    <a:ext cx="1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13" name="Line 11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72" y="2349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14" name="Line 113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472" y="2308"/>
                    <a:ext cx="1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15" name="Line 11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72" y="232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16" name="Line 1132"/>
                  <p:cNvSpPr>
                    <a:spLocks noChangeShapeType="1"/>
                  </p:cNvSpPr>
                  <p:nvPr/>
                </p:nvSpPr>
                <p:spPr bwMode="auto">
                  <a:xfrm>
                    <a:off x="5131" y="2264"/>
                    <a:ext cx="18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17" name="Line 11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30" y="2264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18" name="Line 11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5" y="2469"/>
                    <a:ext cx="1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19" name="Line 11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4" y="2469"/>
                    <a:ext cx="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20" name="Line 1136"/>
                  <p:cNvSpPr>
                    <a:spLocks noChangeShapeType="1"/>
                  </p:cNvSpPr>
                  <p:nvPr/>
                </p:nvSpPr>
                <p:spPr bwMode="auto">
                  <a:xfrm>
                    <a:off x="5044" y="2444"/>
                    <a:ext cx="2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21" name="Line 11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3" y="2444"/>
                    <a:ext cx="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22" name="Line 1138"/>
                  <p:cNvSpPr>
                    <a:spLocks noChangeShapeType="1"/>
                  </p:cNvSpPr>
                  <p:nvPr/>
                </p:nvSpPr>
                <p:spPr bwMode="auto">
                  <a:xfrm>
                    <a:off x="5039" y="2420"/>
                    <a:ext cx="5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23" name="Line 11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38" y="242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24" name="Line 1140"/>
                  <p:cNvSpPr>
                    <a:spLocks noChangeShapeType="1"/>
                  </p:cNvSpPr>
                  <p:nvPr/>
                </p:nvSpPr>
                <p:spPr bwMode="auto">
                  <a:xfrm>
                    <a:off x="5033" y="2397"/>
                    <a:ext cx="6" cy="2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25" name="Line 11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32" y="239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26" name="Line 114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689" y="2265"/>
                    <a:ext cx="6" cy="1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27" name="Line 114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4" y="2282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28" name="Line 114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586" y="2227"/>
                    <a:ext cx="5" cy="1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29" name="Line 11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0" y="224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30" name="Line 11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62" y="2423"/>
                    <a:ext cx="4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31" name="Line 11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61" y="244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32" name="Line 1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66" y="2398"/>
                    <a:ext cx="4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33" name="Line 11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65" y="242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34" name="Line 1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70" y="2373"/>
                    <a:ext cx="2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35" name="Line 11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69" y="239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36" name="Line 11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72" y="2349"/>
                    <a:ext cx="1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37" name="Line 11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71" y="237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38" name="Line 11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8" y="2560"/>
                    <a:ext cx="12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39" name="Line 11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69" y="256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40" name="Line 1156"/>
                  <p:cNvSpPr>
                    <a:spLocks noChangeShapeType="1"/>
                  </p:cNvSpPr>
                  <p:nvPr/>
                </p:nvSpPr>
                <p:spPr bwMode="auto">
                  <a:xfrm>
                    <a:off x="5237" y="2271"/>
                    <a:ext cx="18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41" name="Line 11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36" y="227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42" name="Line 11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55" y="2597"/>
                    <a:ext cx="15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43" name="Line 11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69" y="259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44" name="Line 11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74" y="2545"/>
                    <a:ext cx="10" cy="3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45" name="Line 11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73" y="257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46" name="Line 1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63" y="2554"/>
                    <a:ext cx="10" cy="3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47" name="Line 11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62" y="258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48" name="Line 11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0" y="2531"/>
                    <a:ext cx="11" cy="2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49" name="Line 11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80" y="253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50" name="Line 1166"/>
                  <p:cNvSpPr>
                    <a:spLocks noChangeShapeType="1"/>
                  </p:cNvSpPr>
                  <p:nvPr/>
                </p:nvSpPr>
                <p:spPr bwMode="auto">
                  <a:xfrm>
                    <a:off x="5255" y="2296"/>
                    <a:ext cx="15" cy="2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51" name="Line 11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4" y="229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52" name="Line 11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70" y="2567"/>
                    <a:ext cx="11" cy="3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53" name="Line 11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80" y="256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54" name="Line 1170"/>
                  <p:cNvSpPr>
                    <a:spLocks noChangeShapeType="1"/>
                  </p:cNvSpPr>
                  <p:nvPr/>
                </p:nvSpPr>
                <p:spPr bwMode="auto">
                  <a:xfrm>
                    <a:off x="5149" y="2286"/>
                    <a:ext cx="17" cy="2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55" name="Line 11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48" y="228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56" name="Line 11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84" y="2510"/>
                    <a:ext cx="9" cy="3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57" name="Line 11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3" y="254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58" name="Line 117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695" y="2282"/>
                    <a:ext cx="5" cy="2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59" name="Line 11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9" y="230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60" name="Line 11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73" y="2521"/>
                    <a:ext cx="9" cy="3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61" name="Line 11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72" y="2554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62" name="Line 117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591" y="2244"/>
                    <a:ext cx="5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63" name="Line 11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5" y="226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64" name="Line 11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81" y="2499"/>
                    <a:ext cx="8" cy="3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65" name="Line 118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88" y="2499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66" name="Line 11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89" y="2465"/>
                    <a:ext cx="4" cy="3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67" name="Line 11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2" y="246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68" name="Line 1184"/>
                  <p:cNvSpPr>
                    <a:spLocks noChangeShapeType="1"/>
                  </p:cNvSpPr>
                  <p:nvPr/>
                </p:nvSpPr>
                <p:spPr bwMode="auto">
                  <a:xfrm>
                    <a:off x="5282" y="2358"/>
                    <a:ext cx="8" cy="3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69" name="Line 11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81" y="235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70" name="Line 1186"/>
                  <p:cNvSpPr>
                    <a:spLocks noChangeShapeType="1"/>
                  </p:cNvSpPr>
                  <p:nvPr/>
                </p:nvSpPr>
                <p:spPr bwMode="auto">
                  <a:xfrm>
                    <a:off x="5270" y="2325"/>
                    <a:ext cx="12" cy="3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71" name="Line 1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69" y="232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72" name="Line 11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81" y="2533"/>
                    <a:ext cx="10" cy="3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73" name="Line 11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90" y="253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74" name="Line 1190"/>
                  <p:cNvSpPr>
                    <a:spLocks noChangeShapeType="1"/>
                  </p:cNvSpPr>
                  <p:nvPr/>
                </p:nvSpPr>
                <p:spPr bwMode="auto">
                  <a:xfrm>
                    <a:off x="5166" y="2313"/>
                    <a:ext cx="12" cy="3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75" name="Line 11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65" y="231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76" name="Line 119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93" y="2473"/>
                    <a:ext cx="6" cy="3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77" name="Line 11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2" y="251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78" name="Line 11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99" y="2436"/>
                    <a:ext cx="4" cy="3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79" name="Line 11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8" y="247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80" name="Line 119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04" y="2333"/>
                    <a:ext cx="2" cy="3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81" name="Line 1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05" y="236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82" name="Line 119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00" y="2305"/>
                    <a:ext cx="4" cy="2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83" name="Line 11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03" y="233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84" name="Line 12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82" y="2484"/>
                    <a:ext cx="8" cy="3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85" name="Line 12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81" y="252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86" name="Line 120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596" y="2268"/>
                    <a:ext cx="4" cy="2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87" name="Line 1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9" y="229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88" name="Line 12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2" y="2429"/>
                    <a:ext cx="1" cy="3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89" name="Line 12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2" y="2429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90" name="Line 1206"/>
                  <p:cNvSpPr>
                    <a:spLocks noChangeShapeType="1"/>
                  </p:cNvSpPr>
                  <p:nvPr/>
                </p:nvSpPr>
                <p:spPr bwMode="auto">
                  <a:xfrm>
                    <a:off x="5284" y="2387"/>
                    <a:ext cx="9" cy="4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91" name="Line 12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89" y="239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92" name="Line 12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91" y="2496"/>
                    <a:ext cx="5" cy="3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93" name="Line 12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95" y="249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94" name="Line 12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96" y="2457"/>
                    <a:ext cx="2" cy="3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95" name="Line 12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97" y="245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96" name="Line 1212"/>
                  <p:cNvSpPr>
                    <a:spLocks noChangeShapeType="1"/>
                  </p:cNvSpPr>
                  <p:nvPr/>
                </p:nvSpPr>
                <p:spPr bwMode="auto">
                  <a:xfrm>
                    <a:off x="5195" y="2418"/>
                    <a:ext cx="3" cy="3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97" name="Line 12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94" y="241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98" name="Line 1214"/>
                  <p:cNvSpPr>
                    <a:spLocks noChangeShapeType="1"/>
                  </p:cNvSpPr>
                  <p:nvPr/>
                </p:nvSpPr>
                <p:spPr bwMode="auto">
                  <a:xfrm>
                    <a:off x="5189" y="2380"/>
                    <a:ext cx="6" cy="3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699" name="Line 12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88" y="238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700" name="Line 1216"/>
                  <p:cNvSpPr>
                    <a:spLocks noChangeShapeType="1"/>
                  </p:cNvSpPr>
                  <p:nvPr/>
                </p:nvSpPr>
                <p:spPr bwMode="auto">
                  <a:xfrm>
                    <a:off x="5178" y="2345"/>
                    <a:ext cx="11" cy="3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701" name="Line 12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77" y="234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702" name="Line 12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03" y="2399"/>
                    <a:ext cx="3" cy="3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703" name="Line 12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02" y="243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704" name="Line 122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05" y="2364"/>
                    <a:ext cx="1" cy="3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705" name="Line 12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05" y="2399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706" name="Line 12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90" y="2445"/>
                    <a:ext cx="6" cy="3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707" name="Line 12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89" y="248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708" name="Line 12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96" y="2405"/>
                    <a:ext cx="3" cy="4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709" name="Line 12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5" y="244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710" name="Line 12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99" y="2367"/>
                    <a:ext cx="2" cy="3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711" name="Line 12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8" y="240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712" name="Line 122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601" y="2330"/>
                    <a:ext cx="0" cy="3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713" name="Line 12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00" y="236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714" name="Line 123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600" y="2296"/>
                    <a:ext cx="1" cy="3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715" name="Line 12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00" y="233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sp>
              <p:nvSpPr>
                <p:cNvPr id="345354" name="AutoShape 1232"/>
                <p:cNvSpPr>
                  <a:spLocks/>
                </p:cNvSpPr>
                <p:nvPr/>
              </p:nvSpPr>
              <p:spPr bwMode="auto">
                <a:xfrm rot="6734733">
                  <a:off x="4422" y="2277"/>
                  <a:ext cx="230" cy="210"/>
                </a:xfrm>
                <a:prstGeom prst="curvedRightArrow">
                  <a:avLst>
                    <a:gd name="adj1" fmla="val 20000"/>
                    <a:gd name="adj2" fmla="val 40000"/>
                    <a:gd name="adj3" fmla="val 36508"/>
                  </a:avLst>
                </a:prstGeom>
                <a:solidFill>
                  <a:srgbClr val="000099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l-GR"/>
                </a:p>
              </p:txBody>
            </p:sp>
            <p:sp>
              <p:nvSpPr>
                <p:cNvPr id="345355" name="AutoShape 1233"/>
                <p:cNvSpPr>
                  <a:spLocks/>
                </p:cNvSpPr>
                <p:nvPr/>
              </p:nvSpPr>
              <p:spPr bwMode="auto">
                <a:xfrm rot="17340244" flipV="1">
                  <a:off x="4969" y="2364"/>
                  <a:ext cx="230" cy="206"/>
                </a:xfrm>
                <a:prstGeom prst="curvedRightArrow">
                  <a:avLst>
                    <a:gd name="adj1" fmla="val 20000"/>
                    <a:gd name="adj2" fmla="val 40000"/>
                    <a:gd name="adj3" fmla="val 37217"/>
                  </a:avLst>
                </a:prstGeom>
                <a:solidFill>
                  <a:srgbClr val="000080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l-GR"/>
                </a:p>
              </p:txBody>
            </p:sp>
            <p:sp>
              <p:nvSpPr>
                <p:cNvPr id="345356" name="AutoShape 1234"/>
                <p:cNvSpPr>
                  <a:spLocks/>
                </p:cNvSpPr>
                <p:nvPr/>
              </p:nvSpPr>
              <p:spPr bwMode="auto">
                <a:xfrm rot="-4249852">
                  <a:off x="4597" y="2404"/>
                  <a:ext cx="475" cy="77"/>
                </a:xfrm>
                <a:prstGeom prst="leftRightArrow">
                  <a:avLst>
                    <a:gd name="adj1" fmla="val 50000"/>
                    <a:gd name="adj2" fmla="val 123377"/>
                  </a:avLst>
                </a:prstGeom>
                <a:solidFill>
                  <a:srgbClr val="0066CC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l-GR"/>
                </a:p>
              </p:txBody>
            </p:sp>
          </p:grpSp>
        </p:grpSp>
        <p:sp>
          <p:nvSpPr>
            <p:cNvPr id="1212" name="Text Box 1238"/>
            <p:cNvSpPr txBox="1">
              <a:spLocks noChangeArrowheads="1"/>
            </p:cNvSpPr>
            <p:nvPr/>
          </p:nvSpPr>
          <p:spPr bwMode="auto">
            <a:xfrm>
              <a:off x="71406" y="3156001"/>
              <a:ext cx="5072098" cy="4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P. B. </a:t>
              </a:r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Corkum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et al. </a:t>
              </a:r>
              <a:r>
                <a:rPr lang="en-US" sz="1600" i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Opt. </a:t>
              </a:r>
              <a:r>
                <a:rPr lang="en-US" sz="1600" i="1" dirty="0" err="1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Lett</a:t>
              </a:r>
              <a:r>
                <a:rPr lang="en-US" sz="1600" i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19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, 1870 (1994)</a:t>
              </a:r>
              <a:r>
                <a:rPr lang="en-US" sz="2000" dirty="0">
                  <a:solidFill>
                    <a:schemeClr val="accent2"/>
                  </a:solidFill>
                  <a:latin typeface="Times New Roman" pitchFamily="18" charset="0"/>
                </a:rPr>
                <a:t>                                                      </a:t>
              </a:r>
            </a:p>
          </p:txBody>
        </p:sp>
      </p:grpSp>
      <p:grpSp>
        <p:nvGrpSpPr>
          <p:cNvPr id="1249" name="Group 1248"/>
          <p:cNvGrpSpPr>
            <a:grpSpLocks/>
          </p:cNvGrpSpPr>
          <p:nvPr/>
        </p:nvGrpSpPr>
        <p:grpSpPr bwMode="auto">
          <a:xfrm>
            <a:off x="5953126" y="928688"/>
            <a:ext cx="4273023" cy="2643762"/>
            <a:chOff x="4429124" y="928670"/>
            <a:chExt cx="4273024" cy="2643781"/>
          </a:xfrm>
        </p:grpSpPr>
        <p:grpSp>
          <p:nvGrpSpPr>
            <p:cNvPr id="345341" name="Group 20"/>
            <p:cNvGrpSpPr>
              <a:grpSpLocks/>
            </p:cNvGrpSpPr>
            <p:nvPr/>
          </p:nvGrpSpPr>
          <p:grpSpPr bwMode="auto">
            <a:xfrm>
              <a:off x="4429124" y="928670"/>
              <a:ext cx="3786214" cy="2100265"/>
              <a:chOff x="2925" y="572"/>
              <a:chExt cx="2140" cy="1098"/>
            </a:xfrm>
          </p:grpSpPr>
          <p:pic>
            <p:nvPicPr>
              <p:cNvPr id="345343" name="Picture 11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925" y="572"/>
                <a:ext cx="2140" cy="10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5344" name="Text Box 12"/>
              <p:cNvSpPr txBox="1">
                <a:spLocks noChangeArrowheads="1"/>
              </p:cNvSpPr>
              <p:nvPr/>
            </p:nvSpPr>
            <p:spPr bwMode="auto">
              <a:xfrm>
                <a:off x="3243" y="704"/>
                <a:ext cx="227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rgbClr val="000066"/>
                    </a:solidFill>
                  </a:rPr>
                  <a:t>1</a:t>
                </a:r>
                <a:endParaRPr lang="el-GR" b="1">
                  <a:solidFill>
                    <a:srgbClr val="000066"/>
                  </a:solidFill>
                </a:endParaRPr>
              </a:p>
            </p:txBody>
          </p:sp>
          <p:sp>
            <p:nvSpPr>
              <p:cNvPr id="345345" name="Text Box 13"/>
              <p:cNvSpPr txBox="1">
                <a:spLocks noChangeArrowheads="1"/>
              </p:cNvSpPr>
              <p:nvPr/>
            </p:nvSpPr>
            <p:spPr bwMode="auto">
              <a:xfrm>
                <a:off x="3606" y="618"/>
                <a:ext cx="227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rgbClr val="000066"/>
                    </a:solidFill>
                  </a:rPr>
                  <a:t>2</a:t>
                </a:r>
                <a:endParaRPr lang="el-GR" b="1">
                  <a:solidFill>
                    <a:srgbClr val="000066"/>
                  </a:solidFill>
                </a:endParaRPr>
              </a:p>
            </p:txBody>
          </p:sp>
          <p:sp>
            <p:nvSpPr>
              <p:cNvPr id="345346" name="Text Box 14"/>
              <p:cNvSpPr txBox="1">
                <a:spLocks noChangeArrowheads="1"/>
              </p:cNvSpPr>
              <p:nvPr/>
            </p:nvSpPr>
            <p:spPr bwMode="auto">
              <a:xfrm>
                <a:off x="4105" y="618"/>
                <a:ext cx="227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rgbClr val="000066"/>
                    </a:solidFill>
                  </a:rPr>
                  <a:t>3</a:t>
                </a:r>
                <a:endParaRPr lang="el-GR" b="1">
                  <a:solidFill>
                    <a:srgbClr val="000066"/>
                  </a:solidFill>
                </a:endParaRPr>
              </a:p>
            </p:txBody>
          </p:sp>
          <p:sp>
            <p:nvSpPr>
              <p:cNvPr id="345347" name="Text Box 15"/>
              <p:cNvSpPr txBox="1">
                <a:spLocks noChangeArrowheads="1"/>
              </p:cNvSpPr>
              <p:nvPr/>
            </p:nvSpPr>
            <p:spPr bwMode="auto">
              <a:xfrm>
                <a:off x="4558" y="704"/>
                <a:ext cx="227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rgbClr val="000066"/>
                    </a:solidFill>
                  </a:rPr>
                  <a:t>4</a:t>
                </a:r>
                <a:endParaRPr lang="el-GR" b="1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1213" name="Rectangle 35"/>
            <p:cNvSpPr>
              <a:spLocks noChangeArrowheads="1"/>
            </p:cNvSpPr>
            <p:nvPr/>
          </p:nvSpPr>
          <p:spPr bwMode="auto">
            <a:xfrm>
              <a:off x="4843462" y="2987672"/>
              <a:ext cx="3858686" cy="584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cs typeface="Arial" charset="0"/>
                </a:rPr>
                <a:t>See also: </a:t>
              </a:r>
              <a:r>
                <a:rPr lang="el-GR" sz="1600" dirty="0">
                  <a:solidFill>
                    <a:schemeClr val="accent1">
                      <a:lumMod val="75000"/>
                    </a:schemeClr>
                  </a:solidFill>
                  <a:cs typeface="Arial" charset="0"/>
                </a:rPr>
                <a:t>Y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cs typeface="Arial" charset="0"/>
                </a:rPr>
                <a:t>.</a:t>
              </a:r>
              <a:r>
                <a:rPr lang="el-GR" sz="1600" dirty="0">
                  <a:solidFill>
                    <a:schemeClr val="accent1">
                      <a:lumMod val="75000"/>
                    </a:schemeClr>
                  </a:solidFill>
                  <a:cs typeface="Arial" charset="0"/>
                </a:rPr>
                <a:t> </a:t>
              </a:r>
              <a:r>
                <a:rPr lang="el-GR" sz="1600" dirty="0" err="1">
                  <a:solidFill>
                    <a:schemeClr val="accent1">
                      <a:lumMod val="75000"/>
                    </a:schemeClr>
                  </a:solidFill>
                  <a:cs typeface="Arial" charset="0"/>
                </a:rPr>
                <a:t>Silberberg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cs typeface="Arial" charset="0"/>
                </a:rPr>
                <a:t>, </a:t>
              </a:r>
              <a:r>
                <a:rPr lang="el-GR" sz="1600" dirty="0">
                  <a:solidFill>
                    <a:schemeClr val="accent1">
                      <a:lumMod val="75000"/>
                    </a:schemeClr>
                  </a:solidFill>
                  <a:cs typeface="Arial" charset="0"/>
                </a:rPr>
                <a:t>D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cs typeface="Arial" charset="0"/>
                </a:rPr>
                <a:t>.</a:t>
              </a:r>
              <a:r>
                <a:rPr lang="el-GR" sz="1600" dirty="0">
                  <a:solidFill>
                    <a:schemeClr val="accent1">
                      <a:lumMod val="75000"/>
                    </a:schemeClr>
                  </a:solidFill>
                  <a:cs typeface="Arial" charset="0"/>
                </a:rPr>
                <a:t>M. </a:t>
              </a:r>
              <a:r>
                <a:rPr lang="el-GR" sz="1600" dirty="0" err="1">
                  <a:solidFill>
                    <a:schemeClr val="accent1">
                      <a:lumMod val="75000"/>
                    </a:schemeClr>
                  </a:solidFill>
                  <a:cs typeface="Arial" charset="0"/>
                </a:rPr>
                <a:t>Villeneuve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cs typeface="Arial" charset="0"/>
                </a:rPr>
                <a:t> et al.</a:t>
              </a:r>
              <a:endParaRPr lang="en-US" sz="1600" i="1" dirty="0">
                <a:solidFill>
                  <a:schemeClr val="accent1">
                    <a:lumMod val="75000"/>
                  </a:schemeClr>
                </a:solidFill>
                <a:cs typeface="Arial" charset="0"/>
              </a:endParaRPr>
            </a:p>
            <a:p>
              <a:pPr>
                <a:defRPr/>
              </a:pPr>
              <a:r>
                <a:rPr lang="el-GR" sz="1600" i="1" dirty="0">
                  <a:solidFill>
                    <a:schemeClr val="accent1">
                      <a:lumMod val="75000"/>
                    </a:schemeClr>
                  </a:solidFill>
                  <a:cs typeface="Arial" charset="0"/>
                </a:rPr>
                <a:t>PRA</a:t>
              </a:r>
              <a:r>
                <a:rPr lang="el-GR" sz="1600" dirty="0">
                  <a:solidFill>
                    <a:schemeClr val="accent1">
                      <a:lumMod val="75000"/>
                    </a:schemeClr>
                  </a:solidFill>
                  <a:cs typeface="Arial" charset="0"/>
                </a:rPr>
                <a:t> </a:t>
              </a:r>
              <a:r>
                <a:rPr lang="el-GR" sz="1600" b="1" dirty="0">
                  <a:solidFill>
                    <a:schemeClr val="accent1">
                      <a:lumMod val="75000"/>
                    </a:schemeClr>
                  </a:solidFill>
                  <a:cs typeface="Arial" charset="0"/>
                </a:rPr>
                <a:t>72</a:t>
              </a:r>
              <a:r>
                <a:rPr lang="el-GR" sz="1600" dirty="0">
                  <a:solidFill>
                    <a:schemeClr val="accent1">
                      <a:lumMod val="75000"/>
                    </a:schemeClr>
                  </a:solidFill>
                  <a:cs typeface="Arial" charset="0"/>
                </a:rPr>
                <a:t>, 063816 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cs typeface="Arial" charset="0"/>
                </a:rPr>
                <a:t>(</a:t>
              </a:r>
              <a:r>
                <a:rPr lang="el-GR" sz="1600" dirty="0">
                  <a:solidFill>
                    <a:schemeClr val="accent1">
                      <a:lumMod val="75000"/>
                    </a:schemeClr>
                  </a:solidFill>
                  <a:cs typeface="Arial" charset="0"/>
                </a:rPr>
                <a:t>2006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cs typeface="Arial" charset="0"/>
                </a:rPr>
                <a:t>)</a:t>
              </a:r>
              <a:endParaRPr lang="el-GR" sz="1600" dirty="0">
                <a:solidFill>
                  <a:schemeClr val="accent1">
                    <a:lumMod val="75000"/>
                  </a:schemeClr>
                </a:solidFill>
                <a:cs typeface="Arial" charset="0"/>
              </a:endParaRPr>
            </a:p>
          </p:txBody>
        </p:sp>
      </p:grpSp>
      <p:grpSp>
        <p:nvGrpSpPr>
          <p:cNvPr id="1252" name="Group 1251"/>
          <p:cNvGrpSpPr>
            <a:grpSpLocks/>
          </p:cNvGrpSpPr>
          <p:nvPr/>
        </p:nvGrpSpPr>
        <p:grpSpPr bwMode="auto">
          <a:xfrm>
            <a:off x="5167314" y="3841750"/>
            <a:ext cx="5330825" cy="1531188"/>
            <a:chOff x="3741769" y="3841763"/>
            <a:chExt cx="5330825" cy="1531188"/>
          </a:xfrm>
        </p:grpSpPr>
        <p:pic>
          <p:nvPicPr>
            <p:cNvPr id="345339" name="Picture 13"/>
            <p:cNvPicPr>
              <a:picLocks noChangeAspect="1" noChangeArrowheads="1"/>
            </p:cNvPicPr>
            <p:nvPr/>
          </p:nvPicPr>
          <p:blipFill>
            <a:blip r:embed="rId7"/>
            <a:srcRect t="26913"/>
            <a:stretch>
              <a:fillRect/>
            </a:stretch>
          </p:blipFill>
          <p:spPr bwMode="auto">
            <a:xfrm>
              <a:off x="4103719" y="3857628"/>
              <a:ext cx="4968875" cy="1350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5340" name="Text Box 14"/>
            <p:cNvSpPr txBox="1">
              <a:spLocks noChangeArrowheads="1"/>
            </p:cNvSpPr>
            <p:nvPr/>
          </p:nvSpPr>
          <p:spPr bwMode="auto">
            <a:xfrm>
              <a:off x="3741769" y="3841763"/>
              <a:ext cx="1081087" cy="15311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accent2"/>
                  </a:solidFill>
                  <a:latin typeface="Times New Roman" pitchFamily="18" charset="0"/>
                </a:rPr>
                <a:t>Gate on</a:t>
              </a:r>
            </a:p>
            <a:p>
              <a:pPr>
                <a:spcBef>
                  <a:spcPct val="50000"/>
                </a:spcBef>
              </a:pPr>
              <a:endParaRPr lang="en-US" sz="90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accent2"/>
                  </a:solidFill>
                  <a:latin typeface="Times New Roman" pitchFamily="18" charset="0"/>
                </a:rPr>
                <a:t>Gate off</a:t>
              </a:r>
            </a:p>
            <a:p>
              <a:pPr>
                <a:spcBef>
                  <a:spcPct val="50000"/>
                </a:spcBef>
              </a:pPr>
              <a:endParaRPr lang="el-GR" sz="20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247" name="Group 1246"/>
          <p:cNvGrpSpPr>
            <a:grpSpLocks/>
          </p:cNvGrpSpPr>
          <p:nvPr/>
        </p:nvGrpSpPr>
        <p:grpSpPr bwMode="auto">
          <a:xfrm>
            <a:off x="1746250" y="3813176"/>
            <a:ext cx="4064000" cy="2373313"/>
            <a:chOff x="221911" y="3812846"/>
            <a:chExt cx="4064337" cy="2373315"/>
          </a:xfrm>
        </p:grpSpPr>
        <p:grpSp>
          <p:nvGrpSpPr>
            <p:cNvPr id="345315" name="Group 3"/>
            <p:cNvGrpSpPr>
              <a:grpSpLocks/>
            </p:cNvGrpSpPr>
            <p:nvPr/>
          </p:nvGrpSpPr>
          <p:grpSpPr bwMode="auto">
            <a:xfrm>
              <a:off x="221911" y="3812846"/>
              <a:ext cx="4064337" cy="2373315"/>
              <a:chOff x="211" y="890"/>
              <a:chExt cx="5209" cy="2505"/>
            </a:xfrm>
          </p:grpSpPr>
          <p:pic>
            <p:nvPicPr>
              <p:cNvPr id="345319" name="Picture 4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11" y="890"/>
                <a:ext cx="2464" cy="25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45320" name="Group 5"/>
              <p:cNvGrpSpPr>
                <a:grpSpLocks/>
              </p:cNvGrpSpPr>
              <p:nvPr/>
            </p:nvGrpSpPr>
            <p:grpSpPr bwMode="auto">
              <a:xfrm rot="-3288257">
                <a:off x="4939" y="2264"/>
                <a:ext cx="475" cy="106"/>
                <a:chOff x="4582" y="13723"/>
                <a:chExt cx="1216" cy="265"/>
              </a:xfrm>
            </p:grpSpPr>
            <p:sp>
              <p:nvSpPr>
                <p:cNvPr id="345337" name="Rectangle 6" descr="Wide downward diagonal"/>
                <p:cNvSpPr>
                  <a:spLocks noChangeArrowheads="1"/>
                </p:cNvSpPr>
                <p:nvPr/>
              </p:nvSpPr>
              <p:spPr bwMode="auto">
                <a:xfrm rot="10800000">
                  <a:off x="4598" y="13723"/>
                  <a:ext cx="1200" cy="120"/>
                </a:xfrm>
                <a:prstGeom prst="rect">
                  <a:avLst/>
                </a:prstGeom>
                <a:pattFill prst="wdDnDiag">
                  <a:fgClr>
                    <a:srgbClr val="00000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latin typeface="Calibri" pitchFamily="34" charset="0"/>
                  </a:endParaRPr>
                </a:p>
              </p:txBody>
            </p:sp>
            <p:sp>
              <p:nvSpPr>
                <p:cNvPr id="345338" name="Rectangle 7"/>
                <p:cNvSpPr>
                  <a:spLocks noChangeArrowheads="1"/>
                </p:cNvSpPr>
                <p:nvPr/>
              </p:nvSpPr>
              <p:spPr bwMode="auto">
                <a:xfrm>
                  <a:off x="4582" y="13868"/>
                  <a:ext cx="1200" cy="120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>
                    <a:latin typeface="Calibri" pitchFamily="34" charset="0"/>
                  </a:endParaRPr>
                </a:p>
              </p:txBody>
            </p:sp>
          </p:grpSp>
          <p:sp>
            <p:nvSpPr>
              <p:cNvPr id="345321" name="AutoShape 8"/>
              <p:cNvSpPr>
                <a:spLocks noChangeArrowheads="1"/>
              </p:cNvSpPr>
              <p:nvPr/>
            </p:nvSpPr>
            <p:spPr bwMode="auto">
              <a:xfrm rot="5400000">
                <a:off x="3301" y="2637"/>
                <a:ext cx="46" cy="289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latin typeface="Calibri" pitchFamily="34" charset="0"/>
                </a:endParaRPr>
              </a:p>
            </p:txBody>
          </p:sp>
          <p:sp>
            <p:nvSpPr>
              <p:cNvPr id="345322" name="AutoShape 9"/>
              <p:cNvSpPr>
                <a:spLocks noChangeArrowheads="1"/>
              </p:cNvSpPr>
              <p:nvPr/>
            </p:nvSpPr>
            <p:spPr bwMode="auto">
              <a:xfrm rot="-5400000">
                <a:off x="3877" y="2289"/>
                <a:ext cx="93" cy="981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latin typeface="Calibri" pitchFamily="34" charset="0"/>
                </a:endParaRPr>
              </a:p>
            </p:txBody>
          </p:sp>
          <p:sp>
            <p:nvSpPr>
              <p:cNvPr id="345323" name="AutoShape 10"/>
              <p:cNvSpPr>
                <a:spLocks noChangeArrowheads="1"/>
              </p:cNvSpPr>
              <p:nvPr/>
            </p:nvSpPr>
            <p:spPr bwMode="auto">
              <a:xfrm rot="14362941" flipV="1">
                <a:off x="4603" y="2046"/>
                <a:ext cx="47" cy="1097"/>
              </a:xfrm>
              <a:prstGeom prst="triangle">
                <a:avLst>
                  <a:gd name="adj" fmla="val 50000"/>
                </a:avLst>
              </a:prstGeom>
              <a:solidFill>
                <a:srgbClr val="33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latin typeface="Calibri" pitchFamily="34" charset="0"/>
                </a:endParaRPr>
              </a:p>
            </p:txBody>
          </p:sp>
          <p:sp>
            <p:nvSpPr>
              <p:cNvPr id="345324" name="AutoShape 11"/>
              <p:cNvSpPr>
                <a:spLocks noChangeArrowheads="1"/>
              </p:cNvSpPr>
              <p:nvPr/>
            </p:nvSpPr>
            <p:spPr bwMode="auto">
              <a:xfrm rot="14146297" flipV="1">
                <a:off x="4732" y="1834"/>
                <a:ext cx="48" cy="1258"/>
              </a:xfrm>
              <a:prstGeom prst="triangle">
                <a:avLst>
                  <a:gd name="adj" fmla="val 50000"/>
                </a:avLst>
              </a:prstGeom>
              <a:solidFill>
                <a:srgbClr val="33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latin typeface="Calibri" pitchFamily="34" charset="0"/>
                </a:endParaRPr>
              </a:p>
            </p:txBody>
          </p:sp>
          <p:sp>
            <p:nvSpPr>
              <p:cNvPr id="345325" name="Line 12"/>
              <p:cNvSpPr>
                <a:spLocks noChangeShapeType="1"/>
              </p:cNvSpPr>
              <p:nvPr/>
            </p:nvSpPr>
            <p:spPr bwMode="auto">
              <a:xfrm flipV="1">
                <a:off x="2648" y="2783"/>
                <a:ext cx="532" cy="1"/>
              </a:xfrm>
              <a:prstGeom prst="line">
                <a:avLst/>
              </a:prstGeom>
              <a:noFill/>
              <a:ln w="635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45326" name="AutoShape 13"/>
              <p:cNvSpPr>
                <a:spLocks noChangeArrowheads="1"/>
              </p:cNvSpPr>
              <p:nvPr/>
            </p:nvSpPr>
            <p:spPr bwMode="auto">
              <a:xfrm rot="5400000" flipV="1">
                <a:off x="3841" y="2231"/>
                <a:ext cx="45" cy="1096"/>
              </a:xfrm>
              <a:prstGeom prst="triangle">
                <a:avLst>
                  <a:gd name="adj" fmla="val 50000"/>
                </a:avLst>
              </a:prstGeom>
              <a:solidFill>
                <a:srgbClr val="33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latin typeface="Calibri" pitchFamily="34" charset="0"/>
                </a:endParaRPr>
              </a:p>
            </p:txBody>
          </p:sp>
          <p:sp>
            <p:nvSpPr>
              <p:cNvPr id="345327" name="AutoShape 14"/>
              <p:cNvSpPr>
                <a:spLocks noChangeArrowheads="1"/>
              </p:cNvSpPr>
              <p:nvPr/>
            </p:nvSpPr>
            <p:spPr bwMode="auto">
              <a:xfrm rot="14238941" flipV="1">
                <a:off x="4696" y="1977"/>
                <a:ext cx="46" cy="1095"/>
              </a:xfrm>
              <a:prstGeom prst="triangle">
                <a:avLst>
                  <a:gd name="adj" fmla="val 50000"/>
                </a:avLst>
              </a:prstGeom>
              <a:solidFill>
                <a:srgbClr val="33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latin typeface="Calibri" pitchFamily="34" charset="0"/>
                </a:endParaRPr>
              </a:p>
            </p:txBody>
          </p:sp>
          <p:sp>
            <p:nvSpPr>
              <p:cNvPr id="345328" name="AutoShape 15"/>
              <p:cNvSpPr>
                <a:spLocks noChangeArrowheads="1"/>
              </p:cNvSpPr>
              <p:nvPr/>
            </p:nvSpPr>
            <p:spPr bwMode="auto">
              <a:xfrm rot="-6384789">
                <a:off x="4225" y="2114"/>
                <a:ext cx="175" cy="1301"/>
              </a:xfrm>
              <a:prstGeom prst="moon">
                <a:avLst>
                  <a:gd name="adj" fmla="val 50000"/>
                </a:avLst>
              </a:pr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latin typeface="Calibri" pitchFamily="34" charset="0"/>
                </a:endParaRPr>
              </a:p>
            </p:txBody>
          </p:sp>
          <p:sp>
            <p:nvSpPr>
              <p:cNvPr id="345329" name="Line 16"/>
              <p:cNvSpPr>
                <a:spLocks noChangeShapeType="1"/>
              </p:cNvSpPr>
              <p:nvPr/>
            </p:nvSpPr>
            <p:spPr bwMode="auto">
              <a:xfrm>
                <a:off x="2604" y="2784"/>
                <a:ext cx="242" cy="0"/>
              </a:xfrm>
              <a:prstGeom prst="line">
                <a:avLst/>
              </a:prstGeom>
              <a:noFill/>
              <a:ln w="635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45330" name="Rectangle 17"/>
              <p:cNvSpPr>
                <a:spLocks noChangeArrowheads="1"/>
              </p:cNvSpPr>
              <p:nvPr/>
            </p:nvSpPr>
            <p:spPr bwMode="auto">
              <a:xfrm rot="-1745036">
                <a:off x="4586" y="2535"/>
                <a:ext cx="450" cy="18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latin typeface="Calibri" pitchFamily="34" charset="0"/>
                </a:endParaRPr>
              </a:p>
            </p:txBody>
          </p:sp>
          <p:sp>
            <p:nvSpPr>
              <p:cNvPr id="345331" name="Rectangle 18"/>
              <p:cNvSpPr>
                <a:spLocks noChangeArrowheads="1"/>
              </p:cNvSpPr>
              <p:nvPr/>
            </p:nvSpPr>
            <p:spPr bwMode="auto">
              <a:xfrm rot="-361534">
                <a:off x="3605" y="2824"/>
                <a:ext cx="339" cy="2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>
                  <a:latin typeface="Calibri" pitchFamily="34" charset="0"/>
                </a:endParaRPr>
              </a:p>
            </p:txBody>
          </p:sp>
          <p:sp>
            <p:nvSpPr>
              <p:cNvPr id="345332" name="Oval 27"/>
              <p:cNvSpPr>
                <a:spLocks noChangeArrowheads="1"/>
              </p:cNvSpPr>
              <p:nvPr/>
            </p:nvSpPr>
            <p:spPr bwMode="auto">
              <a:xfrm>
                <a:off x="3111" y="2597"/>
                <a:ext cx="48" cy="37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l-GR">
                  <a:latin typeface="Calibri" pitchFamily="34" charset="0"/>
                </a:endParaRPr>
              </a:p>
            </p:txBody>
          </p:sp>
          <p:sp>
            <p:nvSpPr>
              <p:cNvPr id="1233" name="Text Box 28"/>
              <p:cNvSpPr txBox="1">
                <a:spLocks noChangeArrowheads="1"/>
              </p:cNvSpPr>
              <p:nvPr/>
            </p:nvSpPr>
            <p:spPr bwMode="auto">
              <a:xfrm>
                <a:off x="3269" y="2926"/>
                <a:ext cx="592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5837" tIns="32918" rIns="65837" bIns="32918"/>
              <a:lstStyle/>
              <a:p>
                <a:pPr>
                  <a:defRPr/>
                </a:pPr>
                <a:r>
                  <a:rPr lang="en-US" sz="1400" dirty="0" err="1">
                    <a:solidFill>
                      <a:srgbClr val="000000"/>
                    </a:solidFill>
                  </a:rPr>
                  <a:t>Ar</a:t>
                </a:r>
                <a:r>
                  <a:rPr lang="en-US" sz="1400" dirty="0">
                    <a:solidFill>
                      <a:srgbClr val="000000"/>
                    </a:solidFill>
                  </a:rPr>
                  <a:t>-jet</a:t>
                </a:r>
                <a:endParaRPr lang="el-GR" sz="1400" i="1" dirty="0">
                  <a:solidFill>
                    <a:srgbClr val="5F5F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1234" name="Text Box 29"/>
              <p:cNvSpPr txBox="1">
                <a:spLocks noChangeArrowheads="1"/>
              </p:cNvSpPr>
              <p:nvPr/>
            </p:nvSpPr>
            <p:spPr bwMode="auto">
              <a:xfrm>
                <a:off x="2948" y="2333"/>
                <a:ext cx="181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5837" tIns="32918" rIns="65837" bIns="32918"/>
              <a:lstStyle/>
              <a:p>
                <a:pPr>
                  <a:defRPr/>
                </a:pPr>
                <a:r>
                  <a:rPr lang="en-US" sz="1600" dirty="0">
                    <a:solidFill>
                      <a:srgbClr val="000000"/>
                    </a:solidFill>
                  </a:rPr>
                  <a:t>L</a:t>
                </a:r>
                <a:endParaRPr lang="el-GR" sz="1600" i="1" dirty="0">
                  <a:solidFill>
                    <a:srgbClr val="5F5F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1235" name="Text Box 30"/>
              <p:cNvSpPr txBox="1">
                <a:spLocks noChangeArrowheads="1"/>
              </p:cNvSpPr>
              <p:nvPr/>
            </p:nvSpPr>
            <p:spPr bwMode="auto">
              <a:xfrm>
                <a:off x="4049" y="2896"/>
                <a:ext cx="956" cy="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5837" tIns="32918" rIns="65837" bIns="32918"/>
              <a:lstStyle/>
              <a:p>
                <a:pPr>
                  <a:defRPr/>
                </a:pPr>
                <a:r>
                  <a:rPr lang="en-US" sz="1400" dirty="0" err="1">
                    <a:solidFill>
                      <a:srgbClr val="000000"/>
                    </a:solidFill>
                  </a:rPr>
                  <a:t>Toroidal</a:t>
                </a:r>
                <a:r>
                  <a:rPr lang="en-US" sz="1400" dirty="0">
                    <a:solidFill>
                      <a:srgbClr val="000000"/>
                    </a:solidFill>
                  </a:rPr>
                  <a:t> grating</a:t>
                </a:r>
                <a:endParaRPr lang="el-GR" sz="1400" i="1" dirty="0">
                  <a:solidFill>
                    <a:srgbClr val="5F5F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1236" name="Text Box 31"/>
              <p:cNvSpPr txBox="1">
                <a:spLocks noChangeArrowheads="1"/>
              </p:cNvSpPr>
              <p:nvPr/>
            </p:nvSpPr>
            <p:spPr bwMode="auto">
              <a:xfrm>
                <a:off x="5190" y="2458"/>
                <a:ext cx="230" cy="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5837" tIns="32918" rIns="65837" bIns="32918"/>
              <a:lstStyle/>
              <a:p>
                <a:pPr>
                  <a:defRPr/>
                </a:pPr>
                <a:r>
                  <a:rPr lang="en-US" sz="1600">
                    <a:solidFill>
                      <a:srgbClr val="000000"/>
                    </a:solidFill>
                  </a:rPr>
                  <a:t>D</a:t>
                </a:r>
                <a:r>
                  <a:rPr lang="en-US" sz="1000">
                    <a:solidFill>
                      <a:srgbClr val="000000"/>
                    </a:solidFill>
                  </a:rPr>
                  <a:t> </a:t>
                </a:r>
                <a:endParaRPr lang="el-GR" i="1">
                  <a:solidFill>
                    <a:srgbClr val="5F5F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sp>
          <p:nvSpPr>
            <p:cNvPr id="1243" name="Isosceles Triangle 1242"/>
            <p:cNvSpPr/>
            <p:nvPr/>
          </p:nvSpPr>
          <p:spPr>
            <a:xfrm>
              <a:off x="2719256" y="5409872"/>
              <a:ext cx="142887" cy="357188"/>
            </a:xfrm>
            <a:prstGeom prst="triangl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  <p:sp>
          <p:nvSpPr>
            <p:cNvPr id="1244" name="Trapezoid 1243"/>
            <p:cNvSpPr/>
            <p:nvPr/>
          </p:nvSpPr>
          <p:spPr>
            <a:xfrm rot="10800000">
              <a:off x="2719256" y="5370185"/>
              <a:ext cx="142887" cy="58737"/>
            </a:xfrm>
            <a:prstGeom prst="trapezoid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  <p:sp>
          <p:nvSpPr>
            <p:cNvPr id="1246" name="Rectangle 1245"/>
            <p:cNvSpPr/>
            <p:nvPr/>
          </p:nvSpPr>
          <p:spPr>
            <a:xfrm>
              <a:off x="2717668" y="5301922"/>
              <a:ext cx="142887" cy="7143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58926" y="53976"/>
            <a:ext cx="91090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Energetic coherent XUV continua</a:t>
            </a:r>
            <a:r>
              <a:rPr lang="en-US" sz="26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                                                                               </a:t>
            </a:r>
            <a:r>
              <a:rPr lang="en-US" sz="2400" b="1" i="1" dirty="0" err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Interferometric</a:t>
            </a:r>
            <a:r>
              <a:rPr lang="en-US" sz="24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Polarization Gating (IPG) &amp; loose focusing</a:t>
            </a:r>
          </a:p>
        </p:txBody>
      </p:sp>
      <p:sp>
        <p:nvSpPr>
          <p:cNvPr id="345308" name="Oval 1244"/>
          <p:cNvSpPr>
            <a:spLocks noChangeArrowheads="1"/>
          </p:cNvSpPr>
          <p:nvPr/>
        </p:nvSpPr>
        <p:spPr bwMode="auto">
          <a:xfrm rot="-3728208" flipH="1" flipV="1">
            <a:off x="4232276" y="1258888"/>
            <a:ext cx="169862" cy="176213"/>
          </a:xfrm>
          <a:prstGeom prst="ellipse">
            <a:avLst/>
          </a:prstGeom>
          <a:gradFill rotWithShape="1">
            <a:gsLst>
              <a:gs pos="0">
                <a:srgbClr val="FFBBAA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rot="10800000" vert="eaVert" wrap="none" anchor="ctr"/>
          <a:lstStyle/>
          <a:p>
            <a:endParaRPr lang="el-GR"/>
          </a:p>
        </p:txBody>
      </p:sp>
      <p:sp>
        <p:nvSpPr>
          <p:cNvPr id="345309" name="Oval 1244"/>
          <p:cNvSpPr>
            <a:spLocks noChangeArrowheads="1"/>
          </p:cNvSpPr>
          <p:nvPr/>
        </p:nvSpPr>
        <p:spPr bwMode="auto">
          <a:xfrm rot="-3728208" flipH="1" flipV="1">
            <a:off x="3540919" y="1456532"/>
            <a:ext cx="171450" cy="176212"/>
          </a:xfrm>
          <a:prstGeom prst="ellipse">
            <a:avLst/>
          </a:prstGeom>
          <a:gradFill rotWithShape="1">
            <a:gsLst>
              <a:gs pos="0">
                <a:srgbClr val="FFBBAA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rot="10800000" vert="eaVert" wrap="none" anchor="ctr"/>
          <a:lstStyle/>
          <a:p>
            <a:endParaRPr lang="el-GR"/>
          </a:p>
        </p:txBody>
      </p:sp>
      <p:sp>
        <p:nvSpPr>
          <p:cNvPr id="345310" name="Oval 1246"/>
          <p:cNvSpPr>
            <a:spLocks noChangeArrowheads="1"/>
          </p:cNvSpPr>
          <p:nvPr/>
        </p:nvSpPr>
        <p:spPr bwMode="auto">
          <a:xfrm rot="-3728208">
            <a:off x="3194051" y="1279526"/>
            <a:ext cx="66675" cy="73025"/>
          </a:xfrm>
          <a:prstGeom prst="ellipse">
            <a:avLst/>
          </a:prstGeom>
          <a:gradFill rotWithShape="1">
            <a:gsLst>
              <a:gs pos="0">
                <a:srgbClr val="AAAAD5"/>
              </a:gs>
              <a:gs pos="100000">
                <a:srgbClr val="00008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el-GR"/>
          </a:p>
        </p:txBody>
      </p:sp>
      <p:sp>
        <p:nvSpPr>
          <p:cNvPr id="345311" name="Oval 1246"/>
          <p:cNvSpPr>
            <a:spLocks noChangeArrowheads="1"/>
          </p:cNvSpPr>
          <p:nvPr/>
        </p:nvSpPr>
        <p:spPr bwMode="auto">
          <a:xfrm rot="-3728208">
            <a:off x="3955257" y="1183482"/>
            <a:ext cx="66675" cy="71438"/>
          </a:xfrm>
          <a:prstGeom prst="ellipse">
            <a:avLst/>
          </a:prstGeom>
          <a:gradFill rotWithShape="1">
            <a:gsLst>
              <a:gs pos="0">
                <a:srgbClr val="AAAAD5"/>
              </a:gs>
              <a:gs pos="100000">
                <a:srgbClr val="00008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el-GR"/>
          </a:p>
        </p:txBody>
      </p:sp>
      <p:sp>
        <p:nvSpPr>
          <p:cNvPr id="345312" name="Oval 1246"/>
          <p:cNvSpPr>
            <a:spLocks noChangeArrowheads="1"/>
          </p:cNvSpPr>
          <p:nvPr/>
        </p:nvSpPr>
        <p:spPr bwMode="auto">
          <a:xfrm rot="-3728208">
            <a:off x="3721101" y="1295401"/>
            <a:ext cx="66675" cy="73025"/>
          </a:xfrm>
          <a:prstGeom prst="ellipse">
            <a:avLst/>
          </a:prstGeom>
          <a:gradFill rotWithShape="1">
            <a:gsLst>
              <a:gs pos="0">
                <a:srgbClr val="AAAAD5"/>
              </a:gs>
              <a:gs pos="100000">
                <a:srgbClr val="00008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el-GR"/>
          </a:p>
        </p:txBody>
      </p:sp>
      <p:sp>
        <p:nvSpPr>
          <p:cNvPr id="345313" name="Oval 1246"/>
          <p:cNvSpPr>
            <a:spLocks noChangeArrowheads="1"/>
          </p:cNvSpPr>
          <p:nvPr/>
        </p:nvSpPr>
        <p:spPr bwMode="auto">
          <a:xfrm rot="-3728208">
            <a:off x="4229101" y="1690689"/>
            <a:ext cx="66675" cy="73025"/>
          </a:xfrm>
          <a:prstGeom prst="ellipse">
            <a:avLst/>
          </a:prstGeom>
          <a:gradFill rotWithShape="1">
            <a:gsLst>
              <a:gs pos="0">
                <a:srgbClr val="AAAAD5"/>
              </a:gs>
              <a:gs pos="100000">
                <a:srgbClr val="00008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vert="eaVert" wrap="none" anchor="ctr"/>
          <a:lstStyle/>
          <a:p>
            <a:endParaRPr lang="el-GR"/>
          </a:p>
        </p:txBody>
      </p:sp>
      <p:grpSp>
        <p:nvGrpSpPr>
          <p:cNvPr id="1237" name="Group 1211"/>
          <p:cNvGrpSpPr>
            <a:grpSpLocks/>
          </p:cNvGrpSpPr>
          <p:nvPr/>
        </p:nvGrpSpPr>
        <p:grpSpPr bwMode="auto">
          <a:xfrm>
            <a:off x="9077194" y="5643564"/>
            <a:ext cx="2114550" cy="1366837"/>
            <a:chOff x="7553194" y="5643578"/>
            <a:chExt cx="2114550" cy="1366838"/>
          </a:xfrm>
        </p:grpSpPr>
        <p:graphicFrame>
          <p:nvGraphicFramePr>
            <p:cNvPr id="1238" name="Object 11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629" name="Photo Editor Photo" r:id="rId9" imgW="3409524" imgH="3677163" progId="">
                    <p:embed/>
                  </p:oleObj>
                </mc:Choice>
                <mc:Fallback>
                  <p:oleObj name="Photo Editor Photo" r:id="rId9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9" name="Rectangle 33"/>
            <p:cNvSpPr>
              <a:spLocks noChangeArrowheads="1"/>
            </p:cNvSpPr>
            <p:nvPr/>
          </p:nvSpPr>
          <p:spPr bwMode="auto">
            <a:xfrm>
              <a:off x="755319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2033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48" name="Rectangle 8"/>
          <p:cNvSpPr>
            <a:spLocks noChangeArrowheads="1"/>
          </p:cNvSpPr>
          <p:nvPr/>
        </p:nvSpPr>
        <p:spPr bwMode="auto">
          <a:xfrm>
            <a:off x="3105150" y="6029325"/>
            <a:ext cx="556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en-US" sz="2000">
                <a:solidFill>
                  <a:srgbClr val="CC0000"/>
                </a:solidFill>
                <a:cs typeface="Arial" charset="0"/>
              </a:rPr>
              <a:t>E. Skantzakis et al. </a:t>
            </a:r>
            <a:r>
              <a:rPr lang="en-US" sz="2000" i="1">
                <a:solidFill>
                  <a:srgbClr val="CC0000"/>
                </a:solidFill>
                <a:cs typeface="Arial" charset="0"/>
              </a:rPr>
              <a:t>Opt. Lett.</a:t>
            </a:r>
            <a:r>
              <a:rPr lang="en-US" sz="2000">
                <a:solidFill>
                  <a:srgbClr val="CC0000"/>
                </a:solidFill>
                <a:cs typeface="Arial" charset="0"/>
              </a:rPr>
              <a:t> </a:t>
            </a:r>
            <a:r>
              <a:rPr lang="en-US" sz="2000" b="1">
                <a:solidFill>
                  <a:srgbClr val="CC0000"/>
                </a:solidFill>
                <a:cs typeface="Arial" charset="0"/>
              </a:rPr>
              <a:t>34</a:t>
            </a:r>
            <a:r>
              <a:rPr lang="en-US" sz="2000">
                <a:solidFill>
                  <a:srgbClr val="CC0000"/>
                </a:solidFill>
                <a:cs typeface="Arial" charset="0"/>
              </a:rPr>
              <a:t>, 1732 (2009) 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/>
          <a:srcRect t="32222" r="4913"/>
          <a:stretch>
            <a:fillRect/>
          </a:stretch>
        </p:blipFill>
        <p:spPr bwMode="auto">
          <a:xfrm>
            <a:off x="4508500" y="2071689"/>
            <a:ext cx="6267450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38314" y="4216400"/>
            <a:ext cx="3500437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This result is </a:t>
            </a:r>
            <a:r>
              <a:rPr lang="en-US" b="1" dirty="0" err="1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scalebar</a:t>
            </a:r>
            <a:endParaRPr lang="en-US" b="1" dirty="0">
              <a:solidFill>
                <a:srgbClr val="17375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en-US" b="1" dirty="0">
              <a:solidFill>
                <a:srgbClr val="17375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 = 3m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 f = 15m &amp;</a:t>
            </a:r>
          </a:p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100mJ, 50fs  1J, 20fs (IR)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sz="2000" b="1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</a:t>
            </a:r>
            <a:r>
              <a:rPr lang="en-US" sz="2000" b="1" dirty="0">
                <a:solidFill>
                  <a:srgbClr val="00297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20nJ</a:t>
            </a:r>
            <a:r>
              <a:rPr lang="en-US" sz="2000" b="1" dirty="0">
                <a:solidFill>
                  <a:srgbClr val="00297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2000" b="1" dirty="0">
                <a:solidFill>
                  <a:srgbClr val="00297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  1 </a:t>
            </a:r>
            <a:r>
              <a:rPr lang="en-US" sz="2000" b="1" dirty="0" err="1">
                <a:solidFill>
                  <a:srgbClr val="00297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mJ</a:t>
            </a:r>
            <a:r>
              <a:rPr lang="en-US" sz="2000" b="1" dirty="0">
                <a:solidFill>
                  <a:srgbClr val="00297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 (XUV)</a:t>
            </a:r>
          </a:p>
        </p:txBody>
      </p:sp>
      <p:pic>
        <p:nvPicPr>
          <p:cNvPr id="347151" name="Picture 12" descr="DoubleMZehnderGat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83146">
            <a:off x="1587501" y="976313"/>
            <a:ext cx="3527425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52" name="Text Box 17"/>
          <p:cNvSpPr txBox="1">
            <a:spLocks noChangeArrowheads="1"/>
          </p:cNvSpPr>
          <p:nvPr/>
        </p:nvSpPr>
        <p:spPr bwMode="auto">
          <a:xfrm>
            <a:off x="2063751" y="2636838"/>
            <a:ext cx="360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66"/>
                </a:solidFill>
              </a:rPr>
              <a:t>1</a:t>
            </a:r>
            <a:endParaRPr lang="el-GR" b="1">
              <a:solidFill>
                <a:srgbClr val="000066"/>
              </a:solidFill>
            </a:endParaRPr>
          </a:p>
        </p:txBody>
      </p:sp>
      <p:sp>
        <p:nvSpPr>
          <p:cNvPr id="347153" name="Text Box 18"/>
          <p:cNvSpPr txBox="1">
            <a:spLocks noChangeArrowheads="1"/>
          </p:cNvSpPr>
          <p:nvPr/>
        </p:nvSpPr>
        <p:spPr bwMode="auto">
          <a:xfrm>
            <a:off x="2782888" y="1844676"/>
            <a:ext cx="57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66"/>
                </a:solidFill>
              </a:rPr>
              <a:t>2,3</a:t>
            </a:r>
            <a:endParaRPr lang="el-GR" b="1">
              <a:solidFill>
                <a:srgbClr val="000066"/>
              </a:solidFill>
            </a:endParaRPr>
          </a:p>
        </p:txBody>
      </p:sp>
      <p:sp>
        <p:nvSpPr>
          <p:cNvPr id="347154" name="Text Box 19"/>
          <p:cNvSpPr txBox="1">
            <a:spLocks noChangeArrowheads="1"/>
          </p:cNvSpPr>
          <p:nvPr/>
        </p:nvSpPr>
        <p:spPr bwMode="auto">
          <a:xfrm>
            <a:off x="4295776" y="1196976"/>
            <a:ext cx="360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66"/>
                </a:solidFill>
              </a:rPr>
              <a:t>4</a:t>
            </a:r>
            <a:endParaRPr lang="el-GR" b="1">
              <a:solidFill>
                <a:srgbClr val="000066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58926" y="53976"/>
            <a:ext cx="91090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6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Coherent XUV continua in the sub-100 </a:t>
            </a:r>
            <a:r>
              <a:rPr lang="en-US" sz="26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nJ</a:t>
            </a:r>
            <a:r>
              <a:rPr lang="en-US" sz="26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range</a:t>
            </a:r>
            <a:r>
              <a:rPr lang="en-US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             </a:t>
            </a:r>
            <a:r>
              <a:rPr lang="en-US" sz="2400" b="1" i="1" dirty="0" err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Interferometric</a:t>
            </a:r>
            <a:r>
              <a:rPr lang="en-US" sz="24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Polarization Gating (IPG) &amp; loose focusing</a:t>
            </a:r>
          </a:p>
        </p:txBody>
      </p:sp>
      <p:grpSp>
        <p:nvGrpSpPr>
          <p:cNvPr id="347156" name="Group 1211"/>
          <p:cNvGrpSpPr>
            <a:grpSpLocks/>
          </p:cNvGrpSpPr>
          <p:nvPr/>
        </p:nvGrpSpPr>
        <p:grpSpPr bwMode="auto">
          <a:xfrm>
            <a:off x="9077194" y="5643564"/>
            <a:ext cx="2114550" cy="1366837"/>
            <a:chOff x="7553194" y="5643578"/>
            <a:chExt cx="2114550" cy="1366838"/>
          </a:xfrm>
        </p:grpSpPr>
        <p:graphicFrame>
          <p:nvGraphicFramePr>
            <p:cNvPr id="347147" name="Object 11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619" name="Photo Editor Photo" r:id="rId5" imgW="3409524" imgH="3677163" progId="">
                    <p:embed/>
                  </p:oleObj>
                </mc:Choice>
                <mc:Fallback>
                  <p:oleObj name="Photo Editor Photo" r:id="rId5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7157" name="Rectangle 33"/>
            <p:cNvSpPr>
              <a:spLocks noChangeArrowheads="1"/>
            </p:cNvSpPr>
            <p:nvPr/>
          </p:nvSpPr>
          <p:spPr bwMode="auto">
            <a:xfrm>
              <a:off x="755319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0027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58926" y="104080"/>
            <a:ext cx="910907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GHHG from aligned molecules</a:t>
            </a:r>
          </a:p>
          <a:p>
            <a:pPr>
              <a:defRPr/>
            </a:pPr>
            <a:r>
              <a:rPr lang="en-US" sz="24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XUV polarization control</a:t>
            </a:r>
            <a:endParaRPr lang="en-US" sz="24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35571" y="1114158"/>
            <a:ext cx="8810408" cy="5331567"/>
            <a:chOff x="195289" y="1281572"/>
            <a:chExt cx="8810408" cy="5331567"/>
          </a:xfrm>
        </p:grpSpPr>
        <p:sp>
          <p:nvSpPr>
            <p:cNvPr id="24" name="Rectangle 2"/>
            <p:cNvSpPr>
              <a:spLocks noChangeArrowheads="1"/>
            </p:cNvSpPr>
            <p:nvPr/>
          </p:nvSpPr>
          <p:spPr bwMode="auto">
            <a:xfrm>
              <a:off x="323305" y="6305362"/>
              <a:ext cx="61933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l-GR" sz="1400" b="0" dirty="0">
                  <a:solidFill>
                    <a:srgbClr val="C00000"/>
                  </a:solidFill>
                </a:rPr>
                <a:t>E. </a:t>
              </a:r>
              <a:r>
                <a:rPr lang="en-US" altLang="el-GR" sz="1400" b="0" dirty="0" err="1">
                  <a:solidFill>
                    <a:srgbClr val="C00000"/>
                  </a:solidFill>
                </a:rPr>
                <a:t>Skatzakis</a:t>
              </a:r>
              <a:r>
                <a:rPr lang="en-US" altLang="el-GR" sz="1400" b="0" dirty="0">
                  <a:solidFill>
                    <a:srgbClr val="C00000"/>
                  </a:solidFill>
                </a:rPr>
                <a:t> et al. </a:t>
              </a:r>
              <a:r>
                <a:rPr lang="en-US" altLang="el-GR" sz="1400" b="0" dirty="0" err="1">
                  <a:solidFill>
                    <a:srgbClr val="C00000"/>
                  </a:solidFill>
                </a:rPr>
                <a:t>Sci</a:t>
              </a:r>
              <a:r>
                <a:rPr lang="en-US" altLang="el-GR" sz="1400" b="0" dirty="0">
                  <a:solidFill>
                    <a:srgbClr val="C00000"/>
                  </a:solidFill>
                </a:rPr>
                <a:t> Rep. 2016; 6: 39295.  </a:t>
              </a:r>
              <a:r>
                <a:rPr lang="en-US" altLang="el-GR" sz="1400" b="0" dirty="0" err="1">
                  <a:solidFill>
                    <a:srgbClr val="C00000"/>
                  </a:solidFill>
                </a:rPr>
                <a:t>doi</a:t>
              </a:r>
              <a:r>
                <a:rPr lang="en-US" altLang="el-GR" sz="1400" b="0" dirty="0">
                  <a:solidFill>
                    <a:srgbClr val="C00000"/>
                  </a:solidFill>
                </a:rPr>
                <a:t>:  10.1038/srep39295</a:t>
              </a:r>
              <a:endParaRPr lang="el-GR" altLang="el-GR" sz="1400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95289" y="1281572"/>
              <a:ext cx="8810408" cy="4950638"/>
              <a:chOff x="286729" y="1281572"/>
              <a:chExt cx="8810408" cy="4950638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286729" y="1281572"/>
                <a:ext cx="4453129" cy="4950638"/>
                <a:chOff x="4572000" y="1122044"/>
                <a:chExt cx="4453129" cy="4950638"/>
              </a:xfrm>
            </p:grpSpPr>
            <p:pic>
              <p:nvPicPr>
                <p:cNvPr id="32" name="Picture 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742" r="9409" b="23158"/>
                <a:stretch/>
              </p:blipFill>
              <p:spPr bwMode="auto">
                <a:xfrm>
                  <a:off x="4766713" y="3471504"/>
                  <a:ext cx="4053982" cy="26011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2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90" r="757" b="36672"/>
                <a:stretch/>
              </p:blipFill>
              <p:spPr bwMode="auto">
                <a:xfrm>
                  <a:off x="4572000" y="1122044"/>
                  <a:ext cx="4453129" cy="22806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7" name="Group 26"/>
              <p:cNvGrpSpPr/>
              <p:nvPr/>
            </p:nvGrpSpPr>
            <p:grpSpPr>
              <a:xfrm>
                <a:off x="4776434" y="1947868"/>
                <a:ext cx="4320703" cy="4101691"/>
                <a:chOff x="323305" y="1408634"/>
                <a:chExt cx="4320703" cy="4101691"/>
              </a:xfrm>
            </p:grpSpPr>
            <p:pic>
              <p:nvPicPr>
                <p:cNvPr id="28" name="Picture 1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4254"/>
                <a:stretch/>
              </p:blipFill>
              <p:spPr bwMode="auto">
                <a:xfrm>
                  <a:off x="323305" y="1882469"/>
                  <a:ext cx="4320703" cy="36278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/>
                    <p:cNvSpPr txBox="1"/>
                    <p:nvPr/>
                  </p:nvSpPr>
                  <p:spPr>
                    <a:xfrm>
                      <a:off x="3209544" y="1408634"/>
                      <a:ext cx="94183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l-GR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</m:t>
                          </m:r>
                        </m:oMath>
                      </a14:m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0.97</a:t>
                      </a:r>
                      <a:endParaRPr lang="el-G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09" name="TextBox 10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09544" y="1408634"/>
                      <a:ext cx="941832" cy="369332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 t="-10000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1048512" y="4833645"/>
                      <a:ext cx="94183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l-GR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</m:t>
                          </m:r>
                        </m:oMath>
                      </a14:m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1.23</a:t>
                      </a:r>
                      <a:endParaRPr lang="el-G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0" name="TextBox 10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48512" y="4833645"/>
                      <a:ext cx="941832" cy="369332"/>
                    </a:xfrm>
                    <a:prstGeom prst="rect">
                      <a:avLst/>
                    </a:prstGeom>
                    <a:blipFill rotWithShape="0">
                      <a:blip r:embed="rId9"/>
                      <a:stretch>
                        <a:fillRect t="-8197" b="-2459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/>
                    <p:cNvSpPr txBox="1"/>
                    <p:nvPr/>
                  </p:nvSpPr>
                  <p:spPr>
                    <a:xfrm>
                      <a:off x="3144131" y="4809514"/>
                      <a:ext cx="94183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l-GR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</m:t>
                          </m:r>
                        </m:oMath>
                      </a14:m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1.19</a:t>
                      </a:r>
                      <a:endParaRPr lang="el-G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1" name="TextBox 11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44131" y="4809514"/>
                      <a:ext cx="941832" cy="369332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t="-8197" b="-2459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34" name="Group 33"/>
          <p:cNvGrpSpPr/>
          <p:nvPr/>
        </p:nvGrpSpPr>
        <p:grpSpPr>
          <a:xfrm>
            <a:off x="6167062" y="1183399"/>
            <a:ext cx="3639503" cy="880011"/>
            <a:chOff x="3930022" y="711885"/>
            <a:chExt cx="4281290" cy="1030013"/>
          </a:xfrm>
        </p:grpSpPr>
        <p:pic>
          <p:nvPicPr>
            <p:cNvPr id="35" name="Picture 4" descr="http://www.eli-hu.hu/sites/all/libraries/timeline/ELI_logo_vektoros_ok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4657" y="860356"/>
              <a:ext cx="772032" cy="599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/>
            <p:cNvSpPr/>
            <p:nvPr/>
          </p:nvSpPr>
          <p:spPr>
            <a:xfrm>
              <a:off x="3930022" y="894508"/>
              <a:ext cx="756408" cy="59241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7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3321048"/>
                </p:ext>
              </p:extLst>
            </p:nvPr>
          </p:nvGraphicFramePr>
          <p:xfrm>
            <a:off x="4793202" y="883046"/>
            <a:ext cx="615884" cy="5954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58" name="Photo Editor Photo" r:id="rId12" imgW="3409524" imgH="3677163" progId="">
                    <p:embed/>
                  </p:oleObj>
                </mc:Choice>
                <mc:Fallback>
                  <p:oleObj name="Photo Editor Photo" r:id="rId12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93202" y="883046"/>
                          <a:ext cx="615884" cy="5954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8" name="Picture 8" descr="Politecnico di Milano">
              <a:hlinkClick r:id="rId14" tooltip="Politecnico di Milano"/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28" r="67573"/>
            <a:stretch/>
          </p:blipFill>
          <p:spPr bwMode="auto">
            <a:xfrm>
              <a:off x="6489257" y="711885"/>
              <a:ext cx="825943" cy="103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9" descr="logo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992171" y="1022683"/>
              <a:ext cx="653121" cy="335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6" descr="LaserLab Europe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1812" y="838893"/>
              <a:ext cx="769500" cy="672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7156" name="Group 1211"/>
          <p:cNvGrpSpPr>
            <a:grpSpLocks/>
          </p:cNvGrpSpPr>
          <p:nvPr/>
        </p:nvGrpSpPr>
        <p:grpSpPr bwMode="auto">
          <a:xfrm>
            <a:off x="9114772" y="5643564"/>
            <a:ext cx="2114550" cy="1366837"/>
            <a:chOff x="7590772" y="5643578"/>
            <a:chExt cx="2114550" cy="1366838"/>
          </a:xfrm>
        </p:grpSpPr>
        <p:graphicFrame>
          <p:nvGraphicFramePr>
            <p:cNvPr id="347147" name="Object 11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59" name="Photo Editor Photo" r:id="rId19" imgW="3409524" imgH="3677163" progId="">
                    <p:embed/>
                  </p:oleObj>
                </mc:Choice>
                <mc:Fallback>
                  <p:oleObj name="Photo Editor Photo" r:id="rId19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7157" name="Rectangle 33"/>
            <p:cNvSpPr>
              <a:spLocks noChangeArrowheads="1"/>
            </p:cNvSpPr>
            <p:nvPr/>
          </p:nvSpPr>
          <p:spPr bwMode="auto">
            <a:xfrm>
              <a:off x="7590772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4949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8" name="Rectangle 28"/>
          <p:cNvSpPr>
            <a:spLocks noChangeArrowheads="1"/>
          </p:cNvSpPr>
          <p:nvPr/>
        </p:nvSpPr>
        <p:spPr bwMode="auto">
          <a:xfrm>
            <a:off x="1524000" y="439896"/>
            <a:ext cx="914400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Outline</a:t>
            </a:r>
          </a:p>
          <a:p>
            <a:pPr lvl="1">
              <a:defRPr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 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1">
              <a:defRPr/>
            </a:pP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Introduction</a:t>
            </a:r>
          </a:p>
          <a:p>
            <a:pPr lvl="1">
              <a:defRPr/>
            </a:pPr>
            <a:endParaRPr lang="en-US" sz="32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3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Generation</a:t>
            </a:r>
          </a:p>
          <a:p>
            <a:pPr lvl="1"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</a:p>
          <a:p>
            <a:pPr lvl="5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Characterization</a:t>
            </a:r>
          </a:p>
          <a:p>
            <a:pPr lvl="5">
              <a:buFont typeface="Arial" pitchFamily="34" charset="0"/>
              <a:buChar char="•"/>
              <a:defRPr/>
            </a:pPr>
            <a:endParaRPr lang="en-US" sz="32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7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Applications</a:t>
            </a:r>
            <a:endParaRPr lang="en-US" sz="3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>
              <a:defRPr/>
            </a:pPr>
            <a:endParaRPr lang="en-US" sz="2600" dirty="0">
              <a:solidFill>
                <a:srgbClr val="0000CC"/>
              </a:solidFill>
              <a:latin typeface="Arial" pitchFamily="34" charset="0"/>
            </a:endParaRPr>
          </a:p>
        </p:txBody>
      </p:sp>
      <p:grpSp>
        <p:nvGrpSpPr>
          <p:cNvPr id="6" name="Group 1211"/>
          <p:cNvGrpSpPr>
            <a:grpSpLocks/>
          </p:cNvGrpSpPr>
          <p:nvPr/>
        </p:nvGrpSpPr>
        <p:grpSpPr bwMode="auto">
          <a:xfrm>
            <a:off x="9077194" y="5643564"/>
            <a:ext cx="2114550" cy="1366837"/>
            <a:chOff x="7553194" y="5643578"/>
            <a:chExt cx="2114550" cy="1366838"/>
          </a:xfrm>
        </p:grpSpPr>
        <p:graphicFrame>
          <p:nvGraphicFramePr>
            <p:cNvPr id="7" name="Object 11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643" name="Photo Editor Photo" r:id="rId3" imgW="3409524" imgH="3677163" progId="">
                    <p:embed/>
                  </p:oleObj>
                </mc:Choice>
                <mc:Fallback>
                  <p:oleObj name="Photo Editor Photo" r:id="rId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33"/>
            <p:cNvSpPr>
              <a:spLocks noChangeArrowheads="1"/>
            </p:cNvSpPr>
            <p:nvPr/>
          </p:nvSpPr>
          <p:spPr bwMode="auto">
            <a:xfrm>
              <a:off x="755319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620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8" name="Rectangle 28"/>
          <p:cNvSpPr>
            <a:spLocks noChangeArrowheads="1"/>
          </p:cNvSpPr>
          <p:nvPr/>
        </p:nvSpPr>
        <p:spPr bwMode="auto">
          <a:xfrm>
            <a:off x="1524000" y="692696"/>
            <a:ext cx="914400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Outline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1">
              <a:defRPr/>
            </a:pP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1">
              <a:defRPr/>
            </a:pPr>
            <a:endParaRPr lang="en-US" sz="22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Introduction</a:t>
            </a:r>
          </a:p>
          <a:p>
            <a:pPr lvl="1">
              <a:defRPr/>
            </a:pP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3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Generation</a:t>
            </a:r>
          </a:p>
          <a:p>
            <a:pPr lvl="1">
              <a:defRPr/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</a:p>
          <a:p>
            <a:pPr lvl="5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Characterization</a:t>
            </a:r>
          </a:p>
          <a:p>
            <a:pPr lvl="5">
              <a:buFont typeface="Arial" pitchFamily="34" charset="0"/>
              <a:buChar char="•"/>
              <a:defRPr/>
            </a:pPr>
            <a:endParaRPr 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7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Applications</a:t>
            </a:r>
          </a:p>
          <a:p>
            <a:pPr algn="ctr">
              <a:defRPr/>
            </a:pPr>
            <a:endParaRPr lang="en-US" sz="2600" dirty="0">
              <a:solidFill>
                <a:srgbClr val="0000CC"/>
              </a:solidFill>
              <a:latin typeface="Arial" pitchFamily="34" charset="0"/>
            </a:endParaRPr>
          </a:p>
        </p:txBody>
      </p:sp>
      <p:grpSp>
        <p:nvGrpSpPr>
          <p:cNvPr id="362500" name="Group 4"/>
          <p:cNvGrpSpPr>
            <a:grpSpLocks/>
          </p:cNvGrpSpPr>
          <p:nvPr/>
        </p:nvGrpSpPr>
        <p:grpSpPr bwMode="auto">
          <a:xfrm>
            <a:off x="9086088" y="5643564"/>
            <a:ext cx="2114550" cy="1366837"/>
            <a:chOff x="7562088" y="5643578"/>
            <a:chExt cx="2114550" cy="1366838"/>
          </a:xfrm>
        </p:grpSpPr>
        <p:graphicFrame>
          <p:nvGraphicFramePr>
            <p:cNvPr id="362498" name="Object 2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21" name="Photo Editor Photo" r:id="rId3" imgW="3409524" imgH="3677163" progId="">
                    <p:embed/>
                  </p:oleObj>
                </mc:Choice>
                <mc:Fallback>
                  <p:oleObj name="Photo Editor Photo" r:id="rId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2501" name="Rectangle 33"/>
            <p:cNvSpPr>
              <a:spLocks noChangeArrowheads="1"/>
            </p:cNvSpPr>
            <p:nvPr/>
          </p:nvSpPr>
          <p:spPr bwMode="auto">
            <a:xfrm>
              <a:off x="7562088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6571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11"/>
          <p:cNvGrpSpPr>
            <a:grpSpLocks/>
          </p:cNvGrpSpPr>
          <p:nvPr/>
        </p:nvGrpSpPr>
        <p:grpSpPr bwMode="auto">
          <a:xfrm>
            <a:off x="9077194" y="5643564"/>
            <a:ext cx="2114550" cy="1366837"/>
            <a:chOff x="7553194" y="5643578"/>
            <a:chExt cx="2114550" cy="1366838"/>
          </a:xfrm>
        </p:grpSpPr>
        <p:graphicFrame>
          <p:nvGraphicFramePr>
            <p:cNvPr id="7" name="Object 11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07" name="Photo Editor Photo" r:id="rId3" imgW="3409524" imgH="3677163" progId="">
                    <p:embed/>
                  </p:oleObj>
                </mc:Choice>
                <mc:Fallback>
                  <p:oleObj name="Photo Editor Photo" r:id="rId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33"/>
            <p:cNvSpPr>
              <a:spLocks noChangeArrowheads="1"/>
            </p:cNvSpPr>
            <p:nvPr/>
          </p:nvSpPr>
          <p:spPr bwMode="auto">
            <a:xfrm>
              <a:off x="755319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714" y="2319380"/>
            <a:ext cx="3023250" cy="1875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568" y="4413328"/>
            <a:ext cx="5502751" cy="1054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68285" y="1491950"/>
            <a:ext cx="9438468" cy="609686"/>
            <a:chOff x="3068664" y="946151"/>
            <a:chExt cx="6575293" cy="523681"/>
          </a:xfrm>
        </p:grpSpPr>
        <p:sp>
          <p:nvSpPr>
            <p:cNvPr id="10" name="TextBox 9"/>
            <p:cNvSpPr txBox="1"/>
            <p:nvPr/>
          </p:nvSpPr>
          <p:spPr>
            <a:xfrm>
              <a:off x="3068664" y="946151"/>
              <a:ext cx="2451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C00000"/>
                  </a:solidFill>
                </a:rPr>
                <a:t>[1</a:t>
              </a:r>
              <a:r>
                <a:rPr lang="en-US" sz="2800" baseline="30000" dirty="0" smtClean="0">
                  <a:solidFill>
                    <a:srgbClr val="C00000"/>
                  </a:solidFill>
                </a:rPr>
                <a:t>st</a:t>
              </a:r>
              <a:r>
                <a:rPr lang="en-US" sz="2800" dirty="0" smtClean="0">
                  <a:solidFill>
                    <a:srgbClr val="C00000"/>
                  </a:solidFill>
                </a:rPr>
                <a:t> order AC]</a:t>
              </a:r>
              <a:r>
                <a:rPr lang="en-US" sz="2800" baseline="30000" dirty="0" smtClean="0">
                  <a:solidFill>
                    <a:srgbClr val="C00000"/>
                  </a:solidFill>
                </a:rPr>
                <a:t>2</a:t>
              </a:r>
              <a:endParaRPr lang="el-GR" sz="28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92229" y="946612"/>
              <a:ext cx="2451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en-US" sz="2800" baseline="30000" dirty="0" smtClean="0">
                  <a:solidFill>
                    <a:schemeClr val="accent6">
                      <a:lumMod val="75000"/>
                    </a:schemeClr>
                  </a:solidFill>
                </a:rPr>
                <a:t>nd</a:t>
              </a:r>
              <a:r>
                <a:rPr lang="en-US" sz="2800" dirty="0" smtClean="0">
                  <a:solidFill>
                    <a:schemeClr val="accent6">
                      <a:lumMod val="75000"/>
                    </a:schemeClr>
                  </a:solidFill>
                </a:rPr>
                <a:t> order AC</a:t>
              </a:r>
              <a:endParaRPr lang="el-GR" sz="2800" baseline="30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68079" y="5146448"/>
            <a:ext cx="10151216" cy="1130129"/>
            <a:chOff x="2563131" y="613754"/>
            <a:chExt cx="7071827" cy="970708"/>
          </a:xfrm>
        </p:grpSpPr>
        <p:sp>
          <p:nvSpPr>
            <p:cNvPr id="13" name="TextBox 12"/>
            <p:cNvSpPr txBox="1"/>
            <p:nvPr/>
          </p:nvSpPr>
          <p:spPr>
            <a:xfrm>
              <a:off x="2563131" y="1029306"/>
              <a:ext cx="3683169" cy="555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Interferogram</a:t>
              </a:r>
              <a:r>
                <a:rPr lang="en-US" dirty="0" smtClean="0">
                  <a:solidFill>
                    <a:srgbClr val="C00000"/>
                  </a:solidFill>
                </a:rPr>
                <a:t> is the FT of the spectrum. Gives the pulse coherence time i.e. the inverse of the bandwidth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32540" y="613754"/>
              <a:ext cx="2802418" cy="31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Gives an estimation of the pulse duration</a:t>
              </a:r>
              <a:endParaRPr lang="el-GR" baseline="30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0819" y="2394877"/>
            <a:ext cx="2892750" cy="180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4583" y="2619214"/>
            <a:ext cx="15047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NL Crystal</a:t>
            </a:r>
            <a:endParaRPr lang="el-GR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7613" y="4226328"/>
            <a:ext cx="2762250" cy="714000"/>
          </a:xfrm>
          <a:prstGeom prst="rect">
            <a:avLst/>
          </a:prstGeom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068004" y="268121"/>
            <a:ext cx="8839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</a:t>
            </a:r>
            <a:r>
              <a:rPr lang="en-US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 pulse metrology</a:t>
            </a:r>
            <a:r>
              <a:rPr lang="en-US" sz="28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                      </a:t>
            </a:r>
            <a:r>
              <a:rPr lang="en-US" sz="24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2400" b="1" i="1" baseline="30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nd</a:t>
            </a:r>
            <a:r>
              <a:rPr lang="en-US" sz="24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order autocorrelation                                                             </a:t>
            </a:r>
            <a:endParaRPr lang="en-US" sz="24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004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1524000" y="132300"/>
            <a:ext cx="8839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Attosecond</a:t>
            </a:r>
            <a:r>
              <a:rPr lang="en-US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pulse metrology                                                            </a:t>
            </a:r>
            <a:r>
              <a:rPr lang="en-US" sz="24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2400" b="1" i="1" baseline="30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nd</a:t>
            </a:r>
            <a:r>
              <a:rPr lang="en-US" sz="24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order IVAC</a:t>
            </a:r>
            <a:endParaRPr lang="en-US" sz="24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1419094" y="1397658"/>
            <a:ext cx="8715375" cy="4001014"/>
            <a:chOff x="214282" y="1071546"/>
            <a:chExt cx="8715404" cy="4000528"/>
          </a:xfrm>
        </p:grpSpPr>
        <p:grpSp>
          <p:nvGrpSpPr>
            <p:cNvPr id="178187" name="Group 35"/>
            <p:cNvGrpSpPr>
              <a:grpSpLocks/>
            </p:cNvGrpSpPr>
            <p:nvPr/>
          </p:nvGrpSpPr>
          <p:grpSpPr bwMode="auto">
            <a:xfrm>
              <a:off x="5405429" y="1928802"/>
              <a:ext cx="1666901" cy="1147044"/>
              <a:chOff x="3651" y="663"/>
              <a:chExt cx="1951" cy="1109"/>
            </a:xfrm>
          </p:grpSpPr>
          <p:sp>
            <p:nvSpPr>
              <p:cNvPr id="41" name="Text Box 36"/>
              <p:cNvSpPr txBox="1">
                <a:spLocks noChangeArrowheads="1"/>
              </p:cNvSpPr>
              <p:nvPr/>
            </p:nvSpPr>
            <p:spPr bwMode="auto">
              <a:xfrm>
                <a:off x="3651" y="935"/>
                <a:ext cx="1224" cy="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el-GR" i="1">
                  <a:solidFill>
                    <a:srgbClr val="5F5F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178208" name="Text Box 37"/>
              <p:cNvSpPr txBox="1">
                <a:spLocks noChangeArrowheads="1"/>
              </p:cNvSpPr>
              <p:nvPr/>
            </p:nvSpPr>
            <p:spPr bwMode="auto">
              <a:xfrm>
                <a:off x="4544" y="1355"/>
                <a:ext cx="649" cy="4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l-GR" sz="2200">
                  <a:latin typeface="Times New Roman" pitchFamily="18" charset="0"/>
                </a:endParaRPr>
              </a:p>
            </p:txBody>
          </p:sp>
          <p:sp>
            <p:nvSpPr>
              <p:cNvPr id="178209" name="Line 38"/>
              <p:cNvSpPr>
                <a:spLocks noChangeShapeType="1"/>
              </p:cNvSpPr>
              <p:nvPr/>
            </p:nvSpPr>
            <p:spPr bwMode="auto">
              <a:xfrm>
                <a:off x="4544" y="1378"/>
                <a:ext cx="2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78210" name="Line 39"/>
              <p:cNvSpPr>
                <a:spLocks noChangeShapeType="1"/>
              </p:cNvSpPr>
              <p:nvPr/>
            </p:nvSpPr>
            <p:spPr bwMode="auto">
              <a:xfrm flipV="1">
                <a:off x="4431" y="1378"/>
                <a:ext cx="173" cy="1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pic>
            <p:nvPicPr>
              <p:cNvPr id="178211" name="Picture 40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014" y="663"/>
                <a:ext cx="1588" cy="10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aphicFrame>
          <p:nvGraphicFramePr>
            <p:cNvPr id="178179" name="Object 42"/>
            <p:cNvGraphicFramePr>
              <a:graphicFrameLocks noChangeAspect="1"/>
            </p:cNvGraphicFramePr>
            <p:nvPr/>
          </p:nvGraphicFramePr>
          <p:xfrm>
            <a:off x="7161925" y="1500174"/>
            <a:ext cx="1196289" cy="16303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102" name="Graph" r:id="rId4" imgW="2877120" imgH="3926880" progId="Origin50.Graph">
                    <p:embed/>
                  </p:oleObj>
                </mc:Choice>
                <mc:Fallback>
                  <p:oleObj name="Graph" r:id="rId4" imgW="2877120" imgH="392688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61925" y="1500174"/>
                          <a:ext cx="1196289" cy="16303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8188" name="TextBox 47"/>
            <p:cNvSpPr txBox="1">
              <a:spLocks noChangeArrowheads="1"/>
            </p:cNvSpPr>
            <p:nvPr/>
          </p:nvSpPr>
          <p:spPr bwMode="auto">
            <a:xfrm>
              <a:off x="428596" y="1857364"/>
              <a:ext cx="428628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charset="0"/>
                <a:buChar char="•"/>
              </a:pPr>
              <a:r>
                <a:rPr lang="en-US" sz="2000" b="1">
                  <a:solidFill>
                    <a:srgbClr val="00297A"/>
                  </a:solidFill>
                </a:rPr>
                <a:t> Two-XUV-photon He ionization</a:t>
              </a:r>
              <a:endParaRPr lang="el-GR" sz="2000" b="1">
                <a:solidFill>
                  <a:srgbClr val="00297A"/>
                </a:solidFill>
              </a:endParaRPr>
            </a:p>
          </p:txBody>
        </p:sp>
        <p:sp>
          <p:nvSpPr>
            <p:cNvPr id="178189" name="Rectangle 7"/>
            <p:cNvSpPr>
              <a:spLocks noChangeArrowheads="1"/>
            </p:cNvSpPr>
            <p:nvPr/>
          </p:nvSpPr>
          <p:spPr bwMode="auto">
            <a:xfrm>
              <a:off x="428595" y="2214407"/>
              <a:ext cx="5000642" cy="953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0" hangingPunct="0"/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N. A. Papadogiannis </a:t>
              </a:r>
              <a:r>
                <a:rPr lang="en-US" sz="1400" i="1">
                  <a:solidFill>
                    <a:srgbClr val="CC0000"/>
                  </a:solidFill>
                  <a:cs typeface="Arial" charset="0"/>
                </a:rPr>
                <a:t>et al.</a:t>
              </a:r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 </a:t>
              </a:r>
              <a:r>
                <a:rPr lang="en-US" sz="1400" i="1">
                  <a:solidFill>
                    <a:srgbClr val="CC0000"/>
                  </a:solidFill>
                  <a:cs typeface="Arial" charset="0"/>
                </a:rPr>
                <a:t>Phys. Rev. Lett.</a:t>
              </a:r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 </a:t>
              </a:r>
              <a:r>
                <a:rPr lang="en-US" sz="1400" b="1">
                  <a:solidFill>
                    <a:srgbClr val="CC0000"/>
                  </a:solidFill>
                </a:rPr>
                <a:t>90</a:t>
              </a:r>
              <a:r>
                <a:rPr lang="en-US" sz="1400">
                  <a:solidFill>
                    <a:srgbClr val="CC0000"/>
                  </a:solidFill>
                  <a:latin typeface="Times New Roman" pitchFamily="18" charset="0"/>
                </a:rPr>
                <a:t>, </a:t>
              </a:r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133902 (2003)                                                                                                 N. A.</a:t>
              </a:r>
              <a:r>
                <a:rPr lang="en-US" sz="1400">
                  <a:solidFill>
                    <a:srgbClr val="CC0000"/>
                  </a:solidFill>
                  <a:latin typeface="Times New Roman" pitchFamily="18" charset="0"/>
                </a:rPr>
                <a:t> </a:t>
              </a:r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Papadogiannis </a:t>
              </a:r>
              <a:r>
                <a:rPr lang="en-US" sz="1400" i="1">
                  <a:solidFill>
                    <a:srgbClr val="CC0000"/>
                  </a:solidFill>
                  <a:cs typeface="Arial" charset="0"/>
                </a:rPr>
                <a:t>et al. Appl. Phys. </a:t>
              </a:r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B</a:t>
              </a:r>
              <a:r>
                <a:rPr lang="en-US" sz="1400" b="1">
                  <a:solidFill>
                    <a:srgbClr val="CC0000"/>
                  </a:solidFill>
                  <a:cs typeface="Arial" charset="0"/>
                </a:rPr>
                <a:t>76</a:t>
              </a:r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, 721 (2003)</a:t>
              </a:r>
            </a:p>
            <a:p>
              <a:pPr algn="just" eaLnBrk="0" hangingPunct="0"/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E. Benis </a:t>
              </a:r>
              <a:r>
                <a:rPr lang="en-US" sz="1400" i="1">
                  <a:solidFill>
                    <a:srgbClr val="CC0000"/>
                  </a:solidFill>
                  <a:cs typeface="Arial" charset="0"/>
                </a:rPr>
                <a:t>et al.</a:t>
              </a:r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 </a:t>
              </a:r>
              <a:r>
                <a:rPr lang="en-US" sz="1400" i="1">
                  <a:solidFill>
                    <a:srgbClr val="CC0000"/>
                  </a:solidFill>
                  <a:cs typeface="Arial" charset="0"/>
                </a:rPr>
                <a:t>New J. of Phys. </a:t>
              </a:r>
              <a:r>
                <a:rPr lang="en-US" sz="1400" b="1">
                  <a:solidFill>
                    <a:srgbClr val="CC0000"/>
                  </a:solidFill>
                  <a:cs typeface="Arial" charset="0"/>
                </a:rPr>
                <a:t>8</a:t>
              </a:r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, 92 (2006)</a:t>
              </a:r>
              <a:r>
                <a:rPr lang="en-US" sz="1200">
                  <a:solidFill>
                    <a:srgbClr val="CC0000"/>
                  </a:solidFill>
                  <a:cs typeface="Arial" charset="0"/>
                </a:rPr>
                <a:t> </a:t>
              </a:r>
              <a:endParaRPr lang="el-GR" sz="1200">
                <a:solidFill>
                  <a:srgbClr val="CC0000"/>
                </a:solidFill>
                <a:cs typeface="Arial" charset="0"/>
              </a:endParaRPr>
            </a:p>
            <a:p>
              <a:pPr algn="just" eaLnBrk="0" hangingPunct="0"/>
              <a:endParaRPr lang="en-US" sz="1400">
                <a:solidFill>
                  <a:srgbClr val="CC0000"/>
                </a:solidFill>
                <a:cs typeface="Arial" charset="0"/>
              </a:endParaRPr>
            </a:p>
          </p:txBody>
        </p:sp>
        <p:sp>
          <p:nvSpPr>
            <p:cNvPr id="178190" name="TextBox 47"/>
            <p:cNvSpPr txBox="1">
              <a:spLocks noChangeArrowheads="1"/>
            </p:cNvSpPr>
            <p:nvPr/>
          </p:nvSpPr>
          <p:spPr bwMode="auto">
            <a:xfrm>
              <a:off x="428596" y="3426776"/>
              <a:ext cx="428628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Arial" charset="0"/>
                <a:buChar char="•"/>
              </a:pPr>
              <a:r>
                <a:rPr lang="en-US" sz="2000" b="1">
                  <a:solidFill>
                    <a:srgbClr val="00297A"/>
                  </a:solidFill>
                </a:rPr>
                <a:t> 2</a:t>
              </a:r>
              <a:r>
                <a:rPr lang="en-US" sz="2000" b="1" baseline="30000">
                  <a:solidFill>
                    <a:srgbClr val="00297A"/>
                  </a:solidFill>
                </a:rPr>
                <a:t>nd</a:t>
              </a:r>
              <a:r>
                <a:rPr lang="en-US" sz="2000" b="1">
                  <a:solidFill>
                    <a:srgbClr val="00297A"/>
                  </a:solidFill>
                </a:rPr>
                <a:t> order IVAC</a:t>
              </a:r>
              <a:endParaRPr lang="el-GR" sz="2000" b="1">
                <a:solidFill>
                  <a:srgbClr val="00297A"/>
                </a:solidFill>
              </a:endParaRPr>
            </a:p>
          </p:txBody>
        </p:sp>
        <p:sp>
          <p:nvSpPr>
            <p:cNvPr id="178191" name="Rectangle 64"/>
            <p:cNvSpPr>
              <a:spLocks noChangeArrowheads="1"/>
            </p:cNvSpPr>
            <p:nvPr/>
          </p:nvSpPr>
          <p:spPr bwMode="auto">
            <a:xfrm>
              <a:off x="500034" y="3755448"/>
              <a:ext cx="5286412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P. Tzallas </a:t>
              </a:r>
              <a:r>
                <a:rPr lang="en-US" sz="1400" i="1">
                  <a:solidFill>
                    <a:srgbClr val="CC0000"/>
                  </a:solidFill>
                  <a:cs typeface="Arial" charset="0"/>
                </a:rPr>
                <a:t>et al.</a:t>
              </a:r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 </a:t>
              </a:r>
              <a:r>
                <a:rPr lang="en-US" sz="1400" i="1">
                  <a:solidFill>
                    <a:srgbClr val="CC0000"/>
                  </a:solidFill>
                  <a:cs typeface="Arial" charset="0"/>
                </a:rPr>
                <a:t>Nature </a:t>
              </a:r>
              <a:r>
                <a:rPr lang="en-US" sz="1400" b="1">
                  <a:solidFill>
                    <a:srgbClr val="CC0000"/>
                  </a:solidFill>
                  <a:cs typeface="Arial" charset="0"/>
                </a:rPr>
                <a:t>426</a:t>
              </a:r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, 267</a:t>
              </a:r>
              <a:r>
                <a:rPr lang="en-US" sz="1400" i="1">
                  <a:solidFill>
                    <a:srgbClr val="CC0000"/>
                  </a:solidFill>
                  <a:cs typeface="Arial" charset="0"/>
                </a:rPr>
                <a:t> </a:t>
              </a:r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(2003)                                                    P. Tzallas </a:t>
              </a:r>
              <a:r>
                <a:rPr lang="en-US" sz="1400" i="1">
                  <a:solidFill>
                    <a:srgbClr val="CC0000"/>
                  </a:solidFill>
                  <a:cs typeface="Arial" charset="0"/>
                </a:rPr>
                <a:t>et al. J. Mod. Opt.</a:t>
              </a:r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 </a:t>
              </a:r>
              <a:r>
                <a:rPr lang="en-US" sz="1400" b="1">
                  <a:solidFill>
                    <a:srgbClr val="CC0000"/>
                  </a:solidFill>
                  <a:cs typeface="Arial" charset="0"/>
                </a:rPr>
                <a:t>52</a:t>
              </a:r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, 321 (2005)</a:t>
              </a:r>
            </a:p>
            <a:p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L. A. A. Nikolopoulos </a:t>
              </a:r>
              <a:r>
                <a:rPr lang="en-US" sz="1400" i="1">
                  <a:solidFill>
                    <a:srgbClr val="CC0000"/>
                  </a:solidFill>
                  <a:cs typeface="Arial" charset="0"/>
                </a:rPr>
                <a:t>et. al.</a:t>
              </a:r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 </a:t>
              </a:r>
              <a:r>
                <a:rPr lang="en-US" sz="1400" i="1">
                  <a:solidFill>
                    <a:srgbClr val="CC0000"/>
                  </a:solidFill>
                  <a:cs typeface="Arial" charset="0"/>
                </a:rPr>
                <a:t>Phys. Rev. Lett.</a:t>
              </a:r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 </a:t>
              </a:r>
              <a:r>
                <a:rPr lang="en-US" sz="1400" b="1">
                  <a:solidFill>
                    <a:srgbClr val="CC0000"/>
                  </a:solidFill>
                  <a:cs typeface="Arial" charset="0"/>
                </a:rPr>
                <a:t>94</a:t>
              </a:r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, 113905 (2005)</a:t>
              </a:r>
            </a:p>
            <a:p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P. Tzallas </a:t>
              </a:r>
              <a:r>
                <a:rPr lang="en-US" sz="1400" i="1">
                  <a:solidFill>
                    <a:srgbClr val="CC0000"/>
                  </a:solidFill>
                  <a:cs typeface="Arial" charset="0"/>
                </a:rPr>
                <a:t>et al. Appl. Phys.</a:t>
              </a:r>
              <a:r>
                <a:rPr lang="en-US" sz="1400">
                  <a:solidFill>
                    <a:srgbClr val="CC0000"/>
                  </a:solidFill>
                  <a:cs typeface="Arial" charset="0"/>
                </a:rPr>
                <a:t> B  (2009) </a:t>
              </a:r>
            </a:p>
          </p:txBody>
        </p:sp>
        <p:pic>
          <p:nvPicPr>
            <p:cNvPr id="178192" name="Picture 4"/>
            <p:cNvPicPr>
              <a:picLocks noChangeAspect="1" noChangeArrowheads="1"/>
            </p:cNvPicPr>
            <p:nvPr/>
          </p:nvPicPr>
          <p:blipFill>
            <a:blip r:embed="rId6"/>
            <a:srcRect l="46527" t="5089" r="21980" b="67690"/>
            <a:stretch>
              <a:fillRect/>
            </a:stretch>
          </p:blipFill>
          <p:spPr bwMode="auto">
            <a:xfrm>
              <a:off x="5072066" y="3341243"/>
              <a:ext cx="1285884" cy="939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8193" name="Group 49"/>
            <p:cNvGrpSpPr>
              <a:grpSpLocks/>
            </p:cNvGrpSpPr>
            <p:nvPr/>
          </p:nvGrpSpPr>
          <p:grpSpPr bwMode="auto">
            <a:xfrm>
              <a:off x="6138494" y="3852300"/>
              <a:ext cx="1291027" cy="1098570"/>
              <a:chOff x="4784620" y="1066800"/>
              <a:chExt cx="4011730" cy="3245255"/>
            </a:xfrm>
          </p:grpSpPr>
          <p:grpSp>
            <p:nvGrpSpPr>
              <p:cNvPr id="178198" name="Group 53"/>
              <p:cNvGrpSpPr>
                <a:grpSpLocks/>
              </p:cNvGrpSpPr>
              <p:nvPr/>
            </p:nvGrpSpPr>
            <p:grpSpPr bwMode="auto">
              <a:xfrm>
                <a:off x="4784620" y="1066800"/>
                <a:ext cx="4011730" cy="3245255"/>
                <a:chOff x="410" y="400"/>
                <a:chExt cx="5774" cy="4679"/>
              </a:xfrm>
            </p:grpSpPr>
            <p:pic>
              <p:nvPicPr>
                <p:cNvPr id="178201" name="Picture 54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856" y="400"/>
                  <a:ext cx="2720" cy="20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78202" name="Picture 55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433" y="2355"/>
                  <a:ext cx="2720" cy="20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78203" name="Picture 56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3416" y="2352"/>
                  <a:ext cx="2720" cy="20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8204" name="Rectangle 57"/>
                <p:cNvSpPr>
                  <a:spLocks/>
                </p:cNvSpPr>
                <p:nvPr/>
              </p:nvSpPr>
              <p:spPr bwMode="auto">
                <a:xfrm>
                  <a:off x="4356" y="4027"/>
                  <a:ext cx="1828" cy="10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algn="ctr"/>
                  <a:r>
                    <a:rPr lang="en-US" sz="1600">
                      <a:latin typeface="Gill Sans"/>
                      <a:sym typeface="Gill Sans"/>
                    </a:rPr>
                    <a:t>φ=π</a:t>
                  </a:r>
                </a:p>
              </p:txBody>
            </p:sp>
            <p:sp>
              <p:nvSpPr>
                <p:cNvPr id="178205" name="Rectangle 58"/>
                <p:cNvSpPr>
                  <a:spLocks/>
                </p:cNvSpPr>
                <p:nvPr/>
              </p:nvSpPr>
              <p:spPr bwMode="auto">
                <a:xfrm>
                  <a:off x="4399" y="814"/>
                  <a:ext cx="1642" cy="10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algn="ctr"/>
                  <a:r>
                    <a:rPr lang="en-US" sz="1600">
                      <a:latin typeface="Gill Sans"/>
                      <a:sym typeface="Gill Sans"/>
                    </a:rPr>
                    <a:t>φ=0</a:t>
                  </a:r>
                </a:p>
              </p:txBody>
            </p:sp>
            <p:sp>
              <p:nvSpPr>
                <p:cNvPr id="178206" name="Rectangle 59"/>
                <p:cNvSpPr>
                  <a:spLocks/>
                </p:cNvSpPr>
                <p:nvPr/>
              </p:nvSpPr>
              <p:spPr bwMode="auto">
                <a:xfrm>
                  <a:off x="410" y="4030"/>
                  <a:ext cx="2531" cy="10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algn="ctr"/>
                  <a:r>
                    <a:rPr lang="en-US" sz="1600">
                      <a:latin typeface="Gill Sans"/>
                      <a:sym typeface="Gill Sans"/>
                    </a:rPr>
                    <a:t>φ=π/2</a:t>
                  </a:r>
                </a:p>
              </p:txBody>
            </p:sp>
          </p:grpSp>
          <p:pic>
            <p:nvPicPr>
              <p:cNvPr id="178199" name="Picture 66" descr="SplitMirImag1Xar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7010400" y="1371600"/>
                <a:ext cx="685800" cy="677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8200" name="Picture 68" descr="SplitMirImag2Xar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8001000" y="2743200"/>
                <a:ext cx="762000" cy="485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78194" name="Picture 8" descr="fig5"/>
            <p:cNvPicPr>
              <a:picLocks noChangeAspect="1" noChangeArrowheads="1"/>
            </p:cNvPicPr>
            <p:nvPr/>
          </p:nvPicPr>
          <p:blipFill>
            <a:blip r:embed="rId12"/>
            <a:srcRect t="20245"/>
            <a:stretch>
              <a:fillRect/>
            </a:stretch>
          </p:blipFill>
          <p:spPr bwMode="auto">
            <a:xfrm>
              <a:off x="7668101" y="3352233"/>
              <a:ext cx="1118741" cy="17198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78197" name="TextBox 47"/>
            <p:cNvSpPr txBox="1">
              <a:spLocks noChangeArrowheads="1"/>
            </p:cNvSpPr>
            <p:nvPr/>
          </p:nvSpPr>
          <p:spPr bwMode="auto">
            <a:xfrm>
              <a:off x="214282" y="1071546"/>
              <a:ext cx="8715404" cy="400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 dirty="0"/>
                <a:t>IR: f=3m, 50 fs, 15mJ    XUV: 0.5</a:t>
              </a:r>
              <a:r>
                <a:rPr lang="en-US" sz="2000" b="1" dirty="0">
                  <a:sym typeface="Symbol" pitchFamily="18" charset="2"/>
                </a:rPr>
                <a:t></a:t>
              </a:r>
              <a:r>
                <a:rPr lang="en-US" sz="2000" b="1" dirty="0"/>
                <a:t>J@source, 10</a:t>
              </a:r>
              <a:r>
                <a:rPr lang="en-US" sz="2000" b="1" baseline="30000" dirty="0"/>
                <a:t>14</a:t>
              </a:r>
              <a:r>
                <a:rPr lang="en-US" sz="2000" b="1" dirty="0"/>
                <a:t> W/cm</a:t>
              </a:r>
              <a:r>
                <a:rPr lang="en-US" sz="2000" b="1" baseline="30000" dirty="0"/>
                <a:t>2</a:t>
              </a:r>
              <a:r>
                <a:rPr lang="en-US" sz="2000" b="1" dirty="0"/>
                <a:t>@target</a:t>
              </a:r>
              <a:endParaRPr lang="el-GR" sz="2000" b="1" dirty="0"/>
            </a:p>
          </p:txBody>
        </p:sp>
      </p:grpSp>
      <p:grpSp>
        <p:nvGrpSpPr>
          <p:cNvPr id="34" name="Group 1211"/>
          <p:cNvGrpSpPr>
            <a:grpSpLocks/>
          </p:cNvGrpSpPr>
          <p:nvPr/>
        </p:nvGrpSpPr>
        <p:grpSpPr bwMode="auto">
          <a:xfrm>
            <a:off x="9077194" y="5643564"/>
            <a:ext cx="2114550" cy="1366837"/>
            <a:chOff x="7553194" y="5643578"/>
            <a:chExt cx="2114550" cy="1366838"/>
          </a:xfrm>
        </p:grpSpPr>
        <p:graphicFrame>
          <p:nvGraphicFramePr>
            <p:cNvPr id="35" name="Object 11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103" name="Photo Editor Photo" r:id="rId13" imgW="3409524" imgH="3677163" progId="">
                    <p:embed/>
                  </p:oleObj>
                </mc:Choice>
                <mc:Fallback>
                  <p:oleObj name="Photo Editor Photo" r:id="rId1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Rectangle 33"/>
            <p:cNvSpPr>
              <a:spLocks noChangeArrowheads="1"/>
            </p:cNvSpPr>
            <p:nvPr/>
          </p:nvSpPr>
          <p:spPr bwMode="auto">
            <a:xfrm>
              <a:off x="755319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4664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1595438" y="69850"/>
            <a:ext cx="9072562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Surface plasma harmonics</a:t>
            </a:r>
            <a:r>
              <a:rPr lang="en-US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          </a:t>
            </a:r>
            <a:r>
              <a:rPr lang="en-US" sz="2400" b="1" i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Temporal characterization: Exp. set up</a:t>
            </a:r>
          </a:p>
        </p:txBody>
      </p:sp>
      <p:pic>
        <p:nvPicPr>
          <p:cNvPr id="282627" name="Picture 2" descr="exp-setup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2963" y="1858964"/>
            <a:ext cx="4252912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628" name="Text Box 4"/>
          <p:cNvSpPr txBox="1">
            <a:spLocks noChangeArrowheads="1"/>
          </p:cNvSpPr>
          <p:nvPr/>
        </p:nvSpPr>
        <p:spPr bwMode="auto">
          <a:xfrm>
            <a:off x="3000376" y="3644900"/>
            <a:ext cx="7646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>
                <a:cs typeface="ＭＳ Ｐゴシック"/>
              </a:rPr>
              <a:t>Target</a:t>
            </a:r>
          </a:p>
        </p:txBody>
      </p:sp>
      <p:sp>
        <p:nvSpPr>
          <p:cNvPr id="282629" name="Text Box 5"/>
          <p:cNvSpPr txBox="1">
            <a:spLocks noChangeArrowheads="1"/>
          </p:cNvSpPr>
          <p:nvPr/>
        </p:nvSpPr>
        <p:spPr bwMode="auto">
          <a:xfrm>
            <a:off x="4583113" y="3716338"/>
            <a:ext cx="86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>
                <a:cs typeface="ＭＳ Ｐゴシック"/>
              </a:rPr>
              <a:t>In filter</a:t>
            </a:r>
          </a:p>
        </p:txBody>
      </p:sp>
      <p:sp>
        <p:nvSpPr>
          <p:cNvPr id="282630" name="Text Box 6"/>
          <p:cNvSpPr txBox="1">
            <a:spLocks noChangeArrowheads="1"/>
          </p:cNvSpPr>
          <p:nvPr/>
        </p:nvSpPr>
        <p:spPr bwMode="auto">
          <a:xfrm>
            <a:off x="1774825" y="4005264"/>
            <a:ext cx="10631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>
                <a:cs typeface="ＭＳ Ｐゴシック"/>
              </a:rPr>
              <a:t>ATLAS</a:t>
            </a:r>
          </a:p>
          <a:p>
            <a:pPr eaLnBrk="0" hangingPunct="0"/>
            <a:r>
              <a:rPr lang="en-US" altLang="ja-JP">
                <a:cs typeface="ＭＳ Ｐゴシック"/>
              </a:rPr>
              <a:t>~800 nm </a:t>
            </a:r>
          </a:p>
          <a:p>
            <a:pPr eaLnBrk="0" hangingPunct="0"/>
            <a:r>
              <a:rPr lang="en-US" altLang="ja-JP">
                <a:cs typeface="ＭＳ Ｐゴシック"/>
              </a:rPr>
              <a:t>~45 fs</a:t>
            </a:r>
          </a:p>
          <a:p>
            <a:pPr eaLnBrk="0" hangingPunct="0"/>
            <a:r>
              <a:rPr lang="en-US" altLang="ja-JP">
                <a:cs typeface="ＭＳ Ｐゴシック"/>
              </a:rPr>
              <a:t>~1 J</a:t>
            </a:r>
          </a:p>
        </p:txBody>
      </p:sp>
      <p:sp>
        <p:nvSpPr>
          <p:cNvPr id="282631" name="AutoShape 7"/>
          <p:cNvSpPr>
            <a:spLocks noChangeArrowheads="1"/>
          </p:cNvSpPr>
          <p:nvPr/>
        </p:nvSpPr>
        <p:spPr bwMode="auto">
          <a:xfrm rot="-900000">
            <a:off x="2782889" y="4581526"/>
            <a:ext cx="287337" cy="288925"/>
          </a:xfrm>
          <a:prstGeom prst="rightArrow">
            <a:avLst>
              <a:gd name="adj1" fmla="val 50000"/>
              <a:gd name="adj2" fmla="val 50736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2632" name="Text Box 8"/>
          <p:cNvSpPr txBox="1">
            <a:spLocks noChangeArrowheads="1"/>
          </p:cNvSpPr>
          <p:nvPr/>
        </p:nvSpPr>
        <p:spPr bwMode="auto">
          <a:xfrm>
            <a:off x="4872038" y="5229225"/>
            <a:ext cx="10021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>
                <a:cs typeface="ＭＳ Ｐゴシック"/>
              </a:rPr>
              <a:t>Parabola</a:t>
            </a:r>
          </a:p>
        </p:txBody>
      </p:sp>
      <p:sp>
        <p:nvSpPr>
          <p:cNvPr id="282633" name="Text Box 9"/>
          <p:cNvSpPr txBox="1">
            <a:spLocks noChangeArrowheads="1"/>
          </p:cNvSpPr>
          <p:nvPr/>
        </p:nvSpPr>
        <p:spPr bwMode="auto">
          <a:xfrm>
            <a:off x="5591175" y="2781300"/>
            <a:ext cx="1014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>
                <a:cs typeface="ＭＳ Ｐゴシック"/>
              </a:rPr>
              <a:t>Si wafers</a:t>
            </a:r>
          </a:p>
        </p:txBody>
      </p:sp>
      <p:sp>
        <p:nvSpPr>
          <p:cNvPr id="282634" name="Text Box 10"/>
          <p:cNvSpPr txBox="1">
            <a:spLocks noChangeArrowheads="1"/>
          </p:cNvSpPr>
          <p:nvPr/>
        </p:nvSpPr>
        <p:spPr bwMode="auto">
          <a:xfrm>
            <a:off x="1703388" y="1557338"/>
            <a:ext cx="1289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>
                <a:cs typeface="ＭＳ Ｐゴシック"/>
              </a:rPr>
              <a:t>Split mirror</a:t>
            </a:r>
          </a:p>
        </p:txBody>
      </p:sp>
      <p:sp>
        <p:nvSpPr>
          <p:cNvPr id="282635" name="Text Box 11"/>
          <p:cNvSpPr txBox="1">
            <a:spLocks noChangeArrowheads="1"/>
          </p:cNvSpPr>
          <p:nvPr/>
        </p:nvSpPr>
        <p:spPr bwMode="auto">
          <a:xfrm>
            <a:off x="3432175" y="1989138"/>
            <a:ext cx="8294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>
                <a:cs typeface="ＭＳ Ｐゴシック"/>
              </a:rPr>
              <a:t>Gas jet</a:t>
            </a:r>
          </a:p>
        </p:txBody>
      </p:sp>
      <p:sp>
        <p:nvSpPr>
          <p:cNvPr id="282636" name="Text Box 12"/>
          <p:cNvSpPr txBox="1">
            <a:spLocks noChangeArrowheads="1"/>
          </p:cNvSpPr>
          <p:nvPr/>
        </p:nvSpPr>
        <p:spPr bwMode="auto">
          <a:xfrm>
            <a:off x="4727575" y="1773238"/>
            <a:ext cx="5484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>
                <a:cs typeface="ＭＳ Ｐゴシック"/>
              </a:rPr>
              <a:t>TOF</a:t>
            </a:r>
          </a:p>
        </p:txBody>
      </p:sp>
      <p:sp>
        <p:nvSpPr>
          <p:cNvPr id="282637" name="Text Box 13"/>
          <p:cNvSpPr txBox="1">
            <a:spLocks noChangeArrowheads="1"/>
          </p:cNvSpPr>
          <p:nvPr/>
        </p:nvSpPr>
        <p:spPr bwMode="auto">
          <a:xfrm>
            <a:off x="5664201" y="1341438"/>
            <a:ext cx="6238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>
                <a:cs typeface="ＭＳ Ｐゴシック"/>
              </a:rPr>
              <a:t>MCP</a:t>
            </a:r>
          </a:p>
        </p:txBody>
      </p:sp>
      <p:sp>
        <p:nvSpPr>
          <p:cNvPr id="282638" name="Text Box 194"/>
          <p:cNvSpPr txBox="1">
            <a:spLocks noChangeArrowheads="1"/>
          </p:cNvSpPr>
          <p:nvPr/>
        </p:nvSpPr>
        <p:spPr bwMode="auto">
          <a:xfrm>
            <a:off x="1852614" y="6321426"/>
            <a:ext cx="55387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ja-JP" sz="2000">
                <a:solidFill>
                  <a:srgbClr val="C00000"/>
                </a:solidFill>
                <a:cs typeface="ＭＳ Ｐゴシック"/>
              </a:rPr>
              <a:t>Y. Nomura </a:t>
            </a:r>
            <a:r>
              <a:rPr lang="en-US" altLang="ja-JP" sz="2000" i="1">
                <a:solidFill>
                  <a:srgbClr val="C00000"/>
                </a:solidFill>
                <a:cs typeface="ＭＳ Ｐゴシック"/>
              </a:rPr>
              <a:t>et al.,</a:t>
            </a:r>
            <a:r>
              <a:rPr lang="en-US" altLang="ja-JP" sz="2000">
                <a:solidFill>
                  <a:srgbClr val="C00000"/>
                </a:solidFill>
                <a:cs typeface="ＭＳ Ｐゴシック"/>
              </a:rPr>
              <a:t> </a:t>
            </a:r>
            <a:r>
              <a:rPr lang="en-US" altLang="ja-JP" sz="2000" i="1">
                <a:solidFill>
                  <a:srgbClr val="C00000"/>
                </a:solidFill>
                <a:cs typeface="ＭＳ Ｐゴシック"/>
              </a:rPr>
              <a:t>Nature Phys</a:t>
            </a:r>
            <a:r>
              <a:rPr lang="en-US" altLang="ja-JP" sz="2000" b="1" i="1">
                <a:solidFill>
                  <a:srgbClr val="C00000"/>
                </a:solidFill>
                <a:cs typeface="ＭＳ Ｐゴシック"/>
              </a:rPr>
              <a:t>.</a:t>
            </a:r>
            <a:r>
              <a:rPr lang="en-US" altLang="ja-JP" sz="2000" b="1">
                <a:solidFill>
                  <a:srgbClr val="C00000"/>
                </a:solidFill>
                <a:cs typeface="ＭＳ Ｐゴシック"/>
              </a:rPr>
              <a:t> 5, </a:t>
            </a:r>
            <a:r>
              <a:rPr lang="en-US" altLang="ja-JP" sz="2000">
                <a:solidFill>
                  <a:srgbClr val="C00000"/>
                </a:solidFill>
                <a:cs typeface="ＭＳ Ｐゴシック"/>
              </a:rPr>
              <a:t>124 (2009)</a:t>
            </a:r>
            <a:r>
              <a:rPr lang="en-US" altLang="ja-JP" sz="2000">
                <a:solidFill>
                  <a:srgbClr val="FF0000"/>
                </a:solidFill>
                <a:cs typeface="ＭＳ Ｐゴシック"/>
              </a:rPr>
              <a:t> </a:t>
            </a:r>
          </a:p>
        </p:txBody>
      </p:sp>
      <p:grpSp>
        <p:nvGrpSpPr>
          <p:cNvPr id="2" name="Group 205"/>
          <p:cNvGrpSpPr>
            <a:grpSpLocks/>
          </p:cNvGrpSpPr>
          <p:nvPr/>
        </p:nvGrpSpPr>
        <p:grpSpPr bwMode="auto">
          <a:xfrm>
            <a:off x="5881688" y="1000126"/>
            <a:ext cx="4286738" cy="5015131"/>
            <a:chOff x="4525963" y="1190625"/>
            <a:chExt cx="4286738" cy="5015366"/>
          </a:xfrm>
        </p:grpSpPr>
        <p:grpSp>
          <p:nvGrpSpPr>
            <p:cNvPr id="282642" name="Group 206"/>
            <p:cNvGrpSpPr>
              <a:grpSpLocks/>
            </p:cNvGrpSpPr>
            <p:nvPr/>
          </p:nvGrpSpPr>
          <p:grpSpPr bwMode="auto">
            <a:xfrm>
              <a:off x="4525963" y="1190625"/>
              <a:ext cx="4286738" cy="4238629"/>
              <a:chOff x="4525963" y="1190625"/>
              <a:chExt cx="4286738" cy="4238629"/>
            </a:xfrm>
          </p:grpSpPr>
          <p:sp>
            <p:nvSpPr>
              <p:cNvPr id="282644" name="AutoShape 14"/>
              <p:cNvSpPr>
                <a:spLocks noChangeArrowheads="1"/>
              </p:cNvSpPr>
              <p:nvPr/>
            </p:nvSpPr>
            <p:spPr bwMode="auto">
              <a:xfrm>
                <a:off x="4525963" y="1190625"/>
                <a:ext cx="1584325" cy="1079500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2147483647 w 21600"/>
                  <a:gd name="T11" fmla="*/ 2147483647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3 w 21600"/>
                  <a:gd name="T19" fmla="*/ 3163 h 21600"/>
                  <a:gd name="T20" fmla="*/ 18437 w 21600"/>
                  <a:gd name="T21" fmla="*/ 1843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595" y="8545"/>
                    </a:moveTo>
                    <a:cubicBezTo>
                      <a:pt x="16960" y="6630"/>
                      <a:pt x="15547" y="5073"/>
                      <a:pt x="13704" y="4255"/>
                    </a:cubicBezTo>
                    <a:lnTo>
                      <a:pt x="15180" y="928"/>
                    </a:lnTo>
                    <a:cubicBezTo>
                      <a:pt x="17961" y="2162"/>
                      <a:pt x="20092" y="4511"/>
                      <a:pt x="21050" y="7398"/>
                    </a:cubicBezTo>
                    <a:lnTo>
                      <a:pt x="23613" y="6548"/>
                    </a:lnTo>
                    <a:lnTo>
                      <a:pt x="20747" y="12261"/>
                    </a:lnTo>
                    <a:lnTo>
                      <a:pt x="15033" y="9395"/>
                    </a:lnTo>
                    <a:lnTo>
                      <a:pt x="17595" y="8545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grpSp>
            <p:nvGrpSpPr>
              <p:cNvPr id="282645" name="Group 205"/>
              <p:cNvGrpSpPr>
                <a:grpSpLocks/>
              </p:cNvGrpSpPr>
              <p:nvPr/>
            </p:nvGrpSpPr>
            <p:grpSpPr bwMode="auto">
              <a:xfrm>
                <a:off x="5181600" y="1600200"/>
                <a:ext cx="3631101" cy="3829054"/>
                <a:chOff x="5181600" y="1600200"/>
                <a:chExt cx="3631101" cy="3829054"/>
              </a:xfrm>
            </p:grpSpPr>
            <p:grpSp>
              <p:nvGrpSpPr>
                <p:cNvPr id="282646" name="Group 15"/>
                <p:cNvGrpSpPr>
                  <a:grpSpLocks/>
                </p:cNvGrpSpPr>
                <p:nvPr/>
              </p:nvGrpSpPr>
              <p:grpSpPr bwMode="auto">
                <a:xfrm>
                  <a:off x="5639133" y="1600200"/>
                  <a:ext cx="3173568" cy="2453427"/>
                  <a:chOff x="3210" y="1996"/>
                  <a:chExt cx="2530" cy="2109"/>
                </a:xfrm>
              </p:grpSpPr>
              <p:grpSp>
                <p:nvGrpSpPr>
                  <p:cNvPr id="282650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3210" y="2205"/>
                    <a:ext cx="2530" cy="1900"/>
                    <a:chOff x="3210" y="2205"/>
                    <a:chExt cx="2530" cy="1900"/>
                  </a:xfrm>
                </p:grpSpPr>
                <p:grpSp>
                  <p:nvGrpSpPr>
                    <p:cNvPr id="282652" name="Group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2406"/>
                      <a:ext cx="2102" cy="1453"/>
                      <a:chOff x="3477" y="2481"/>
                      <a:chExt cx="2102" cy="1453"/>
                    </a:xfrm>
                  </p:grpSpPr>
                  <p:sp>
                    <p:nvSpPr>
                      <p:cNvPr id="282817" name="Freeform 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77" y="2481"/>
                        <a:ext cx="264" cy="1453"/>
                      </a:xfrm>
                      <a:custGeom>
                        <a:avLst/>
                        <a:gdLst>
                          <a:gd name="T0" fmla="*/ 2 w 264"/>
                          <a:gd name="T1" fmla="*/ 1182 h 1453"/>
                          <a:gd name="T2" fmla="*/ 5 w 264"/>
                          <a:gd name="T3" fmla="*/ 1221 h 1453"/>
                          <a:gd name="T4" fmla="*/ 9 w 264"/>
                          <a:gd name="T5" fmla="*/ 1281 h 1453"/>
                          <a:gd name="T6" fmla="*/ 11 w 264"/>
                          <a:gd name="T7" fmla="*/ 1152 h 1453"/>
                          <a:gd name="T8" fmla="*/ 14 w 264"/>
                          <a:gd name="T9" fmla="*/ 1414 h 1453"/>
                          <a:gd name="T10" fmla="*/ 17 w 264"/>
                          <a:gd name="T11" fmla="*/ 1453 h 1453"/>
                          <a:gd name="T12" fmla="*/ 20 w 264"/>
                          <a:gd name="T13" fmla="*/ 1298 h 1453"/>
                          <a:gd name="T14" fmla="*/ 23 w 264"/>
                          <a:gd name="T15" fmla="*/ 1143 h 1453"/>
                          <a:gd name="T16" fmla="*/ 27 w 264"/>
                          <a:gd name="T17" fmla="*/ 1138 h 1453"/>
                          <a:gd name="T18" fmla="*/ 29 w 264"/>
                          <a:gd name="T19" fmla="*/ 1200 h 1453"/>
                          <a:gd name="T20" fmla="*/ 33 w 264"/>
                          <a:gd name="T21" fmla="*/ 1285 h 1453"/>
                          <a:gd name="T22" fmla="*/ 36 w 264"/>
                          <a:gd name="T23" fmla="*/ 1119 h 1453"/>
                          <a:gd name="T24" fmla="*/ 39 w 264"/>
                          <a:gd name="T25" fmla="*/ 1202 h 1453"/>
                          <a:gd name="T26" fmla="*/ 43 w 264"/>
                          <a:gd name="T27" fmla="*/ 1306 h 1453"/>
                          <a:gd name="T28" fmla="*/ 46 w 264"/>
                          <a:gd name="T29" fmla="*/ 1265 h 1453"/>
                          <a:gd name="T30" fmla="*/ 49 w 264"/>
                          <a:gd name="T31" fmla="*/ 1237 h 1453"/>
                          <a:gd name="T32" fmla="*/ 53 w 264"/>
                          <a:gd name="T33" fmla="*/ 1208 h 1453"/>
                          <a:gd name="T34" fmla="*/ 56 w 264"/>
                          <a:gd name="T35" fmla="*/ 1332 h 1453"/>
                          <a:gd name="T36" fmla="*/ 60 w 264"/>
                          <a:gd name="T37" fmla="*/ 1252 h 1453"/>
                          <a:gd name="T38" fmla="*/ 64 w 264"/>
                          <a:gd name="T39" fmla="*/ 1332 h 1453"/>
                          <a:gd name="T40" fmla="*/ 68 w 264"/>
                          <a:gd name="T41" fmla="*/ 1270 h 1453"/>
                          <a:gd name="T42" fmla="*/ 72 w 264"/>
                          <a:gd name="T43" fmla="*/ 1298 h 1453"/>
                          <a:gd name="T44" fmla="*/ 75 w 264"/>
                          <a:gd name="T45" fmla="*/ 1279 h 1453"/>
                          <a:gd name="T46" fmla="*/ 79 w 264"/>
                          <a:gd name="T47" fmla="*/ 1248 h 1453"/>
                          <a:gd name="T48" fmla="*/ 82 w 264"/>
                          <a:gd name="T49" fmla="*/ 1232 h 1453"/>
                          <a:gd name="T50" fmla="*/ 87 w 264"/>
                          <a:gd name="T51" fmla="*/ 1264 h 1453"/>
                          <a:gd name="T52" fmla="*/ 90 w 264"/>
                          <a:gd name="T53" fmla="*/ 1212 h 1453"/>
                          <a:gd name="T54" fmla="*/ 94 w 264"/>
                          <a:gd name="T55" fmla="*/ 0 h 1453"/>
                          <a:gd name="T56" fmla="*/ 99 w 264"/>
                          <a:gd name="T57" fmla="*/ 1171 h 1453"/>
                          <a:gd name="T58" fmla="*/ 102 w 264"/>
                          <a:gd name="T59" fmla="*/ 905 h 1453"/>
                          <a:gd name="T60" fmla="*/ 107 w 264"/>
                          <a:gd name="T61" fmla="*/ 910 h 1453"/>
                          <a:gd name="T62" fmla="*/ 111 w 264"/>
                          <a:gd name="T63" fmla="*/ 1235 h 1453"/>
                          <a:gd name="T64" fmla="*/ 115 w 264"/>
                          <a:gd name="T65" fmla="*/ 1147 h 1453"/>
                          <a:gd name="T66" fmla="*/ 119 w 264"/>
                          <a:gd name="T67" fmla="*/ 1276 h 1453"/>
                          <a:gd name="T68" fmla="*/ 124 w 264"/>
                          <a:gd name="T69" fmla="*/ 1134 h 1453"/>
                          <a:gd name="T70" fmla="*/ 127 w 264"/>
                          <a:gd name="T71" fmla="*/ 1284 h 1453"/>
                          <a:gd name="T72" fmla="*/ 132 w 264"/>
                          <a:gd name="T73" fmla="*/ 1261 h 1453"/>
                          <a:gd name="T74" fmla="*/ 136 w 264"/>
                          <a:gd name="T75" fmla="*/ 1253 h 1453"/>
                          <a:gd name="T76" fmla="*/ 141 w 264"/>
                          <a:gd name="T77" fmla="*/ 1226 h 1453"/>
                          <a:gd name="T78" fmla="*/ 145 w 264"/>
                          <a:gd name="T79" fmla="*/ 1368 h 1453"/>
                          <a:gd name="T80" fmla="*/ 150 w 264"/>
                          <a:gd name="T81" fmla="*/ 1325 h 1453"/>
                          <a:gd name="T82" fmla="*/ 154 w 264"/>
                          <a:gd name="T83" fmla="*/ 1227 h 1453"/>
                          <a:gd name="T84" fmla="*/ 159 w 264"/>
                          <a:gd name="T85" fmla="*/ 1255 h 1453"/>
                          <a:gd name="T86" fmla="*/ 163 w 264"/>
                          <a:gd name="T87" fmla="*/ 1301 h 1453"/>
                          <a:gd name="T88" fmla="*/ 168 w 264"/>
                          <a:gd name="T89" fmla="*/ 1093 h 1453"/>
                          <a:gd name="T90" fmla="*/ 173 w 264"/>
                          <a:gd name="T91" fmla="*/ 1327 h 1453"/>
                          <a:gd name="T92" fmla="*/ 178 w 264"/>
                          <a:gd name="T93" fmla="*/ 1319 h 1453"/>
                          <a:gd name="T94" fmla="*/ 182 w 264"/>
                          <a:gd name="T95" fmla="*/ 1287 h 1453"/>
                          <a:gd name="T96" fmla="*/ 188 w 264"/>
                          <a:gd name="T97" fmla="*/ 1308 h 1453"/>
                          <a:gd name="T98" fmla="*/ 192 w 264"/>
                          <a:gd name="T99" fmla="*/ 1297 h 1453"/>
                          <a:gd name="T100" fmla="*/ 197 w 264"/>
                          <a:gd name="T101" fmla="*/ 1336 h 1453"/>
                          <a:gd name="T102" fmla="*/ 202 w 264"/>
                          <a:gd name="T103" fmla="*/ 1272 h 1453"/>
                          <a:gd name="T104" fmla="*/ 207 w 264"/>
                          <a:gd name="T105" fmla="*/ 1273 h 1453"/>
                          <a:gd name="T106" fmla="*/ 213 w 264"/>
                          <a:gd name="T107" fmla="*/ 1245 h 1453"/>
                          <a:gd name="T108" fmla="*/ 217 w 264"/>
                          <a:gd name="T109" fmla="*/ 1283 h 1453"/>
                          <a:gd name="T110" fmla="*/ 223 w 264"/>
                          <a:gd name="T111" fmla="*/ 1302 h 1453"/>
                          <a:gd name="T112" fmla="*/ 228 w 264"/>
                          <a:gd name="T113" fmla="*/ 1353 h 1453"/>
                          <a:gd name="T114" fmla="*/ 233 w 264"/>
                          <a:gd name="T115" fmla="*/ 1376 h 1453"/>
                          <a:gd name="T116" fmla="*/ 239 w 264"/>
                          <a:gd name="T117" fmla="*/ 1293 h 1453"/>
                          <a:gd name="T118" fmla="*/ 244 w 264"/>
                          <a:gd name="T119" fmla="*/ 1324 h 1453"/>
                          <a:gd name="T120" fmla="*/ 250 w 264"/>
                          <a:gd name="T121" fmla="*/ 1336 h 1453"/>
                          <a:gd name="T122" fmla="*/ 255 w 264"/>
                          <a:gd name="T123" fmla="*/ 1305 h 1453"/>
                          <a:gd name="T124" fmla="*/ 260 w 264"/>
                          <a:gd name="T125" fmla="*/ 1246 h 1453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60000 65536"/>
                          <a:gd name="T187" fmla="*/ 0 60000 65536"/>
                          <a:gd name="T188" fmla="*/ 0 60000 65536"/>
                          <a:gd name="T189" fmla="*/ 0 w 264"/>
                          <a:gd name="T190" fmla="*/ 0 h 1453"/>
                          <a:gd name="T191" fmla="*/ 264 w 264"/>
                          <a:gd name="T192" fmla="*/ 1453 h 1453"/>
                        </a:gdLst>
                        <a:ahLst/>
                        <a:cxnLst>
                          <a:cxn ang="T126">
                            <a:pos x="T0" y="T1"/>
                          </a:cxn>
                          <a:cxn ang="T127">
                            <a:pos x="T2" y="T3"/>
                          </a:cxn>
                          <a:cxn ang="T128">
                            <a:pos x="T4" y="T5"/>
                          </a:cxn>
                          <a:cxn ang="T129">
                            <a:pos x="T6" y="T7"/>
                          </a:cxn>
                          <a:cxn ang="T130">
                            <a:pos x="T8" y="T9"/>
                          </a:cxn>
                          <a:cxn ang="T131">
                            <a:pos x="T10" y="T11"/>
                          </a:cxn>
                          <a:cxn ang="T132">
                            <a:pos x="T12" y="T13"/>
                          </a:cxn>
                          <a:cxn ang="T133">
                            <a:pos x="T14" y="T15"/>
                          </a:cxn>
                          <a:cxn ang="T134">
                            <a:pos x="T16" y="T17"/>
                          </a:cxn>
                          <a:cxn ang="T135">
                            <a:pos x="T18" y="T19"/>
                          </a:cxn>
                          <a:cxn ang="T136">
                            <a:pos x="T20" y="T21"/>
                          </a:cxn>
                          <a:cxn ang="T137">
                            <a:pos x="T22" y="T23"/>
                          </a:cxn>
                          <a:cxn ang="T138">
                            <a:pos x="T24" y="T25"/>
                          </a:cxn>
                          <a:cxn ang="T139">
                            <a:pos x="T26" y="T27"/>
                          </a:cxn>
                          <a:cxn ang="T140">
                            <a:pos x="T28" y="T29"/>
                          </a:cxn>
                          <a:cxn ang="T141">
                            <a:pos x="T30" y="T31"/>
                          </a:cxn>
                          <a:cxn ang="T142">
                            <a:pos x="T32" y="T33"/>
                          </a:cxn>
                          <a:cxn ang="T143">
                            <a:pos x="T34" y="T35"/>
                          </a:cxn>
                          <a:cxn ang="T144">
                            <a:pos x="T36" y="T37"/>
                          </a:cxn>
                          <a:cxn ang="T145">
                            <a:pos x="T38" y="T39"/>
                          </a:cxn>
                          <a:cxn ang="T146">
                            <a:pos x="T40" y="T41"/>
                          </a:cxn>
                          <a:cxn ang="T147">
                            <a:pos x="T42" y="T43"/>
                          </a:cxn>
                          <a:cxn ang="T148">
                            <a:pos x="T44" y="T45"/>
                          </a:cxn>
                          <a:cxn ang="T149">
                            <a:pos x="T46" y="T47"/>
                          </a:cxn>
                          <a:cxn ang="T150">
                            <a:pos x="T48" y="T49"/>
                          </a:cxn>
                          <a:cxn ang="T151">
                            <a:pos x="T50" y="T51"/>
                          </a:cxn>
                          <a:cxn ang="T152">
                            <a:pos x="T52" y="T53"/>
                          </a:cxn>
                          <a:cxn ang="T153">
                            <a:pos x="T54" y="T55"/>
                          </a:cxn>
                          <a:cxn ang="T154">
                            <a:pos x="T56" y="T57"/>
                          </a:cxn>
                          <a:cxn ang="T155">
                            <a:pos x="T58" y="T59"/>
                          </a:cxn>
                          <a:cxn ang="T156">
                            <a:pos x="T60" y="T61"/>
                          </a:cxn>
                          <a:cxn ang="T157">
                            <a:pos x="T62" y="T63"/>
                          </a:cxn>
                          <a:cxn ang="T158">
                            <a:pos x="T64" y="T65"/>
                          </a:cxn>
                          <a:cxn ang="T159">
                            <a:pos x="T66" y="T67"/>
                          </a:cxn>
                          <a:cxn ang="T160">
                            <a:pos x="T68" y="T69"/>
                          </a:cxn>
                          <a:cxn ang="T161">
                            <a:pos x="T70" y="T71"/>
                          </a:cxn>
                          <a:cxn ang="T162">
                            <a:pos x="T72" y="T73"/>
                          </a:cxn>
                          <a:cxn ang="T163">
                            <a:pos x="T74" y="T75"/>
                          </a:cxn>
                          <a:cxn ang="T164">
                            <a:pos x="T76" y="T77"/>
                          </a:cxn>
                          <a:cxn ang="T165">
                            <a:pos x="T78" y="T79"/>
                          </a:cxn>
                          <a:cxn ang="T166">
                            <a:pos x="T80" y="T81"/>
                          </a:cxn>
                          <a:cxn ang="T167">
                            <a:pos x="T82" y="T83"/>
                          </a:cxn>
                          <a:cxn ang="T168">
                            <a:pos x="T84" y="T85"/>
                          </a:cxn>
                          <a:cxn ang="T169">
                            <a:pos x="T86" y="T87"/>
                          </a:cxn>
                          <a:cxn ang="T170">
                            <a:pos x="T88" y="T89"/>
                          </a:cxn>
                          <a:cxn ang="T171">
                            <a:pos x="T90" y="T91"/>
                          </a:cxn>
                          <a:cxn ang="T172">
                            <a:pos x="T92" y="T93"/>
                          </a:cxn>
                          <a:cxn ang="T173">
                            <a:pos x="T94" y="T95"/>
                          </a:cxn>
                          <a:cxn ang="T174">
                            <a:pos x="T96" y="T97"/>
                          </a:cxn>
                          <a:cxn ang="T175">
                            <a:pos x="T98" y="T99"/>
                          </a:cxn>
                          <a:cxn ang="T176">
                            <a:pos x="T100" y="T101"/>
                          </a:cxn>
                          <a:cxn ang="T177">
                            <a:pos x="T102" y="T103"/>
                          </a:cxn>
                          <a:cxn ang="T178">
                            <a:pos x="T104" y="T105"/>
                          </a:cxn>
                          <a:cxn ang="T179">
                            <a:pos x="T106" y="T107"/>
                          </a:cxn>
                          <a:cxn ang="T180">
                            <a:pos x="T108" y="T109"/>
                          </a:cxn>
                          <a:cxn ang="T181">
                            <a:pos x="T110" y="T111"/>
                          </a:cxn>
                          <a:cxn ang="T182">
                            <a:pos x="T112" y="T113"/>
                          </a:cxn>
                          <a:cxn ang="T183">
                            <a:pos x="T114" y="T115"/>
                          </a:cxn>
                          <a:cxn ang="T184">
                            <a:pos x="T116" y="T117"/>
                          </a:cxn>
                          <a:cxn ang="T185">
                            <a:pos x="T118" y="T119"/>
                          </a:cxn>
                          <a:cxn ang="T186">
                            <a:pos x="T120" y="T121"/>
                          </a:cxn>
                          <a:cxn ang="T187">
                            <a:pos x="T122" y="T123"/>
                          </a:cxn>
                          <a:cxn ang="T188">
                            <a:pos x="T124" y="T125"/>
                          </a:cxn>
                        </a:cxnLst>
                        <a:rect l="T189" t="T190" r="T191" b="T192"/>
                        <a:pathLst>
                          <a:path w="264" h="1453">
                            <a:moveTo>
                              <a:pt x="0" y="1340"/>
                            </a:moveTo>
                            <a:lnTo>
                              <a:pt x="0" y="1142"/>
                            </a:lnTo>
                            <a:lnTo>
                              <a:pt x="0" y="1005"/>
                            </a:lnTo>
                            <a:lnTo>
                              <a:pt x="0" y="1240"/>
                            </a:lnTo>
                            <a:lnTo>
                              <a:pt x="1" y="1046"/>
                            </a:lnTo>
                            <a:lnTo>
                              <a:pt x="1" y="1217"/>
                            </a:lnTo>
                            <a:lnTo>
                              <a:pt x="1" y="1059"/>
                            </a:lnTo>
                            <a:lnTo>
                              <a:pt x="1" y="1143"/>
                            </a:lnTo>
                            <a:lnTo>
                              <a:pt x="2" y="1375"/>
                            </a:lnTo>
                            <a:lnTo>
                              <a:pt x="2" y="1171"/>
                            </a:lnTo>
                            <a:lnTo>
                              <a:pt x="2" y="1182"/>
                            </a:lnTo>
                            <a:lnTo>
                              <a:pt x="3" y="1218"/>
                            </a:lnTo>
                            <a:lnTo>
                              <a:pt x="3" y="1244"/>
                            </a:lnTo>
                            <a:lnTo>
                              <a:pt x="3" y="1351"/>
                            </a:lnTo>
                            <a:lnTo>
                              <a:pt x="3" y="1243"/>
                            </a:lnTo>
                            <a:lnTo>
                              <a:pt x="4" y="1137"/>
                            </a:lnTo>
                            <a:lnTo>
                              <a:pt x="4" y="1172"/>
                            </a:lnTo>
                            <a:lnTo>
                              <a:pt x="4" y="1137"/>
                            </a:lnTo>
                            <a:lnTo>
                              <a:pt x="5" y="1293"/>
                            </a:lnTo>
                            <a:lnTo>
                              <a:pt x="5" y="1092"/>
                            </a:lnTo>
                            <a:lnTo>
                              <a:pt x="5" y="1187"/>
                            </a:lnTo>
                            <a:lnTo>
                              <a:pt x="5" y="1221"/>
                            </a:lnTo>
                            <a:lnTo>
                              <a:pt x="6" y="1235"/>
                            </a:lnTo>
                            <a:lnTo>
                              <a:pt x="6" y="1292"/>
                            </a:lnTo>
                            <a:lnTo>
                              <a:pt x="6" y="1106"/>
                            </a:lnTo>
                            <a:lnTo>
                              <a:pt x="7" y="1189"/>
                            </a:lnTo>
                            <a:lnTo>
                              <a:pt x="7" y="1246"/>
                            </a:lnTo>
                            <a:lnTo>
                              <a:pt x="7" y="1259"/>
                            </a:lnTo>
                            <a:lnTo>
                              <a:pt x="7" y="1316"/>
                            </a:lnTo>
                            <a:lnTo>
                              <a:pt x="8" y="1018"/>
                            </a:lnTo>
                            <a:lnTo>
                              <a:pt x="8" y="1110"/>
                            </a:lnTo>
                            <a:lnTo>
                              <a:pt x="8" y="1225"/>
                            </a:lnTo>
                            <a:lnTo>
                              <a:pt x="9" y="1281"/>
                            </a:lnTo>
                            <a:lnTo>
                              <a:pt x="9" y="1271"/>
                            </a:lnTo>
                            <a:lnTo>
                              <a:pt x="9" y="1261"/>
                            </a:lnTo>
                            <a:lnTo>
                              <a:pt x="9" y="1260"/>
                            </a:lnTo>
                            <a:lnTo>
                              <a:pt x="9" y="1272"/>
                            </a:lnTo>
                            <a:lnTo>
                              <a:pt x="9" y="1148"/>
                            </a:lnTo>
                            <a:lnTo>
                              <a:pt x="9" y="1307"/>
                            </a:lnTo>
                            <a:lnTo>
                              <a:pt x="10" y="1106"/>
                            </a:lnTo>
                            <a:lnTo>
                              <a:pt x="10" y="1183"/>
                            </a:lnTo>
                            <a:lnTo>
                              <a:pt x="10" y="1228"/>
                            </a:lnTo>
                            <a:lnTo>
                              <a:pt x="10" y="1217"/>
                            </a:lnTo>
                            <a:lnTo>
                              <a:pt x="11" y="1152"/>
                            </a:lnTo>
                            <a:lnTo>
                              <a:pt x="11" y="1316"/>
                            </a:lnTo>
                            <a:lnTo>
                              <a:pt x="11" y="1329"/>
                            </a:lnTo>
                            <a:lnTo>
                              <a:pt x="12" y="1207"/>
                            </a:lnTo>
                            <a:lnTo>
                              <a:pt x="12" y="1405"/>
                            </a:lnTo>
                            <a:lnTo>
                              <a:pt x="12" y="1230"/>
                            </a:lnTo>
                            <a:lnTo>
                              <a:pt x="13" y="1219"/>
                            </a:lnTo>
                            <a:lnTo>
                              <a:pt x="13" y="1241"/>
                            </a:lnTo>
                            <a:lnTo>
                              <a:pt x="13" y="1327"/>
                            </a:lnTo>
                            <a:lnTo>
                              <a:pt x="13" y="1210"/>
                            </a:lnTo>
                            <a:lnTo>
                              <a:pt x="14" y="1136"/>
                            </a:lnTo>
                            <a:lnTo>
                              <a:pt x="14" y="1414"/>
                            </a:lnTo>
                            <a:lnTo>
                              <a:pt x="14" y="1190"/>
                            </a:lnTo>
                            <a:lnTo>
                              <a:pt x="15" y="1243"/>
                            </a:lnTo>
                            <a:lnTo>
                              <a:pt x="15" y="1392"/>
                            </a:lnTo>
                            <a:lnTo>
                              <a:pt x="15" y="1253"/>
                            </a:lnTo>
                            <a:lnTo>
                              <a:pt x="15" y="1212"/>
                            </a:lnTo>
                            <a:lnTo>
                              <a:pt x="16" y="1296"/>
                            </a:lnTo>
                            <a:lnTo>
                              <a:pt x="16" y="1191"/>
                            </a:lnTo>
                            <a:lnTo>
                              <a:pt x="16" y="1318"/>
                            </a:lnTo>
                            <a:lnTo>
                              <a:pt x="17" y="1140"/>
                            </a:lnTo>
                            <a:lnTo>
                              <a:pt x="17" y="1212"/>
                            </a:lnTo>
                            <a:lnTo>
                              <a:pt x="17" y="1453"/>
                            </a:lnTo>
                            <a:lnTo>
                              <a:pt x="18" y="1153"/>
                            </a:lnTo>
                            <a:lnTo>
                              <a:pt x="18" y="1205"/>
                            </a:lnTo>
                            <a:lnTo>
                              <a:pt x="18" y="1267"/>
                            </a:lnTo>
                            <a:lnTo>
                              <a:pt x="18" y="1164"/>
                            </a:lnTo>
                            <a:lnTo>
                              <a:pt x="18" y="1226"/>
                            </a:lnTo>
                            <a:lnTo>
                              <a:pt x="18" y="1155"/>
                            </a:lnTo>
                            <a:lnTo>
                              <a:pt x="18" y="1266"/>
                            </a:lnTo>
                            <a:lnTo>
                              <a:pt x="19" y="1388"/>
                            </a:lnTo>
                            <a:lnTo>
                              <a:pt x="19" y="1359"/>
                            </a:lnTo>
                            <a:lnTo>
                              <a:pt x="19" y="1238"/>
                            </a:lnTo>
                            <a:lnTo>
                              <a:pt x="20" y="1298"/>
                            </a:lnTo>
                            <a:lnTo>
                              <a:pt x="20" y="1370"/>
                            </a:lnTo>
                            <a:lnTo>
                              <a:pt x="20" y="1227"/>
                            </a:lnTo>
                            <a:lnTo>
                              <a:pt x="21" y="1269"/>
                            </a:lnTo>
                            <a:lnTo>
                              <a:pt x="21" y="1149"/>
                            </a:lnTo>
                            <a:lnTo>
                              <a:pt x="21" y="1150"/>
                            </a:lnTo>
                            <a:lnTo>
                              <a:pt x="22" y="1160"/>
                            </a:lnTo>
                            <a:lnTo>
                              <a:pt x="22" y="1170"/>
                            </a:lnTo>
                            <a:lnTo>
                              <a:pt x="22" y="1270"/>
                            </a:lnTo>
                            <a:lnTo>
                              <a:pt x="22" y="1132"/>
                            </a:lnTo>
                            <a:lnTo>
                              <a:pt x="23" y="1338"/>
                            </a:lnTo>
                            <a:lnTo>
                              <a:pt x="23" y="1143"/>
                            </a:lnTo>
                            <a:lnTo>
                              <a:pt x="23" y="1359"/>
                            </a:lnTo>
                            <a:lnTo>
                              <a:pt x="24" y="1262"/>
                            </a:lnTo>
                            <a:lnTo>
                              <a:pt x="24" y="1396"/>
                            </a:lnTo>
                            <a:lnTo>
                              <a:pt x="24" y="1262"/>
                            </a:lnTo>
                            <a:lnTo>
                              <a:pt x="25" y="1271"/>
                            </a:lnTo>
                            <a:lnTo>
                              <a:pt x="25" y="1252"/>
                            </a:lnTo>
                            <a:lnTo>
                              <a:pt x="25" y="1300"/>
                            </a:lnTo>
                            <a:lnTo>
                              <a:pt x="26" y="1301"/>
                            </a:lnTo>
                            <a:lnTo>
                              <a:pt x="26" y="1234"/>
                            </a:lnTo>
                            <a:lnTo>
                              <a:pt x="26" y="1225"/>
                            </a:lnTo>
                            <a:lnTo>
                              <a:pt x="27" y="1138"/>
                            </a:lnTo>
                            <a:lnTo>
                              <a:pt x="27" y="1290"/>
                            </a:lnTo>
                            <a:lnTo>
                              <a:pt x="27" y="1302"/>
                            </a:lnTo>
                            <a:lnTo>
                              <a:pt x="27" y="1235"/>
                            </a:lnTo>
                            <a:lnTo>
                              <a:pt x="27" y="1244"/>
                            </a:lnTo>
                            <a:lnTo>
                              <a:pt x="27" y="1169"/>
                            </a:lnTo>
                            <a:lnTo>
                              <a:pt x="27" y="1263"/>
                            </a:lnTo>
                            <a:lnTo>
                              <a:pt x="28" y="1375"/>
                            </a:lnTo>
                            <a:lnTo>
                              <a:pt x="28" y="1330"/>
                            </a:lnTo>
                            <a:lnTo>
                              <a:pt x="28" y="1273"/>
                            </a:lnTo>
                            <a:lnTo>
                              <a:pt x="29" y="1246"/>
                            </a:lnTo>
                            <a:lnTo>
                              <a:pt x="29" y="1200"/>
                            </a:lnTo>
                            <a:lnTo>
                              <a:pt x="29" y="1108"/>
                            </a:lnTo>
                            <a:lnTo>
                              <a:pt x="30" y="1164"/>
                            </a:lnTo>
                            <a:lnTo>
                              <a:pt x="30" y="1266"/>
                            </a:lnTo>
                            <a:lnTo>
                              <a:pt x="31" y="1221"/>
                            </a:lnTo>
                            <a:lnTo>
                              <a:pt x="31" y="1174"/>
                            </a:lnTo>
                            <a:lnTo>
                              <a:pt x="31" y="1211"/>
                            </a:lnTo>
                            <a:lnTo>
                              <a:pt x="32" y="1330"/>
                            </a:lnTo>
                            <a:lnTo>
                              <a:pt x="32" y="1140"/>
                            </a:lnTo>
                            <a:lnTo>
                              <a:pt x="32" y="1285"/>
                            </a:lnTo>
                            <a:lnTo>
                              <a:pt x="33" y="1285"/>
                            </a:lnTo>
                            <a:lnTo>
                              <a:pt x="33" y="1295"/>
                            </a:lnTo>
                            <a:lnTo>
                              <a:pt x="33" y="1384"/>
                            </a:lnTo>
                            <a:lnTo>
                              <a:pt x="34" y="1258"/>
                            </a:lnTo>
                            <a:lnTo>
                              <a:pt x="34" y="1232"/>
                            </a:lnTo>
                            <a:lnTo>
                              <a:pt x="34" y="1204"/>
                            </a:lnTo>
                            <a:lnTo>
                              <a:pt x="35" y="1268"/>
                            </a:lnTo>
                            <a:lnTo>
                              <a:pt x="35" y="1305"/>
                            </a:lnTo>
                            <a:lnTo>
                              <a:pt x="35" y="1251"/>
                            </a:lnTo>
                            <a:lnTo>
                              <a:pt x="36" y="1181"/>
                            </a:lnTo>
                            <a:lnTo>
                              <a:pt x="36" y="1277"/>
                            </a:lnTo>
                            <a:lnTo>
                              <a:pt x="36" y="1119"/>
                            </a:lnTo>
                            <a:lnTo>
                              <a:pt x="36" y="1242"/>
                            </a:lnTo>
                            <a:lnTo>
                              <a:pt x="36" y="1243"/>
                            </a:lnTo>
                            <a:lnTo>
                              <a:pt x="36" y="1182"/>
                            </a:lnTo>
                            <a:lnTo>
                              <a:pt x="37" y="1235"/>
                            </a:lnTo>
                            <a:lnTo>
                              <a:pt x="37" y="1209"/>
                            </a:lnTo>
                            <a:lnTo>
                              <a:pt x="37" y="1174"/>
                            </a:lnTo>
                            <a:lnTo>
                              <a:pt x="37" y="1313"/>
                            </a:lnTo>
                            <a:lnTo>
                              <a:pt x="38" y="1184"/>
                            </a:lnTo>
                            <a:lnTo>
                              <a:pt x="38" y="1218"/>
                            </a:lnTo>
                            <a:lnTo>
                              <a:pt x="38" y="1339"/>
                            </a:lnTo>
                            <a:lnTo>
                              <a:pt x="39" y="1202"/>
                            </a:lnTo>
                            <a:lnTo>
                              <a:pt x="39" y="1168"/>
                            </a:lnTo>
                            <a:lnTo>
                              <a:pt x="39" y="1297"/>
                            </a:lnTo>
                            <a:lnTo>
                              <a:pt x="40" y="1187"/>
                            </a:lnTo>
                            <a:lnTo>
                              <a:pt x="40" y="1161"/>
                            </a:lnTo>
                            <a:lnTo>
                              <a:pt x="41" y="1322"/>
                            </a:lnTo>
                            <a:lnTo>
                              <a:pt x="41" y="1220"/>
                            </a:lnTo>
                            <a:lnTo>
                              <a:pt x="41" y="1213"/>
                            </a:lnTo>
                            <a:lnTo>
                              <a:pt x="42" y="1298"/>
                            </a:lnTo>
                            <a:lnTo>
                              <a:pt x="42" y="1171"/>
                            </a:lnTo>
                            <a:lnTo>
                              <a:pt x="42" y="1255"/>
                            </a:lnTo>
                            <a:lnTo>
                              <a:pt x="43" y="1306"/>
                            </a:lnTo>
                            <a:lnTo>
                              <a:pt x="43" y="1264"/>
                            </a:lnTo>
                            <a:lnTo>
                              <a:pt x="43" y="1331"/>
                            </a:lnTo>
                            <a:lnTo>
                              <a:pt x="44" y="1339"/>
                            </a:lnTo>
                            <a:lnTo>
                              <a:pt x="44" y="1140"/>
                            </a:lnTo>
                            <a:lnTo>
                              <a:pt x="44" y="1264"/>
                            </a:lnTo>
                            <a:lnTo>
                              <a:pt x="45" y="1332"/>
                            </a:lnTo>
                            <a:lnTo>
                              <a:pt x="45" y="1250"/>
                            </a:lnTo>
                            <a:lnTo>
                              <a:pt x="45" y="1233"/>
                            </a:lnTo>
                            <a:lnTo>
                              <a:pt x="45" y="1290"/>
                            </a:lnTo>
                            <a:lnTo>
                              <a:pt x="45" y="1226"/>
                            </a:lnTo>
                            <a:lnTo>
                              <a:pt x="46" y="1265"/>
                            </a:lnTo>
                            <a:lnTo>
                              <a:pt x="46" y="1226"/>
                            </a:lnTo>
                            <a:lnTo>
                              <a:pt x="46" y="1266"/>
                            </a:lnTo>
                            <a:lnTo>
                              <a:pt x="47" y="1315"/>
                            </a:lnTo>
                            <a:lnTo>
                              <a:pt x="47" y="1299"/>
                            </a:lnTo>
                            <a:lnTo>
                              <a:pt x="47" y="1138"/>
                            </a:lnTo>
                            <a:lnTo>
                              <a:pt x="48" y="1219"/>
                            </a:lnTo>
                            <a:lnTo>
                              <a:pt x="48" y="1235"/>
                            </a:lnTo>
                            <a:lnTo>
                              <a:pt x="48" y="1298"/>
                            </a:lnTo>
                            <a:lnTo>
                              <a:pt x="49" y="1244"/>
                            </a:lnTo>
                            <a:lnTo>
                              <a:pt x="49" y="1378"/>
                            </a:lnTo>
                            <a:lnTo>
                              <a:pt x="49" y="1237"/>
                            </a:lnTo>
                            <a:lnTo>
                              <a:pt x="50" y="1118"/>
                            </a:lnTo>
                            <a:lnTo>
                              <a:pt x="50" y="1355"/>
                            </a:lnTo>
                            <a:lnTo>
                              <a:pt x="50" y="1324"/>
                            </a:lnTo>
                            <a:lnTo>
                              <a:pt x="51" y="1237"/>
                            </a:lnTo>
                            <a:lnTo>
                              <a:pt x="51" y="1402"/>
                            </a:lnTo>
                            <a:lnTo>
                              <a:pt x="51" y="1160"/>
                            </a:lnTo>
                            <a:lnTo>
                              <a:pt x="52" y="1262"/>
                            </a:lnTo>
                            <a:lnTo>
                              <a:pt x="52" y="1339"/>
                            </a:lnTo>
                            <a:lnTo>
                              <a:pt x="53" y="1254"/>
                            </a:lnTo>
                            <a:lnTo>
                              <a:pt x="53" y="1262"/>
                            </a:lnTo>
                            <a:lnTo>
                              <a:pt x="53" y="1208"/>
                            </a:lnTo>
                            <a:lnTo>
                              <a:pt x="54" y="1200"/>
                            </a:lnTo>
                            <a:lnTo>
                              <a:pt x="54" y="1232"/>
                            </a:lnTo>
                            <a:lnTo>
                              <a:pt x="54" y="1216"/>
                            </a:lnTo>
                            <a:lnTo>
                              <a:pt x="54" y="1225"/>
                            </a:lnTo>
                            <a:lnTo>
                              <a:pt x="54" y="1309"/>
                            </a:lnTo>
                            <a:lnTo>
                              <a:pt x="54" y="1164"/>
                            </a:lnTo>
                            <a:lnTo>
                              <a:pt x="55" y="1172"/>
                            </a:lnTo>
                            <a:lnTo>
                              <a:pt x="55" y="1325"/>
                            </a:lnTo>
                            <a:lnTo>
                              <a:pt x="55" y="1195"/>
                            </a:lnTo>
                            <a:lnTo>
                              <a:pt x="56" y="1211"/>
                            </a:lnTo>
                            <a:lnTo>
                              <a:pt x="56" y="1332"/>
                            </a:lnTo>
                            <a:lnTo>
                              <a:pt x="56" y="1280"/>
                            </a:lnTo>
                            <a:lnTo>
                              <a:pt x="57" y="1279"/>
                            </a:lnTo>
                            <a:lnTo>
                              <a:pt x="57" y="1301"/>
                            </a:lnTo>
                            <a:lnTo>
                              <a:pt x="58" y="1266"/>
                            </a:lnTo>
                            <a:lnTo>
                              <a:pt x="58" y="1347"/>
                            </a:lnTo>
                            <a:lnTo>
                              <a:pt x="58" y="1213"/>
                            </a:lnTo>
                            <a:lnTo>
                              <a:pt x="59" y="1347"/>
                            </a:lnTo>
                            <a:lnTo>
                              <a:pt x="59" y="1339"/>
                            </a:lnTo>
                            <a:lnTo>
                              <a:pt x="59" y="1333"/>
                            </a:lnTo>
                            <a:lnTo>
                              <a:pt x="60" y="1302"/>
                            </a:lnTo>
                            <a:lnTo>
                              <a:pt x="60" y="1252"/>
                            </a:lnTo>
                            <a:lnTo>
                              <a:pt x="60" y="1207"/>
                            </a:lnTo>
                            <a:lnTo>
                              <a:pt x="61" y="1258"/>
                            </a:lnTo>
                            <a:lnTo>
                              <a:pt x="61" y="1354"/>
                            </a:lnTo>
                            <a:lnTo>
                              <a:pt x="62" y="1230"/>
                            </a:lnTo>
                            <a:lnTo>
                              <a:pt x="62" y="1280"/>
                            </a:lnTo>
                            <a:lnTo>
                              <a:pt x="63" y="1231"/>
                            </a:lnTo>
                            <a:lnTo>
                              <a:pt x="63" y="1318"/>
                            </a:lnTo>
                            <a:lnTo>
                              <a:pt x="63" y="1231"/>
                            </a:lnTo>
                            <a:lnTo>
                              <a:pt x="63" y="1296"/>
                            </a:lnTo>
                            <a:lnTo>
                              <a:pt x="63" y="1204"/>
                            </a:lnTo>
                            <a:lnTo>
                              <a:pt x="64" y="1332"/>
                            </a:lnTo>
                            <a:lnTo>
                              <a:pt x="64" y="1182"/>
                            </a:lnTo>
                            <a:lnTo>
                              <a:pt x="65" y="1240"/>
                            </a:lnTo>
                            <a:lnTo>
                              <a:pt x="65" y="1253"/>
                            </a:lnTo>
                            <a:lnTo>
                              <a:pt x="65" y="1211"/>
                            </a:lnTo>
                            <a:lnTo>
                              <a:pt x="66" y="1234"/>
                            </a:lnTo>
                            <a:lnTo>
                              <a:pt x="66" y="1317"/>
                            </a:lnTo>
                            <a:lnTo>
                              <a:pt x="66" y="1240"/>
                            </a:lnTo>
                            <a:lnTo>
                              <a:pt x="67" y="1269"/>
                            </a:lnTo>
                            <a:lnTo>
                              <a:pt x="67" y="1305"/>
                            </a:lnTo>
                            <a:lnTo>
                              <a:pt x="67" y="1248"/>
                            </a:lnTo>
                            <a:lnTo>
                              <a:pt x="68" y="1270"/>
                            </a:lnTo>
                            <a:lnTo>
                              <a:pt x="68" y="1200"/>
                            </a:lnTo>
                            <a:lnTo>
                              <a:pt x="69" y="1353"/>
                            </a:lnTo>
                            <a:lnTo>
                              <a:pt x="69" y="1285"/>
                            </a:lnTo>
                            <a:lnTo>
                              <a:pt x="69" y="1306"/>
                            </a:lnTo>
                            <a:lnTo>
                              <a:pt x="70" y="1263"/>
                            </a:lnTo>
                            <a:lnTo>
                              <a:pt x="70" y="1298"/>
                            </a:lnTo>
                            <a:lnTo>
                              <a:pt x="70" y="1168"/>
                            </a:lnTo>
                            <a:lnTo>
                              <a:pt x="71" y="1271"/>
                            </a:lnTo>
                            <a:lnTo>
                              <a:pt x="71" y="1360"/>
                            </a:lnTo>
                            <a:lnTo>
                              <a:pt x="72" y="1251"/>
                            </a:lnTo>
                            <a:lnTo>
                              <a:pt x="72" y="1298"/>
                            </a:lnTo>
                            <a:lnTo>
                              <a:pt x="72" y="1196"/>
                            </a:lnTo>
                            <a:lnTo>
                              <a:pt x="72" y="1272"/>
                            </a:lnTo>
                            <a:lnTo>
                              <a:pt x="72" y="1264"/>
                            </a:lnTo>
                            <a:lnTo>
                              <a:pt x="72" y="1292"/>
                            </a:lnTo>
                            <a:lnTo>
                              <a:pt x="73" y="1218"/>
                            </a:lnTo>
                            <a:lnTo>
                              <a:pt x="73" y="1192"/>
                            </a:lnTo>
                            <a:lnTo>
                              <a:pt x="74" y="1312"/>
                            </a:lnTo>
                            <a:lnTo>
                              <a:pt x="74" y="1265"/>
                            </a:lnTo>
                            <a:lnTo>
                              <a:pt x="74" y="1258"/>
                            </a:lnTo>
                            <a:lnTo>
                              <a:pt x="75" y="1273"/>
                            </a:lnTo>
                            <a:lnTo>
                              <a:pt x="75" y="1279"/>
                            </a:lnTo>
                            <a:lnTo>
                              <a:pt x="75" y="1246"/>
                            </a:lnTo>
                            <a:lnTo>
                              <a:pt x="76" y="1280"/>
                            </a:lnTo>
                            <a:lnTo>
                              <a:pt x="76" y="1241"/>
                            </a:lnTo>
                            <a:lnTo>
                              <a:pt x="77" y="1387"/>
                            </a:lnTo>
                            <a:lnTo>
                              <a:pt x="77" y="1155"/>
                            </a:lnTo>
                            <a:lnTo>
                              <a:pt x="77" y="1181"/>
                            </a:lnTo>
                            <a:lnTo>
                              <a:pt x="78" y="1313"/>
                            </a:lnTo>
                            <a:lnTo>
                              <a:pt x="78" y="1268"/>
                            </a:lnTo>
                            <a:lnTo>
                              <a:pt x="78" y="1267"/>
                            </a:lnTo>
                            <a:lnTo>
                              <a:pt x="79" y="1216"/>
                            </a:lnTo>
                            <a:lnTo>
                              <a:pt x="79" y="1248"/>
                            </a:lnTo>
                            <a:lnTo>
                              <a:pt x="80" y="1176"/>
                            </a:lnTo>
                            <a:lnTo>
                              <a:pt x="80" y="1280"/>
                            </a:lnTo>
                            <a:lnTo>
                              <a:pt x="80" y="1235"/>
                            </a:lnTo>
                            <a:lnTo>
                              <a:pt x="81" y="1314"/>
                            </a:lnTo>
                            <a:lnTo>
                              <a:pt x="81" y="1242"/>
                            </a:lnTo>
                            <a:lnTo>
                              <a:pt x="81" y="1340"/>
                            </a:lnTo>
                            <a:lnTo>
                              <a:pt x="81" y="1313"/>
                            </a:lnTo>
                            <a:lnTo>
                              <a:pt x="81" y="1249"/>
                            </a:lnTo>
                            <a:lnTo>
                              <a:pt x="82" y="1314"/>
                            </a:lnTo>
                            <a:lnTo>
                              <a:pt x="82" y="1313"/>
                            </a:lnTo>
                            <a:lnTo>
                              <a:pt x="82" y="1232"/>
                            </a:lnTo>
                            <a:lnTo>
                              <a:pt x="83" y="1232"/>
                            </a:lnTo>
                            <a:lnTo>
                              <a:pt x="83" y="1277"/>
                            </a:lnTo>
                            <a:lnTo>
                              <a:pt x="84" y="1244"/>
                            </a:lnTo>
                            <a:lnTo>
                              <a:pt x="84" y="1327"/>
                            </a:lnTo>
                            <a:lnTo>
                              <a:pt x="84" y="1132"/>
                            </a:lnTo>
                            <a:lnTo>
                              <a:pt x="85" y="963"/>
                            </a:lnTo>
                            <a:lnTo>
                              <a:pt x="85" y="1138"/>
                            </a:lnTo>
                            <a:lnTo>
                              <a:pt x="86" y="951"/>
                            </a:lnTo>
                            <a:lnTo>
                              <a:pt x="86" y="1190"/>
                            </a:lnTo>
                            <a:lnTo>
                              <a:pt x="86" y="1221"/>
                            </a:lnTo>
                            <a:lnTo>
                              <a:pt x="87" y="1264"/>
                            </a:lnTo>
                            <a:lnTo>
                              <a:pt x="87" y="1159"/>
                            </a:lnTo>
                            <a:lnTo>
                              <a:pt x="88" y="1184"/>
                            </a:lnTo>
                            <a:lnTo>
                              <a:pt x="88" y="1198"/>
                            </a:lnTo>
                            <a:lnTo>
                              <a:pt x="88" y="1092"/>
                            </a:lnTo>
                            <a:lnTo>
                              <a:pt x="89" y="1104"/>
                            </a:lnTo>
                            <a:lnTo>
                              <a:pt x="89" y="1229"/>
                            </a:lnTo>
                            <a:lnTo>
                              <a:pt x="90" y="1137"/>
                            </a:lnTo>
                            <a:lnTo>
                              <a:pt x="90" y="1199"/>
                            </a:lnTo>
                            <a:lnTo>
                              <a:pt x="90" y="1364"/>
                            </a:lnTo>
                            <a:lnTo>
                              <a:pt x="90" y="1339"/>
                            </a:lnTo>
                            <a:lnTo>
                              <a:pt x="90" y="1212"/>
                            </a:lnTo>
                            <a:lnTo>
                              <a:pt x="91" y="1029"/>
                            </a:lnTo>
                            <a:lnTo>
                              <a:pt x="91" y="479"/>
                            </a:lnTo>
                            <a:lnTo>
                              <a:pt x="91" y="993"/>
                            </a:lnTo>
                            <a:lnTo>
                              <a:pt x="92" y="1170"/>
                            </a:lnTo>
                            <a:lnTo>
                              <a:pt x="92" y="1099"/>
                            </a:lnTo>
                            <a:lnTo>
                              <a:pt x="92" y="1123"/>
                            </a:lnTo>
                            <a:lnTo>
                              <a:pt x="93" y="1232"/>
                            </a:lnTo>
                            <a:lnTo>
                              <a:pt x="93" y="1076"/>
                            </a:lnTo>
                            <a:lnTo>
                              <a:pt x="94" y="891"/>
                            </a:lnTo>
                            <a:lnTo>
                              <a:pt x="94" y="433"/>
                            </a:lnTo>
                            <a:lnTo>
                              <a:pt x="94" y="0"/>
                            </a:lnTo>
                            <a:lnTo>
                              <a:pt x="95" y="877"/>
                            </a:lnTo>
                            <a:lnTo>
                              <a:pt x="95" y="1345"/>
                            </a:lnTo>
                            <a:lnTo>
                              <a:pt x="96" y="1007"/>
                            </a:lnTo>
                            <a:lnTo>
                              <a:pt x="96" y="903"/>
                            </a:lnTo>
                            <a:lnTo>
                              <a:pt x="97" y="702"/>
                            </a:lnTo>
                            <a:lnTo>
                              <a:pt x="97" y="862"/>
                            </a:lnTo>
                            <a:lnTo>
                              <a:pt x="97" y="1210"/>
                            </a:lnTo>
                            <a:lnTo>
                              <a:pt x="98" y="1369"/>
                            </a:lnTo>
                            <a:lnTo>
                              <a:pt x="98" y="1123"/>
                            </a:lnTo>
                            <a:lnTo>
                              <a:pt x="99" y="1118"/>
                            </a:lnTo>
                            <a:lnTo>
                              <a:pt x="99" y="1171"/>
                            </a:lnTo>
                            <a:lnTo>
                              <a:pt x="99" y="1095"/>
                            </a:lnTo>
                            <a:lnTo>
                              <a:pt x="99" y="1107"/>
                            </a:lnTo>
                            <a:lnTo>
                              <a:pt x="99" y="638"/>
                            </a:lnTo>
                            <a:lnTo>
                              <a:pt x="100" y="1074"/>
                            </a:lnTo>
                            <a:lnTo>
                              <a:pt x="100" y="1235"/>
                            </a:lnTo>
                            <a:lnTo>
                              <a:pt x="100" y="1230"/>
                            </a:lnTo>
                            <a:lnTo>
                              <a:pt x="101" y="1317"/>
                            </a:lnTo>
                            <a:lnTo>
                              <a:pt x="101" y="1018"/>
                            </a:lnTo>
                            <a:lnTo>
                              <a:pt x="102" y="1094"/>
                            </a:lnTo>
                            <a:lnTo>
                              <a:pt x="102" y="631"/>
                            </a:lnTo>
                            <a:lnTo>
                              <a:pt x="102" y="905"/>
                            </a:lnTo>
                            <a:lnTo>
                              <a:pt x="103" y="1299"/>
                            </a:lnTo>
                            <a:lnTo>
                              <a:pt x="103" y="1021"/>
                            </a:lnTo>
                            <a:lnTo>
                              <a:pt x="104" y="892"/>
                            </a:lnTo>
                            <a:lnTo>
                              <a:pt x="104" y="848"/>
                            </a:lnTo>
                            <a:lnTo>
                              <a:pt x="104" y="1063"/>
                            </a:lnTo>
                            <a:lnTo>
                              <a:pt x="105" y="1266"/>
                            </a:lnTo>
                            <a:lnTo>
                              <a:pt x="105" y="1160"/>
                            </a:lnTo>
                            <a:lnTo>
                              <a:pt x="106" y="1373"/>
                            </a:lnTo>
                            <a:lnTo>
                              <a:pt x="106" y="1328"/>
                            </a:lnTo>
                            <a:lnTo>
                              <a:pt x="107" y="1278"/>
                            </a:lnTo>
                            <a:lnTo>
                              <a:pt x="107" y="910"/>
                            </a:lnTo>
                            <a:lnTo>
                              <a:pt x="107" y="988"/>
                            </a:lnTo>
                            <a:lnTo>
                              <a:pt x="108" y="1329"/>
                            </a:lnTo>
                            <a:lnTo>
                              <a:pt x="108" y="1217"/>
                            </a:lnTo>
                            <a:lnTo>
                              <a:pt x="108" y="1012"/>
                            </a:lnTo>
                            <a:lnTo>
                              <a:pt x="108" y="1068"/>
                            </a:lnTo>
                            <a:lnTo>
                              <a:pt x="108" y="1152"/>
                            </a:lnTo>
                            <a:lnTo>
                              <a:pt x="109" y="1218"/>
                            </a:lnTo>
                            <a:lnTo>
                              <a:pt x="109" y="1086"/>
                            </a:lnTo>
                            <a:lnTo>
                              <a:pt x="110" y="1059"/>
                            </a:lnTo>
                            <a:lnTo>
                              <a:pt x="110" y="1301"/>
                            </a:lnTo>
                            <a:lnTo>
                              <a:pt x="111" y="1235"/>
                            </a:lnTo>
                            <a:lnTo>
                              <a:pt x="111" y="1198"/>
                            </a:lnTo>
                            <a:lnTo>
                              <a:pt x="111" y="850"/>
                            </a:lnTo>
                            <a:lnTo>
                              <a:pt x="112" y="915"/>
                            </a:lnTo>
                            <a:lnTo>
                              <a:pt x="112" y="916"/>
                            </a:lnTo>
                            <a:lnTo>
                              <a:pt x="113" y="900"/>
                            </a:lnTo>
                            <a:lnTo>
                              <a:pt x="113" y="988"/>
                            </a:lnTo>
                            <a:lnTo>
                              <a:pt x="113" y="1129"/>
                            </a:lnTo>
                            <a:lnTo>
                              <a:pt x="114" y="1237"/>
                            </a:lnTo>
                            <a:lnTo>
                              <a:pt x="114" y="974"/>
                            </a:lnTo>
                            <a:lnTo>
                              <a:pt x="115" y="1050"/>
                            </a:lnTo>
                            <a:lnTo>
                              <a:pt x="115" y="1147"/>
                            </a:lnTo>
                            <a:lnTo>
                              <a:pt x="116" y="1217"/>
                            </a:lnTo>
                            <a:lnTo>
                              <a:pt x="116" y="929"/>
                            </a:lnTo>
                            <a:lnTo>
                              <a:pt x="116" y="707"/>
                            </a:lnTo>
                            <a:lnTo>
                              <a:pt x="117" y="1095"/>
                            </a:lnTo>
                            <a:lnTo>
                              <a:pt x="117" y="1340"/>
                            </a:lnTo>
                            <a:lnTo>
                              <a:pt x="117" y="1345"/>
                            </a:lnTo>
                            <a:lnTo>
                              <a:pt x="117" y="1276"/>
                            </a:lnTo>
                            <a:lnTo>
                              <a:pt x="118" y="1291"/>
                            </a:lnTo>
                            <a:lnTo>
                              <a:pt x="118" y="1266"/>
                            </a:lnTo>
                            <a:lnTo>
                              <a:pt x="118" y="1145"/>
                            </a:lnTo>
                            <a:lnTo>
                              <a:pt x="119" y="1276"/>
                            </a:lnTo>
                            <a:lnTo>
                              <a:pt x="119" y="1318"/>
                            </a:lnTo>
                            <a:lnTo>
                              <a:pt x="120" y="1208"/>
                            </a:lnTo>
                            <a:lnTo>
                              <a:pt x="120" y="1177"/>
                            </a:lnTo>
                            <a:lnTo>
                              <a:pt x="121" y="1215"/>
                            </a:lnTo>
                            <a:lnTo>
                              <a:pt x="121" y="1252"/>
                            </a:lnTo>
                            <a:lnTo>
                              <a:pt x="121" y="1266"/>
                            </a:lnTo>
                            <a:lnTo>
                              <a:pt x="122" y="1199"/>
                            </a:lnTo>
                            <a:lnTo>
                              <a:pt x="122" y="1252"/>
                            </a:lnTo>
                            <a:lnTo>
                              <a:pt x="123" y="1273"/>
                            </a:lnTo>
                            <a:lnTo>
                              <a:pt x="123" y="1196"/>
                            </a:lnTo>
                            <a:lnTo>
                              <a:pt x="124" y="1134"/>
                            </a:lnTo>
                            <a:lnTo>
                              <a:pt x="124" y="1325"/>
                            </a:lnTo>
                            <a:lnTo>
                              <a:pt x="124" y="1262"/>
                            </a:lnTo>
                            <a:lnTo>
                              <a:pt x="125" y="1211"/>
                            </a:lnTo>
                            <a:lnTo>
                              <a:pt x="125" y="1227"/>
                            </a:lnTo>
                            <a:lnTo>
                              <a:pt x="126" y="1080"/>
                            </a:lnTo>
                            <a:lnTo>
                              <a:pt x="126" y="1177"/>
                            </a:lnTo>
                            <a:lnTo>
                              <a:pt x="126" y="1360"/>
                            </a:lnTo>
                            <a:lnTo>
                              <a:pt x="126" y="1334"/>
                            </a:lnTo>
                            <a:lnTo>
                              <a:pt x="126" y="1233"/>
                            </a:lnTo>
                            <a:lnTo>
                              <a:pt x="127" y="1203"/>
                            </a:lnTo>
                            <a:lnTo>
                              <a:pt x="127" y="1284"/>
                            </a:lnTo>
                            <a:lnTo>
                              <a:pt x="128" y="1284"/>
                            </a:lnTo>
                            <a:lnTo>
                              <a:pt x="128" y="1214"/>
                            </a:lnTo>
                            <a:lnTo>
                              <a:pt x="129" y="1174"/>
                            </a:lnTo>
                            <a:lnTo>
                              <a:pt x="129" y="1135"/>
                            </a:lnTo>
                            <a:lnTo>
                              <a:pt x="129" y="1369"/>
                            </a:lnTo>
                            <a:lnTo>
                              <a:pt x="130" y="1270"/>
                            </a:lnTo>
                            <a:lnTo>
                              <a:pt x="130" y="1260"/>
                            </a:lnTo>
                            <a:lnTo>
                              <a:pt x="131" y="1206"/>
                            </a:lnTo>
                            <a:lnTo>
                              <a:pt x="131" y="1235"/>
                            </a:lnTo>
                            <a:lnTo>
                              <a:pt x="132" y="1255"/>
                            </a:lnTo>
                            <a:lnTo>
                              <a:pt x="132" y="1261"/>
                            </a:lnTo>
                            <a:lnTo>
                              <a:pt x="133" y="1191"/>
                            </a:lnTo>
                            <a:lnTo>
                              <a:pt x="133" y="1015"/>
                            </a:lnTo>
                            <a:lnTo>
                              <a:pt x="133" y="1241"/>
                            </a:lnTo>
                            <a:lnTo>
                              <a:pt x="134" y="1241"/>
                            </a:lnTo>
                            <a:lnTo>
                              <a:pt x="134" y="1281"/>
                            </a:lnTo>
                            <a:lnTo>
                              <a:pt x="135" y="1202"/>
                            </a:lnTo>
                            <a:lnTo>
                              <a:pt x="135" y="1159"/>
                            </a:lnTo>
                            <a:lnTo>
                              <a:pt x="135" y="1169"/>
                            </a:lnTo>
                            <a:lnTo>
                              <a:pt x="135" y="1149"/>
                            </a:lnTo>
                            <a:lnTo>
                              <a:pt x="136" y="1131"/>
                            </a:lnTo>
                            <a:lnTo>
                              <a:pt x="136" y="1253"/>
                            </a:lnTo>
                            <a:lnTo>
                              <a:pt x="136" y="1142"/>
                            </a:lnTo>
                            <a:lnTo>
                              <a:pt x="137" y="1112"/>
                            </a:lnTo>
                            <a:lnTo>
                              <a:pt x="137" y="1397"/>
                            </a:lnTo>
                            <a:lnTo>
                              <a:pt x="138" y="1368"/>
                            </a:lnTo>
                            <a:lnTo>
                              <a:pt x="138" y="1138"/>
                            </a:lnTo>
                            <a:lnTo>
                              <a:pt x="139" y="1244"/>
                            </a:lnTo>
                            <a:lnTo>
                              <a:pt x="139" y="1301"/>
                            </a:lnTo>
                            <a:lnTo>
                              <a:pt x="140" y="1402"/>
                            </a:lnTo>
                            <a:lnTo>
                              <a:pt x="140" y="1220"/>
                            </a:lnTo>
                            <a:lnTo>
                              <a:pt x="140" y="1197"/>
                            </a:lnTo>
                            <a:lnTo>
                              <a:pt x="141" y="1226"/>
                            </a:lnTo>
                            <a:lnTo>
                              <a:pt x="141" y="1245"/>
                            </a:lnTo>
                            <a:lnTo>
                              <a:pt x="142" y="1136"/>
                            </a:lnTo>
                            <a:lnTo>
                              <a:pt x="142" y="1189"/>
                            </a:lnTo>
                            <a:lnTo>
                              <a:pt x="143" y="1339"/>
                            </a:lnTo>
                            <a:lnTo>
                              <a:pt x="143" y="1283"/>
                            </a:lnTo>
                            <a:lnTo>
                              <a:pt x="144" y="1316"/>
                            </a:lnTo>
                            <a:lnTo>
                              <a:pt x="144" y="1363"/>
                            </a:lnTo>
                            <a:lnTo>
                              <a:pt x="144" y="1190"/>
                            </a:lnTo>
                            <a:lnTo>
                              <a:pt x="144" y="1167"/>
                            </a:lnTo>
                            <a:lnTo>
                              <a:pt x="144" y="1195"/>
                            </a:lnTo>
                            <a:lnTo>
                              <a:pt x="145" y="1368"/>
                            </a:lnTo>
                            <a:lnTo>
                              <a:pt x="145" y="1307"/>
                            </a:lnTo>
                            <a:lnTo>
                              <a:pt x="146" y="1311"/>
                            </a:lnTo>
                            <a:lnTo>
                              <a:pt x="146" y="1205"/>
                            </a:lnTo>
                            <a:lnTo>
                              <a:pt x="147" y="1044"/>
                            </a:lnTo>
                            <a:lnTo>
                              <a:pt x="147" y="1252"/>
                            </a:lnTo>
                            <a:lnTo>
                              <a:pt x="148" y="1432"/>
                            </a:lnTo>
                            <a:lnTo>
                              <a:pt x="148" y="1307"/>
                            </a:lnTo>
                            <a:lnTo>
                              <a:pt x="148" y="1244"/>
                            </a:lnTo>
                            <a:lnTo>
                              <a:pt x="149" y="1229"/>
                            </a:lnTo>
                            <a:lnTo>
                              <a:pt x="149" y="1294"/>
                            </a:lnTo>
                            <a:lnTo>
                              <a:pt x="150" y="1325"/>
                            </a:lnTo>
                            <a:lnTo>
                              <a:pt x="150" y="1276"/>
                            </a:lnTo>
                            <a:lnTo>
                              <a:pt x="151" y="1253"/>
                            </a:lnTo>
                            <a:lnTo>
                              <a:pt x="151" y="1190"/>
                            </a:lnTo>
                            <a:lnTo>
                              <a:pt x="152" y="1181"/>
                            </a:lnTo>
                            <a:lnTo>
                              <a:pt x="152" y="1276"/>
                            </a:lnTo>
                            <a:lnTo>
                              <a:pt x="153" y="1335"/>
                            </a:lnTo>
                            <a:lnTo>
                              <a:pt x="153" y="1295"/>
                            </a:lnTo>
                            <a:lnTo>
                              <a:pt x="153" y="1259"/>
                            </a:lnTo>
                            <a:lnTo>
                              <a:pt x="153" y="1303"/>
                            </a:lnTo>
                            <a:lnTo>
                              <a:pt x="153" y="1241"/>
                            </a:lnTo>
                            <a:lnTo>
                              <a:pt x="154" y="1227"/>
                            </a:lnTo>
                            <a:lnTo>
                              <a:pt x="154" y="1192"/>
                            </a:lnTo>
                            <a:lnTo>
                              <a:pt x="155" y="1263"/>
                            </a:lnTo>
                            <a:lnTo>
                              <a:pt x="155" y="1260"/>
                            </a:lnTo>
                            <a:lnTo>
                              <a:pt x="156" y="1299"/>
                            </a:lnTo>
                            <a:lnTo>
                              <a:pt x="156" y="1095"/>
                            </a:lnTo>
                            <a:lnTo>
                              <a:pt x="157" y="1131"/>
                            </a:lnTo>
                            <a:lnTo>
                              <a:pt x="157" y="1308"/>
                            </a:lnTo>
                            <a:lnTo>
                              <a:pt x="158" y="1335"/>
                            </a:lnTo>
                            <a:lnTo>
                              <a:pt x="158" y="1296"/>
                            </a:lnTo>
                            <a:lnTo>
                              <a:pt x="159" y="1287"/>
                            </a:lnTo>
                            <a:lnTo>
                              <a:pt x="159" y="1255"/>
                            </a:lnTo>
                            <a:lnTo>
                              <a:pt x="159" y="1296"/>
                            </a:lnTo>
                            <a:lnTo>
                              <a:pt x="160" y="1300"/>
                            </a:lnTo>
                            <a:lnTo>
                              <a:pt x="160" y="1187"/>
                            </a:lnTo>
                            <a:lnTo>
                              <a:pt x="161" y="1100"/>
                            </a:lnTo>
                            <a:lnTo>
                              <a:pt x="161" y="1235"/>
                            </a:lnTo>
                            <a:lnTo>
                              <a:pt x="162" y="1370"/>
                            </a:lnTo>
                            <a:lnTo>
                              <a:pt x="162" y="1361"/>
                            </a:lnTo>
                            <a:lnTo>
                              <a:pt x="162" y="1205"/>
                            </a:lnTo>
                            <a:lnTo>
                              <a:pt x="162" y="1271"/>
                            </a:lnTo>
                            <a:lnTo>
                              <a:pt x="163" y="1227"/>
                            </a:lnTo>
                            <a:lnTo>
                              <a:pt x="163" y="1301"/>
                            </a:lnTo>
                            <a:lnTo>
                              <a:pt x="164" y="1284"/>
                            </a:lnTo>
                            <a:lnTo>
                              <a:pt x="164" y="1181"/>
                            </a:lnTo>
                            <a:lnTo>
                              <a:pt x="165" y="1224"/>
                            </a:lnTo>
                            <a:lnTo>
                              <a:pt x="165" y="1227"/>
                            </a:lnTo>
                            <a:lnTo>
                              <a:pt x="165" y="1340"/>
                            </a:lnTo>
                            <a:lnTo>
                              <a:pt x="166" y="1228"/>
                            </a:lnTo>
                            <a:lnTo>
                              <a:pt x="166" y="1271"/>
                            </a:lnTo>
                            <a:lnTo>
                              <a:pt x="167" y="1335"/>
                            </a:lnTo>
                            <a:lnTo>
                              <a:pt x="167" y="1229"/>
                            </a:lnTo>
                            <a:lnTo>
                              <a:pt x="168" y="1259"/>
                            </a:lnTo>
                            <a:lnTo>
                              <a:pt x="168" y="1093"/>
                            </a:lnTo>
                            <a:lnTo>
                              <a:pt x="169" y="1234"/>
                            </a:lnTo>
                            <a:lnTo>
                              <a:pt x="169" y="1222"/>
                            </a:lnTo>
                            <a:lnTo>
                              <a:pt x="170" y="1158"/>
                            </a:lnTo>
                            <a:lnTo>
                              <a:pt x="170" y="1201"/>
                            </a:lnTo>
                            <a:lnTo>
                              <a:pt x="171" y="1302"/>
                            </a:lnTo>
                            <a:lnTo>
                              <a:pt x="171" y="1180"/>
                            </a:lnTo>
                            <a:lnTo>
                              <a:pt x="171" y="1298"/>
                            </a:lnTo>
                            <a:lnTo>
                              <a:pt x="171" y="1318"/>
                            </a:lnTo>
                            <a:lnTo>
                              <a:pt x="172" y="1264"/>
                            </a:lnTo>
                            <a:lnTo>
                              <a:pt x="172" y="1256"/>
                            </a:lnTo>
                            <a:lnTo>
                              <a:pt x="173" y="1327"/>
                            </a:lnTo>
                            <a:lnTo>
                              <a:pt x="173" y="1315"/>
                            </a:lnTo>
                            <a:lnTo>
                              <a:pt x="174" y="1148"/>
                            </a:lnTo>
                            <a:lnTo>
                              <a:pt x="174" y="1154"/>
                            </a:lnTo>
                            <a:lnTo>
                              <a:pt x="174" y="1307"/>
                            </a:lnTo>
                            <a:lnTo>
                              <a:pt x="175" y="1282"/>
                            </a:lnTo>
                            <a:lnTo>
                              <a:pt x="175" y="1278"/>
                            </a:lnTo>
                            <a:lnTo>
                              <a:pt x="176" y="1323"/>
                            </a:lnTo>
                            <a:lnTo>
                              <a:pt x="176" y="1110"/>
                            </a:lnTo>
                            <a:lnTo>
                              <a:pt x="177" y="1217"/>
                            </a:lnTo>
                            <a:lnTo>
                              <a:pt x="177" y="1311"/>
                            </a:lnTo>
                            <a:lnTo>
                              <a:pt x="178" y="1319"/>
                            </a:lnTo>
                            <a:lnTo>
                              <a:pt x="178" y="1197"/>
                            </a:lnTo>
                            <a:lnTo>
                              <a:pt x="179" y="1197"/>
                            </a:lnTo>
                            <a:lnTo>
                              <a:pt x="179" y="1291"/>
                            </a:lnTo>
                            <a:lnTo>
                              <a:pt x="180" y="1379"/>
                            </a:lnTo>
                            <a:lnTo>
                              <a:pt x="180" y="1214"/>
                            </a:lnTo>
                            <a:lnTo>
                              <a:pt x="180" y="1206"/>
                            </a:lnTo>
                            <a:lnTo>
                              <a:pt x="180" y="1259"/>
                            </a:lnTo>
                            <a:lnTo>
                              <a:pt x="181" y="1299"/>
                            </a:lnTo>
                            <a:lnTo>
                              <a:pt x="181" y="1142"/>
                            </a:lnTo>
                            <a:lnTo>
                              <a:pt x="182" y="1135"/>
                            </a:lnTo>
                            <a:lnTo>
                              <a:pt x="182" y="1287"/>
                            </a:lnTo>
                            <a:lnTo>
                              <a:pt x="183" y="1319"/>
                            </a:lnTo>
                            <a:lnTo>
                              <a:pt x="183" y="1159"/>
                            </a:lnTo>
                            <a:lnTo>
                              <a:pt x="184" y="1199"/>
                            </a:lnTo>
                            <a:lnTo>
                              <a:pt x="184" y="1304"/>
                            </a:lnTo>
                            <a:lnTo>
                              <a:pt x="185" y="1299"/>
                            </a:lnTo>
                            <a:lnTo>
                              <a:pt x="185" y="1288"/>
                            </a:lnTo>
                            <a:lnTo>
                              <a:pt x="186" y="1296"/>
                            </a:lnTo>
                            <a:lnTo>
                              <a:pt x="186" y="1233"/>
                            </a:lnTo>
                            <a:lnTo>
                              <a:pt x="187" y="1307"/>
                            </a:lnTo>
                            <a:lnTo>
                              <a:pt x="187" y="1280"/>
                            </a:lnTo>
                            <a:lnTo>
                              <a:pt x="188" y="1308"/>
                            </a:lnTo>
                            <a:lnTo>
                              <a:pt x="188" y="1257"/>
                            </a:lnTo>
                            <a:lnTo>
                              <a:pt x="189" y="1264"/>
                            </a:lnTo>
                            <a:lnTo>
                              <a:pt x="189" y="1308"/>
                            </a:lnTo>
                            <a:lnTo>
                              <a:pt x="189" y="1343"/>
                            </a:lnTo>
                            <a:lnTo>
                              <a:pt x="189" y="1222"/>
                            </a:lnTo>
                            <a:lnTo>
                              <a:pt x="190" y="1257"/>
                            </a:lnTo>
                            <a:lnTo>
                              <a:pt x="190" y="1316"/>
                            </a:lnTo>
                            <a:lnTo>
                              <a:pt x="191" y="1293"/>
                            </a:lnTo>
                            <a:lnTo>
                              <a:pt x="191" y="1266"/>
                            </a:lnTo>
                            <a:lnTo>
                              <a:pt x="192" y="1243"/>
                            </a:lnTo>
                            <a:lnTo>
                              <a:pt x="192" y="1297"/>
                            </a:lnTo>
                            <a:lnTo>
                              <a:pt x="193" y="1293"/>
                            </a:lnTo>
                            <a:lnTo>
                              <a:pt x="193" y="1254"/>
                            </a:lnTo>
                            <a:lnTo>
                              <a:pt x="194" y="1227"/>
                            </a:lnTo>
                            <a:lnTo>
                              <a:pt x="194" y="1109"/>
                            </a:lnTo>
                            <a:lnTo>
                              <a:pt x="195" y="1274"/>
                            </a:lnTo>
                            <a:lnTo>
                              <a:pt x="195" y="1259"/>
                            </a:lnTo>
                            <a:lnTo>
                              <a:pt x="196" y="1282"/>
                            </a:lnTo>
                            <a:lnTo>
                              <a:pt x="196" y="1290"/>
                            </a:lnTo>
                            <a:lnTo>
                              <a:pt x="197" y="1309"/>
                            </a:lnTo>
                            <a:lnTo>
                              <a:pt x="197" y="1328"/>
                            </a:lnTo>
                            <a:lnTo>
                              <a:pt x="197" y="1336"/>
                            </a:lnTo>
                            <a:lnTo>
                              <a:pt x="197" y="1347"/>
                            </a:lnTo>
                            <a:lnTo>
                              <a:pt x="198" y="1256"/>
                            </a:lnTo>
                            <a:lnTo>
                              <a:pt x="198" y="1302"/>
                            </a:lnTo>
                            <a:lnTo>
                              <a:pt x="199" y="1256"/>
                            </a:lnTo>
                            <a:lnTo>
                              <a:pt x="199" y="1264"/>
                            </a:lnTo>
                            <a:lnTo>
                              <a:pt x="200" y="1306"/>
                            </a:lnTo>
                            <a:lnTo>
                              <a:pt x="200" y="1283"/>
                            </a:lnTo>
                            <a:lnTo>
                              <a:pt x="201" y="1272"/>
                            </a:lnTo>
                            <a:lnTo>
                              <a:pt x="201" y="1235"/>
                            </a:lnTo>
                            <a:lnTo>
                              <a:pt x="202" y="1288"/>
                            </a:lnTo>
                            <a:lnTo>
                              <a:pt x="202" y="1272"/>
                            </a:lnTo>
                            <a:lnTo>
                              <a:pt x="203" y="1295"/>
                            </a:lnTo>
                            <a:lnTo>
                              <a:pt x="204" y="1317"/>
                            </a:lnTo>
                            <a:lnTo>
                              <a:pt x="204" y="1298"/>
                            </a:lnTo>
                            <a:lnTo>
                              <a:pt x="205" y="1333"/>
                            </a:lnTo>
                            <a:lnTo>
                              <a:pt x="205" y="1128"/>
                            </a:lnTo>
                            <a:lnTo>
                              <a:pt x="206" y="1100"/>
                            </a:lnTo>
                            <a:lnTo>
                              <a:pt x="206" y="1251"/>
                            </a:lnTo>
                            <a:lnTo>
                              <a:pt x="206" y="1365"/>
                            </a:lnTo>
                            <a:lnTo>
                              <a:pt x="206" y="1307"/>
                            </a:lnTo>
                            <a:lnTo>
                              <a:pt x="207" y="1255"/>
                            </a:lnTo>
                            <a:lnTo>
                              <a:pt x="207" y="1273"/>
                            </a:lnTo>
                            <a:lnTo>
                              <a:pt x="208" y="1299"/>
                            </a:lnTo>
                            <a:lnTo>
                              <a:pt x="208" y="1321"/>
                            </a:lnTo>
                            <a:lnTo>
                              <a:pt x="209" y="1289"/>
                            </a:lnTo>
                            <a:lnTo>
                              <a:pt x="209" y="1317"/>
                            </a:lnTo>
                            <a:lnTo>
                              <a:pt x="210" y="1168"/>
                            </a:lnTo>
                            <a:lnTo>
                              <a:pt x="210" y="1121"/>
                            </a:lnTo>
                            <a:lnTo>
                              <a:pt x="211" y="1190"/>
                            </a:lnTo>
                            <a:lnTo>
                              <a:pt x="211" y="1253"/>
                            </a:lnTo>
                            <a:lnTo>
                              <a:pt x="212" y="1169"/>
                            </a:lnTo>
                            <a:lnTo>
                              <a:pt x="212" y="1217"/>
                            </a:lnTo>
                            <a:lnTo>
                              <a:pt x="213" y="1245"/>
                            </a:lnTo>
                            <a:lnTo>
                              <a:pt x="213" y="1217"/>
                            </a:lnTo>
                            <a:lnTo>
                              <a:pt x="214" y="1164"/>
                            </a:lnTo>
                            <a:lnTo>
                              <a:pt x="214" y="1257"/>
                            </a:lnTo>
                            <a:lnTo>
                              <a:pt x="215" y="1343"/>
                            </a:lnTo>
                            <a:lnTo>
                              <a:pt x="215" y="1271"/>
                            </a:lnTo>
                            <a:lnTo>
                              <a:pt x="215" y="1289"/>
                            </a:lnTo>
                            <a:lnTo>
                              <a:pt x="215" y="1311"/>
                            </a:lnTo>
                            <a:lnTo>
                              <a:pt x="216" y="1290"/>
                            </a:lnTo>
                            <a:lnTo>
                              <a:pt x="216" y="1293"/>
                            </a:lnTo>
                            <a:lnTo>
                              <a:pt x="217" y="1300"/>
                            </a:lnTo>
                            <a:lnTo>
                              <a:pt x="217" y="1283"/>
                            </a:lnTo>
                            <a:lnTo>
                              <a:pt x="218" y="1258"/>
                            </a:lnTo>
                            <a:lnTo>
                              <a:pt x="219" y="1333"/>
                            </a:lnTo>
                            <a:lnTo>
                              <a:pt x="219" y="1311"/>
                            </a:lnTo>
                            <a:lnTo>
                              <a:pt x="220" y="1276"/>
                            </a:lnTo>
                            <a:lnTo>
                              <a:pt x="220" y="1325"/>
                            </a:lnTo>
                            <a:lnTo>
                              <a:pt x="221" y="1234"/>
                            </a:lnTo>
                            <a:lnTo>
                              <a:pt x="221" y="1301"/>
                            </a:lnTo>
                            <a:lnTo>
                              <a:pt x="222" y="1266"/>
                            </a:lnTo>
                            <a:lnTo>
                              <a:pt x="222" y="1283"/>
                            </a:lnTo>
                            <a:lnTo>
                              <a:pt x="223" y="1182"/>
                            </a:lnTo>
                            <a:lnTo>
                              <a:pt x="223" y="1302"/>
                            </a:lnTo>
                            <a:lnTo>
                              <a:pt x="224" y="1329"/>
                            </a:lnTo>
                            <a:lnTo>
                              <a:pt x="224" y="1259"/>
                            </a:lnTo>
                            <a:lnTo>
                              <a:pt x="224" y="1267"/>
                            </a:lnTo>
                            <a:lnTo>
                              <a:pt x="224" y="1211"/>
                            </a:lnTo>
                            <a:lnTo>
                              <a:pt x="225" y="1312"/>
                            </a:lnTo>
                            <a:lnTo>
                              <a:pt x="225" y="1281"/>
                            </a:lnTo>
                            <a:lnTo>
                              <a:pt x="226" y="1226"/>
                            </a:lnTo>
                            <a:lnTo>
                              <a:pt x="226" y="1122"/>
                            </a:lnTo>
                            <a:lnTo>
                              <a:pt x="227" y="1253"/>
                            </a:lnTo>
                            <a:lnTo>
                              <a:pt x="227" y="1336"/>
                            </a:lnTo>
                            <a:lnTo>
                              <a:pt x="228" y="1353"/>
                            </a:lnTo>
                            <a:lnTo>
                              <a:pt x="229" y="1316"/>
                            </a:lnTo>
                            <a:lnTo>
                              <a:pt x="229" y="1271"/>
                            </a:lnTo>
                            <a:lnTo>
                              <a:pt x="230" y="1306"/>
                            </a:lnTo>
                            <a:lnTo>
                              <a:pt x="230" y="1295"/>
                            </a:lnTo>
                            <a:lnTo>
                              <a:pt x="231" y="1275"/>
                            </a:lnTo>
                            <a:lnTo>
                              <a:pt x="231" y="1306"/>
                            </a:lnTo>
                            <a:lnTo>
                              <a:pt x="232" y="1316"/>
                            </a:lnTo>
                            <a:lnTo>
                              <a:pt x="232" y="1394"/>
                            </a:lnTo>
                            <a:lnTo>
                              <a:pt x="233" y="1343"/>
                            </a:lnTo>
                            <a:lnTo>
                              <a:pt x="233" y="1353"/>
                            </a:lnTo>
                            <a:lnTo>
                              <a:pt x="233" y="1376"/>
                            </a:lnTo>
                            <a:lnTo>
                              <a:pt x="233" y="1296"/>
                            </a:lnTo>
                            <a:lnTo>
                              <a:pt x="234" y="1239"/>
                            </a:lnTo>
                            <a:lnTo>
                              <a:pt x="234" y="1279"/>
                            </a:lnTo>
                            <a:lnTo>
                              <a:pt x="235" y="1279"/>
                            </a:lnTo>
                            <a:lnTo>
                              <a:pt x="235" y="1255"/>
                            </a:lnTo>
                            <a:lnTo>
                              <a:pt x="236" y="1286"/>
                            </a:lnTo>
                            <a:lnTo>
                              <a:pt x="237" y="1289"/>
                            </a:lnTo>
                            <a:lnTo>
                              <a:pt x="237" y="1216"/>
                            </a:lnTo>
                            <a:lnTo>
                              <a:pt x="238" y="1286"/>
                            </a:lnTo>
                            <a:lnTo>
                              <a:pt x="238" y="1329"/>
                            </a:lnTo>
                            <a:lnTo>
                              <a:pt x="239" y="1293"/>
                            </a:lnTo>
                            <a:lnTo>
                              <a:pt x="239" y="1214"/>
                            </a:lnTo>
                            <a:lnTo>
                              <a:pt x="240" y="1290"/>
                            </a:lnTo>
                            <a:lnTo>
                              <a:pt x="240" y="1303"/>
                            </a:lnTo>
                            <a:lnTo>
                              <a:pt x="241" y="1304"/>
                            </a:lnTo>
                            <a:lnTo>
                              <a:pt x="241" y="1271"/>
                            </a:lnTo>
                            <a:lnTo>
                              <a:pt x="242" y="1271"/>
                            </a:lnTo>
                            <a:lnTo>
                              <a:pt x="242" y="1303"/>
                            </a:lnTo>
                            <a:lnTo>
                              <a:pt x="242" y="1277"/>
                            </a:lnTo>
                            <a:lnTo>
                              <a:pt x="243" y="1340"/>
                            </a:lnTo>
                            <a:lnTo>
                              <a:pt x="243" y="1288"/>
                            </a:lnTo>
                            <a:lnTo>
                              <a:pt x="244" y="1324"/>
                            </a:lnTo>
                            <a:lnTo>
                              <a:pt x="244" y="1300"/>
                            </a:lnTo>
                            <a:lnTo>
                              <a:pt x="245" y="1334"/>
                            </a:lnTo>
                            <a:lnTo>
                              <a:pt x="245" y="1311"/>
                            </a:lnTo>
                            <a:lnTo>
                              <a:pt x="246" y="1314"/>
                            </a:lnTo>
                            <a:lnTo>
                              <a:pt x="246" y="1298"/>
                            </a:lnTo>
                            <a:lnTo>
                              <a:pt x="247" y="1314"/>
                            </a:lnTo>
                            <a:lnTo>
                              <a:pt x="247" y="1333"/>
                            </a:lnTo>
                            <a:lnTo>
                              <a:pt x="248" y="1323"/>
                            </a:lnTo>
                            <a:lnTo>
                              <a:pt x="248" y="1317"/>
                            </a:lnTo>
                            <a:lnTo>
                              <a:pt x="249" y="1272"/>
                            </a:lnTo>
                            <a:lnTo>
                              <a:pt x="250" y="1336"/>
                            </a:lnTo>
                            <a:lnTo>
                              <a:pt x="250" y="1205"/>
                            </a:lnTo>
                            <a:lnTo>
                              <a:pt x="251" y="1307"/>
                            </a:lnTo>
                            <a:lnTo>
                              <a:pt x="251" y="1295"/>
                            </a:lnTo>
                            <a:lnTo>
                              <a:pt x="251" y="1307"/>
                            </a:lnTo>
                            <a:lnTo>
                              <a:pt x="251" y="1228"/>
                            </a:lnTo>
                            <a:lnTo>
                              <a:pt x="252" y="1260"/>
                            </a:lnTo>
                            <a:lnTo>
                              <a:pt x="252" y="1270"/>
                            </a:lnTo>
                            <a:lnTo>
                              <a:pt x="253" y="1307"/>
                            </a:lnTo>
                            <a:lnTo>
                              <a:pt x="254" y="1295"/>
                            </a:lnTo>
                            <a:lnTo>
                              <a:pt x="254" y="1337"/>
                            </a:lnTo>
                            <a:lnTo>
                              <a:pt x="255" y="1305"/>
                            </a:lnTo>
                            <a:lnTo>
                              <a:pt x="255" y="1229"/>
                            </a:lnTo>
                            <a:lnTo>
                              <a:pt x="256" y="1315"/>
                            </a:lnTo>
                            <a:lnTo>
                              <a:pt x="256" y="1308"/>
                            </a:lnTo>
                            <a:lnTo>
                              <a:pt x="257" y="1308"/>
                            </a:lnTo>
                            <a:lnTo>
                              <a:pt x="257" y="1292"/>
                            </a:lnTo>
                            <a:lnTo>
                              <a:pt x="258" y="1324"/>
                            </a:lnTo>
                            <a:lnTo>
                              <a:pt x="258" y="1343"/>
                            </a:lnTo>
                            <a:lnTo>
                              <a:pt x="259" y="1274"/>
                            </a:lnTo>
                            <a:lnTo>
                              <a:pt x="260" y="1255"/>
                            </a:lnTo>
                            <a:lnTo>
                              <a:pt x="260" y="1221"/>
                            </a:lnTo>
                            <a:lnTo>
                              <a:pt x="260" y="1246"/>
                            </a:lnTo>
                            <a:lnTo>
                              <a:pt x="260" y="1336"/>
                            </a:lnTo>
                            <a:lnTo>
                              <a:pt x="261" y="1321"/>
                            </a:lnTo>
                            <a:lnTo>
                              <a:pt x="261" y="1325"/>
                            </a:lnTo>
                            <a:lnTo>
                              <a:pt x="262" y="1321"/>
                            </a:lnTo>
                            <a:lnTo>
                              <a:pt x="262" y="1337"/>
                            </a:lnTo>
                            <a:lnTo>
                              <a:pt x="263" y="1294"/>
                            </a:lnTo>
                            <a:lnTo>
                              <a:pt x="264" y="1296"/>
                            </a:lnTo>
                            <a:lnTo>
                              <a:pt x="264" y="1340"/>
                            </a:lnTo>
                            <a:lnTo>
                              <a:pt x="0" y="1340"/>
                            </a:lnTo>
                            <a:close/>
                          </a:path>
                        </a:pathLst>
                      </a:custGeom>
                      <a:solidFill>
                        <a:srgbClr val="FFFF80"/>
                      </a:solidFill>
                      <a:ln w="4763">
                        <a:solidFill>
                          <a:srgbClr val="FFFF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82818" name="Freeform 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77" y="2481"/>
                        <a:ext cx="264" cy="1453"/>
                      </a:xfrm>
                      <a:custGeom>
                        <a:avLst/>
                        <a:gdLst>
                          <a:gd name="T0" fmla="*/ 2 w 264"/>
                          <a:gd name="T1" fmla="*/ 1182 h 1453"/>
                          <a:gd name="T2" fmla="*/ 5 w 264"/>
                          <a:gd name="T3" fmla="*/ 1221 h 1453"/>
                          <a:gd name="T4" fmla="*/ 9 w 264"/>
                          <a:gd name="T5" fmla="*/ 1281 h 1453"/>
                          <a:gd name="T6" fmla="*/ 11 w 264"/>
                          <a:gd name="T7" fmla="*/ 1152 h 1453"/>
                          <a:gd name="T8" fmla="*/ 14 w 264"/>
                          <a:gd name="T9" fmla="*/ 1414 h 1453"/>
                          <a:gd name="T10" fmla="*/ 17 w 264"/>
                          <a:gd name="T11" fmla="*/ 1453 h 1453"/>
                          <a:gd name="T12" fmla="*/ 20 w 264"/>
                          <a:gd name="T13" fmla="*/ 1298 h 1453"/>
                          <a:gd name="T14" fmla="*/ 23 w 264"/>
                          <a:gd name="T15" fmla="*/ 1143 h 1453"/>
                          <a:gd name="T16" fmla="*/ 27 w 264"/>
                          <a:gd name="T17" fmla="*/ 1138 h 1453"/>
                          <a:gd name="T18" fmla="*/ 29 w 264"/>
                          <a:gd name="T19" fmla="*/ 1200 h 1453"/>
                          <a:gd name="T20" fmla="*/ 33 w 264"/>
                          <a:gd name="T21" fmla="*/ 1285 h 1453"/>
                          <a:gd name="T22" fmla="*/ 36 w 264"/>
                          <a:gd name="T23" fmla="*/ 1119 h 1453"/>
                          <a:gd name="T24" fmla="*/ 39 w 264"/>
                          <a:gd name="T25" fmla="*/ 1202 h 1453"/>
                          <a:gd name="T26" fmla="*/ 43 w 264"/>
                          <a:gd name="T27" fmla="*/ 1306 h 1453"/>
                          <a:gd name="T28" fmla="*/ 46 w 264"/>
                          <a:gd name="T29" fmla="*/ 1265 h 1453"/>
                          <a:gd name="T30" fmla="*/ 49 w 264"/>
                          <a:gd name="T31" fmla="*/ 1237 h 1453"/>
                          <a:gd name="T32" fmla="*/ 53 w 264"/>
                          <a:gd name="T33" fmla="*/ 1208 h 1453"/>
                          <a:gd name="T34" fmla="*/ 56 w 264"/>
                          <a:gd name="T35" fmla="*/ 1332 h 1453"/>
                          <a:gd name="T36" fmla="*/ 60 w 264"/>
                          <a:gd name="T37" fmla="*/ 1252 h 1453"/>
                          <a:gd name="T38" fmla="*/ 64 w 264"/>
                          <a:gd name="T39" fmla="*/ 1332 h 1453"/>
                          <a:gd name="T40" fmla="*/ 68 w 264"/>
                          <a:gd name="T41" fmla="*/ 1270 h 1453"/>
                          <a:gd name="T42" fmla="*/ 72 w 264"/>
                          <a:gd name="T43" fmla="*/ 1298 h 1453"/>
                          <a:gd name="T44" fmla="*/ 75 w 264"/>
                          <a:gd name="T45" fmla="*/ 1279 h 1453"/>
                          <a:gd name="T46" fmla="*/ 79 w 264"/>
                          <a:gd name="T47" fmla="*/ 1248 h 1453"/>
                          <a:gd name="T48" fmla="*/ 82 w 264"/>
                          <a:gd name="T49" fmla="*/ 1232 h 1453"/>
                          <a:gd name="T50" fmla="*/ 87 w 264"/>
                          <a:gd name="T51" fmla="*/ 1264 h 1453"/>
                          <a:gd name="T52" fmla="*/ 90 w 264"/>
                          <a:gd name="T53" fmla="*/ 1212 h 1453"/>
                          <a:gd name="T54" fmla="*/ 94 w 264"/>
                          <a:gd name="T55" fmla="*/ 0 h 1453"/>
                          <a:gd name="T56" fmla="*/ 99 w 264"/>
                          <a:gd name="T57" fmla="*/ 1171 h 1453"/>
                          <a:gd name="T58" fmla="*/ 102 w 264"/>
                          <a:gd name="T59" fmla="*/ 905 h 1453"/>
                          <a:gd name="T60" fmla="*/ 107 w 264"/>
                          <a:gd name="T61" fmla="*/ 910 h 1453"/>
                          <a:gd name="T62" fmla="*/ 111 w 264"/>
                          <a:gd name="T63" fmla="*/ 1235 h 1453"/>
                          <a:gd name="T64" fmla="*/ 115 w 264"/>
                          <a:gd name="T65" fmla="*/ 1147 h 1453"/>
                          <a:gd name="T66" fmla="*/ 119 w 264"/>
                          <a:gd name="T67" fmla="*/ 1276 h 1453"/>
                          <a:gd name="T68" fmla="*/ 124 w 264"/>
                          <a:gd name="T69" fmla="*/ 1134 h 1453"/>
                          <a:gd name="T70" fmla="*/ 127 w 264"/>
                          <a:gd name="T71" fmla="*/ 1284 h 1453"/>
                          <a:gd name="T72" fmla="*/ 132 w 264"/>
                          <a:gd name="T73" fmla="*/ 1261 h 1453"/>
                          <a:gd name="T74" fmla="*/ 136 w 264"/>
                          <a:gd name="T75" fmla="*/ 1253 h 1453"/>
                          <a:gd name="T76" fmla="*/ 141 w 264"/>
                          <a:gd name="T77" fmla="*/ 1226 h 1453"/>
                          <a:gd name="T78" fmla="*/ 145 w 264"/>
                          <a:gd name="T79" fmla="*/ 1368 h 1453"/>
                          <a:gd name="T80" fmla="*/ 150 w 264"/>
                          <a:gd name="T81" fmla="*/ 1325 h 1453"/>
                          <a:gd name="T82" fmla="*/ 154 w 264"/>
                          <a:gd name="T83" fmla="*/ 1227 h 1453"/>
                          <a:gd name="T84" fmla="*/ 159 w 264"/>
                          <a:gd name="T85" fmla="*/ 1255 h 1453"/>
                          <a:gd name="T86" fmla="*/ 163 w 264"/>
                          <a:gd name="T87" fmla="*/ 1301 h 1453"/>
                          <a:gd name="T88" fmla="*/ 168 w 264"/>
                          <a:gd name="T89" fmla="*/ 1093 h 1453"/>
                          <a:gd name="T90" fmla="*/ 173 w 264"/>
                          <a:gd name="T91" fmla="*/ 1327 h 1453"/>
                          <a:gd name="T92" fmla="*/ 178 w 264"/>
                          <a:gd name="T93" fmla="*/ 1319 h 1453"/>
                          <a:gd name="T94" fmla="*/ 182 w 264"/>
                          <a:gd name="T95" fmla="*/ 1287 h 1453"/>
                          <a:gd name="T96" fmla="*/ 188 w 264"/>
                          <a:gd name="T97" fmla="*/ 1308 h 1453"/>
                          <a:gd name="T98" fmla="*/ 192 w 264"/>
                          <a:gd name="T99" fmla="*/ 1297 h 1453"/>
                          <a:gd name="T100" fmla="*/ 197 w 264"/>
                          <a:gd name="T101" fmla="*/ 1336 h 1453"/>
                          <a:gd name="T102" fmla="*/ 202 w 264"/>
                          <a:gd name="T103" fmla="*/ 1272 h 1453"/>
                          <a:gd name="T104" fmla="*/ 207 w 264"/>
                          <a:gd name="T105" fmla="*/ 1273 h 1453"/>
                          <a:gd name="T106" fmla="*/ 213 w 264"/>
                          <a:gd name="T107" fmla="*/ 1245 h 1453"/>
                          <a:gd name="T108" fmla="*/ 217 w 264"/>
                          <a:gd name="T109" fmla="*/ 1283 h 1453"/>
                          <a:gd name="T110" fmla="*/ 223 w 264"/>
                          <a:gd name="T111" fmla="*/ 1302 h 1453"/>
                          <a:gd name="T112" fmla="*/ 228 w 264"/>
                          <a:gd name="T113" fmla="*/ 1353 h 1453"/>
                          <a:gd name="T114" fmla="*/ 233 w 264"/>
                          <a:gd name="T115" fmla="*/ 1376 h 1453"/>
                          <a:gd name="T116" fmla="*/ 239 w 264"/>
                          <a:gd name="T117" fmla="*/ 1293 h 1453"/>
                          <a:gd name="T118" fmla="*/ 244 w 264"/>
                          <a:gd name="T119" fmla="*/ 1324 h 1453"/>
                          <a:gd name="T120" fmla="*/ 250 w 264"/>
                          <a:gd name="T121" fmla="*/ 1336 h 1453"/>
                          <a:gd name="T122" fmla="*/ 255 w 264"/>
                          <a:gd name="T123" fmla="*/ 1305 h 1453"/>
                          <a:gd name="T124" fmla="*/ 260 w 264"/>
                          <a:gd name="T125" fmla="*/ 1246 h 1453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60000 65536"/>
                          <a:gd name="T187" fmla="*/ 0 60000 65536"/>
                          <a:gd name="T188" fmla="*/ 0 60000 65536"/>
                          <a:gd name="T189" fmla="*/ 0 w 264"/>
                          <a:gd name="T190" fmla="*/ 0 h 1453"/>
                          <a:gd name="T191" fmla="*/ 264 w 264"/>
                          <a:gd name="T192" fmla="*/ 1453 h 1453"/>
                        </a:gdLst>
                        <a:ahLst/>
                        <a:cxnLst>
                          <a:cxn ang="T126">
                            <a:pos x="T0" y="T1"/>
                          </a:cxn>
                          <a:cxn ang="T127">
                            <a:pos x="T2" y="T3"/>
                          </a:cxn>
                          <a:cxn ang="T128">
                            <a:pos x="T4" y="T5"/>
                          </a:cxn>
                          <a:cxn ang="T129">
                            <a:pos x="T6" y="T7"/>
                          </a:cxn>
                          <a:cxn ang="T130">
                            <a:pos x="T8" y="T9"/>
                          </a:cxn>
                          <a:cxn ang="T131">
                            <a:pos x="T10" y="T11"/>
                          </a:cxn>
                          <a:cxn ang="T132">
                            <a:pos x="T12" y="T13"/>
                          </a:cxn>
                          <a:cxn ang="T133">
                            <a:pos x="T14" y="T15"/>
                          </a:cxn>
                          <a:cxn ang="T134">
                            <a:pos x="T16" y="T17"/>
                          </a:cxn>
                          <a:cxn ang="T135">
                            <a:pos x="T18" y="T19"/>
                          </a:cxn>
                          <a:cxn ang="T136">
                            <a:pos x="T20" y="T21"/>
                          </a:cxn>
                          <a:cxn ang="T137">
                            <a:pos x="T22" y="T23"/>
                          </a:cxn>
                          <a:cxn ang="T138">
                            <a:pos x="T24" y="T25"/>
                          </a:cxn>
                          <a:cxn ang="T139">
                            <a:pos x="T26" y="T27"/>
                          </a:cxn>
                          <a:cxn ang="T140">
                            <a:pos x="T28" y="T29"/>
                          </a:cxn>
                          <a:cxn ang="T141">
                            <a:pos x="T30" y="T31"/>
                          </a:cxn>
                          <a:cxn ang="T142">
                            <a:pos x="T32" y="T33"/>
                          </a:cxn>
                          <a:cxn ang="T143">
                            <a:pos x="T34" y="T35"/>
                          </a:cxn>
                          <a:cxn ang="T144">
                            <a:pos x="T36" y="T37"/>
                          </a:cxn>
                          <a:cxn ang="T145">
                            <a:pos x="T38" y="T39"/>
                          </a:cxn>
                          <a:cxn ang="T146">
                            <a:pos x="T40" y="T41"/>
                          </a:cxn>
                          <a:cxn ang="T147">
                            <a:pos x="T42" y="T43"/>
                          </a:cxn>
                          <a:cxn ang="T148">
                            <a:pos x="T44" y="T45"/>
                          </a:cxn>
                          <a:cxn ang="T149">
                            <a:pos x="T46" y="T47"/>
                          </a:cxn>
                          <a:cxn ang="T150">
                            <a:pos x="T48" y="T49"/>
                          </a:cxn>
                          <a:cxn ang="T151">
                            <a:pos x="T50" y="T51"/>
                          </a:cxn>
                          <a:cxn ang="T152">
                            <a:pos x="T52" y="T53"/>
                          </a:cxn>
                          <a:cxn ang="T153">
                            <a:pos x="T54" y="T55"/>
                          </a:cxn>
                          <a:cxn ang="T154">
                            <a:pos x="T56" y="T57"/>
                          </a:cxn>
                          <a:cxn ang="T155">
                            <a:pos x="T58" y="T59"/>
                          </a:cxn>
                          <a:cxn ang="T156">
                            <a:pos x="T60" y="T61"/>
                          </a:cxn>
                          <a:cxn ang="T157">
                            <a:pos x="T62" y="T63"/>
                          </a:cxn>
                          <a:cxn ang="T158">
                            <a:pos x="T64" y="T65"/>
                          </a:cxn>
                          <a:cxn ang="T159">
                            <a:pos x="T66" y="T67"/>
                          </a:cxn>
                          <a:cxn ang="T160">
                            <a:pos x="T68" y="T69"/>
                          </a:cxn>
                          <a:cxn ang="T161">
                            <a:pos x="T70" y="T71"/>
                          </a:cxn>
                          <a:cxn ang="T162">
                            <a:pos x="T72" y="T73"/>
                          </a:cxn>
                          <a:cxn ang="T163">
                            <a:pos x="T74" y="T75"/>
                          </a:cxn>
                          <a:cxn ang="T164">
                            <a:pos x="T76" y="T77"/>
                          </a:cxn>
                          <a:cxn ang="T165">
                            <a:pos x="T78" y="T79"/>
                          </a:cxn>
                          <a:cxn ang="T166">
                            <a:pos x="T80" y="T81"/>
                          </a:cxn>
                          <a:cxn ang="T167">
                            <a:pos x="T82" y="T83"/>
                          </a:cxn>
                          <a:cxn ang="T168">
                            <a:pos x="T84" y="T85"/>
                          </a:cxn>
                          <a:cxn ang="T169">
                            <a:pos x="T86" y="T87"/>
                          </a:cxn>
                          <a:cxn ang="T170">
                            <a:pos x="T88" y="T89"/>
                          </a:cxn>
                          <a:cxn ang="T171">
                            <a:pos x="T90" y="T91"/>
                          </a:cxn>
                          <a:cxn ang="T172">
                            <a:pos x="T92" y="T93"/>
                          </a:cxn>
                          <a:cxn ang="T173">
                            <a:pos x="T94" y="T95"/>
                          </a:cxn>
                          <a:cxn ang="T174">
                            <a:pos x="T96" y="T97"/>
                          </a:cxn>
                          <a:cxn ang="T175">
                            <a:pos x="T98" y="T99"/>
                          </a:cxn>
                          <a:cxn ang="T176">
                            <a:pos x="T100" y="T101"/>
                          </a:cxn>
                          <a:cxn ang="T177">
                            <a:pos x="T102" y="T103"/>
                          </a:cxn>
                          <a:cxn ang="T178">
                            <a:pos x="T104" y="T105"/>
                          </a:cxn>
                          <a:cxn ang="T179">
                            <a:pos x="T106" y="T107"/>
                          </a:cxn>
                          <a:cxn ang="T180">
                            <a:pos x="T108" y="T109"/>
                          </a:cxn>
                          <a:cxn ang="T181">
                            <a:pos x="T110" y="T111"/>
                          </a:cxn>
                          <a:cxn ang="T182">
                            <a:pos x="T112" y="T113"/>
                          </a:cxn>
                          <a:cxn ang="T183">
                            <a:pos x="T114" y="T115"/>
                          </a:cxn>
                          <a:cxn ang="T184">
                            <a:pos x="T116" y="T117"/>
                          </a:cxn>
                          <a:cxn ang="T185">
                            <a:pos x="T118" y="T119"/>
                          </a:cxn>
                          <a:cxn ang="T186">
                            <a:pos x="T120" y="T121"/>
                          </a:cxn>
                          <a:cxn ang="T187">
                            <a:pos x="T122" y="T123"/>
                          </a:cxn>
                          <a:cxn ang="T188">
                            <a:pos x="T124" y="T125"/>
                          </a:cxn>
                        </a:cxnLst>
                        <a:rect l="T189" t="T190" r="T191" b="T192"/>
                        <a:pathLst>
                          <a:path w="264" h="1453">
                            <a:moveTo>
                              <a:pt x="0" y="1340"/>
                            </a:moveTo>
                            <a:lnTo>
                              <a:pt x="0" y="1142"/>
                            </a:lnTo>
                            <a:lnTo>
                              <a:pt x="0" y="1005"/>
                            </a:lnTo>
                            <a:lnTo>
                              <a:pt x="0" y="1240"/>
                            </a:lnTo>
                            <a:lnTo>
                              <a:pt x="1" y="1046"/>
                            </a:lnTo>
                            <a:lnTo>
                              <a:pt x="1" y="1217"/>
                            </a:lnTo>
                            <a:lnTo>
                              <a:pt x="1" y="1059"/>
                            </a:lnTo>
                            <a:lnTo>
                              <a:pt x="1" y="1143"/>
                            </a:lnTo>
                            <a:lnTo>
                              <a:pt x="2" y="1375"/>
                            </a:lnTo>
                            <a:lnTo>
                              <a:pt x="2" y="1171"/>
                            </a:lnTo>
                            <a:lnTo>
                              <a:pt x="2" y="1182"/>
                            </a:lnTo>
                            <a:lnTo>
                              <a:pt x="3" y="1218"/>
                            </a:lnTo>
                            <a:lnTo>
                              <a:pt x="3" y="1244"/>
                            </a:lnTo>
                            <a:lnTo>
                              <a:pt x="3" y="1351"/>
                            </a:lnTo>
                            <a:lnTo>
                              <a:pt x="3" y="1243"/>
                            </a:lnTo>
                            <a:lnTo>
                              <a:pt x="4" y="1137"/>
                            </a:lnTo>
                            <a:lnTo>
                              <a:pt x="4" y="1172"/>
                            </a:lnTo>
                            <a:lnTo>
                              <a:pt x="4" y="1137"/>
                            </a:lnTo>
                            <a:lnTo>
                              <a:pt x="5" y="1293"/>
                            </a:lnTo>
                            <a:lnTo>
                              <a:pt x="5" y="1092"/>
                            </a:lnTo>
                            <a:lnTo>
                              <a:pt x="5" y="1187"/>
                            </a:lnTo>
                            <a:lnTo>
                              <a:pt x="5" y="1221"/>
                            </a:lnTo>
                            <a:lnTo>
                              <a:pt x="6" y="1235"/>
                            </a:lnTo>
                            <a:lnTo>
                              <a:pt x="6" y="1292"/>
                            </a:lnTo>
                            <a:lnTo>
                              <a:pt x="6" y="1106"/>
                            </a:lnTo>
                            <a:lnTo>
                              <a:pt x="7" y="1189"/>
                            </a:lnTo>
                            <a:lnTo>
                              <a:pt x="7" y="1246"/>
                            </a:lnTo>
                            <a:lnTo>
                              <a:pt x="7" y="1259"/>
                            </a:lnTo>
                            <a:lnTo>
                              <a:pt x="7" y="1316"/>
                            </a:lnTo>
                            <a:lnTo>
                              <a:pt x="8" y="1018"/>
                            </a:lnTo>
                            <a:lnTo>
                              <a:pt x="8" y="1110"/>
                            </a:lnTo>
                            <a:lnTo>
                              <a:pt x="8" y="1225"/>
                            </a:lnTo>
                            <a:lnTo>
                              <a:pt x="9" y="1281"/>
                            </a:lnTo>
                            <a:lnTo>
                              <a:pt x="9" y="1271"/>
                            </a:lnTo>
                            <a:lnTo>
                              <a:pt x="9" y="1261"/>
                            </a:lnTo>
                            <a:lnTo>
                              <a:pt x="9" y="1260"/>
                            </a:lnTo>
                            <a:lnTo>
                              <a:pt x="9" y="1272"/>
                            </a:lnTo>
                            <a:lnTo>
                              <a:pt x="9" y="1148"/>
                            </a:lnTo>
                            <a:lnTo>
                              <a:pt x="9" y="1307"/>
                            </a:lnTo>
                            <a:lnTo>
                              <a:pt x="10" y="1106"/>
                            </a:lnTo>
                            <a:lnTo>
                              <a:pt x="10" y="1183"/>
                            </a:lnTo>
                            <a:lnTo>
                              <a:pt x="10" y="1228"/>
                            </a:lnTo>
                            <a:lnTo>
                              <a:pt x="10" y="1217"/>
                            </a:lnTo>
                            <a:lnTo>
                              <a:pt x="11" y="1152"/>
                            </a:lnTo>
                            <a:lnTo>
                              <a:pt x="11" y="1316"/>
                            </a:lnTo>
                            <a:lnTo>
                              <a:pt x="11" y="1329"/>
                            </a:lnTo>
                            <a:lnTo>
                              <a:pt x="12" y="1207"/>
                            </a:lnTo>
                            <a:lnTo>
                              <a:pt x="12" y="1405"/>
                            </a:lnTo>
                            <a:lnTo>
                              <a:pt x="12" y="1230"/>
                            </a:lnTo>
                            <a:lnTo>
                              <a:pt x="13" y="1219"/>
                            </a:lnTo>
                            <a:lnTo>
                              <a:pt x="13" y="1241"/>
                            </a:lnTo>
                            <a:lnTo>
                              <a:pt x="13" y="1327"/>
                            </a:lnTo>
                            <a:lnTo>
                              <a:pt x="13" y="1210"/>
                            </a:lnTo>
                            <a:lnTo>
                              <a:pt x="14" y="1136"/>
                            </a:lnTo>
                            <a:lnTo>
                              <a:pt x="14" y="1414"/>
                            </a:lnTo>
                            <a:lnTo>
                              <a:pt x="14" y="1190"/>
                            </a:lnTo>
                            <a:lnTo>
                              <a:pt x="15" y="1243"/>
                            </a:lnTo>
                            <a:lnTo>
                              <a:pt x="15" y="1392"/>
                            </a:lnTo>
                            <a:lnTo>
                              <a:pt x="15" y="1253"/>
                            </a:lnTo>
                            <a:lnTo>
                              <a:pt x="15" y="1212"/>
                            </a:lnTo>
                            <a:lnTo>
                              <a:pt x="16" y="1296"/>
                            </a:lnTo>
                            <a:lnTo>
                              <a:pt x="16" y="1191"/>
                            </a:lnTo>
                            <a:lnTo>
                              <a:pt x="16" y="1318"/>
                            </a:lnTo>
                            <a:lnTo>
                              <a:pt x="17" y="1140"/>
                            </a:lnTo>
                            <a:lnTo>
                              <a:pt x="17" y="1212"/>
                            </a:lnTo>
                            <a:lnTo>
                              <a:pt x="17" y="1453"/>
                            </a:lnTo>
                            <a:lnTo>
                              <a:pt x="18" y="1153"/>
                            </a:lnTo>
                            <a:lnTo>
                              <a:pt x="18" y="1205"/>
                            </a:lnTo>
                            <a:lnTo>
                              <a:pt x="18" y="1267"/>
                            </a:lnTo>
                            <a:lnTo>
                              <a:pt x="18" y="1164"/>
                            </a:lnTo>
                            <a:lnTo>
                              <a:pt x="18" y="1226"/>
                            </a:lnTo>
                            <a:lnTo>
                              <a:pt x="18" y="1155"/>
                            </a:lnTo>
                            <a:lnTo>
                              <a:pt x="18" y="1266"/>
                            </a:lnTo>
                            <a:lnTo>
                              <a:pt x="19" y="1388"/>
                            </a:lnTo>
                            <a:lnTo>
                              <a:pt x="19" y="1359"/>
                            </a:lnTo>
                            <a:lnTo>
                              <a:pt x="19" y="1238"/>
                            </a:lnTo>
                            <a:lnTo>
                              <a:pt x="20" y="1298"/>
                            </a:lnTo>
                            <a:lnTo>
                              <a:pt x="20" y="1370"/>
                            </a:lnTo>
                            <a:lnTo>
                              <a:pt x="20" y="1227"/>
                            </a:lnTo>
                            <a:lnTo>
                              <a:pt x="21" y="1269"/>
                            </a:lnTo>
                            <a:lnTo>
                              <a:pt x="21" y="1149"/>
                            </a:lnTo>
                            <a:lnTo>
                              <a:pt x="21" y="1150"/>
                            </a:lnTo>
                            <a:lnTo>
                              <a:pt x="22" y="1160"/>
                            </a:lnTo>
                            <a:lnTo>
                              <a:pt x="22" y="1170"/>
                            </a:lnTo>
                            <a:lnTo>
                              <a:pt x="22" y="1270"/>
                            </a:lnTo>
                            <a:lnTo>
                              <a:pt x="22" y="1132"/>
                            </a:lnTo>
                            <a:lnTo>
                              <a:pt x="23" y="1338"/>
                            </a:lnTo>
                            <a:lnTo>
                              <a:pt x="23" y="1143"/>
                            </a:lnTo>
                            <a:lnTo>
                              <a:pt x="23" y="1359"/>
                            </a:lnTo>
                            <a:lnTo>
                              <a:pt x="24" y="1262"/>
                            </a:lnTo>
                            <a:lnTo>
                              <a:pt x="24" y="1396"/>
                            </a:lnTo>
                            <a:lnTo>
                              <a:pt x="24" y="1262"/>
                            </a:lnTo>
                            <a:lnTo>
                              <a:pt x="25" y="1271"/>
                            </a:lnTo>
                            <a:lnTo>
                              <a:pt x="25" y="1252"/>
                            </a:lnTo>
                            <a:lnTo>
                              <a:pt x="25" y="1300"/>
                            </a:lnTo>
                            <a:lnTo>
                              <a:pt x="26" y="1301"/>
                            </a:lnTo>
                            <a:lnTo>
                              <a:pt x="26" y="1234"/>
                            </a:lnTo>
                            <a:lnTo>
                              <a:pt x="26" y="1225"/>
                            </a:lnTo>
                            <a:lnTo>
                              <a:pt x="27" y="1138"/>
                            </a:lnTo>
                            <a:lnTo>
                              <a:pt x="27" y="1290"/>
                            </a:lnTo>
                            <a:lnTo>
                              <a:pt x="27" y="1302"/>
                            </a:lnTo>
                            <a:lnTo>
                              <a:pt x="27" y="1235"/>
                            </a:lnTo>
                            <a:lnTo>
                              <a:pt x="27" y="1244"/>
                            </a:lnTo>
                            <a:lnTo>
                              <a:pt x="27" y="1169"/>
                            </a:lnTo>
                            <a:lnTo>
                              <a:pt x="27" y="1263"/>
                            </a:lnTo>
                            <a:lnTo>
                              <a:pt x="28" y="1375"/>
                            </a:lnTo>
                            <a:lnTo>
                              <a:pt x="28" y="1330"/>
                            </a:lnTo>
                            <a:lnTo>
                              <a:pt x="28" y="1273"/>
                            </a:lnTo>
                            <a:lnTo>
                              <a:pt x="29" y="1246"/>
                            </a:lnTo>
                            <a:lnTo>
                              <a:pt x="29" y="1200"/>
                            </a:lnTo>
                            <a:lnTo>
                              <a:pt x="29" y="1108"/>
                            </a:lnTo>
                            <a:lnTo>
                              <a:pt x="30" y="1164"/>
                            </a:lnTo>
                            <a:lnTo>
                              <a:pt x="30" y="1266"/>
                            </a:lnTo>
                            <a:lnTo>
                              <a:pt x="31" y="1221"/>
                            </a:lnTo>
                            <a:lnTo>
                              <a:pt x="31" y="1174"/>
                            </a:lnTo>
                            <a:lnTo>
                              <a:pt x="31" y="1211"/>
                            </a:lnTo>
                            <a:lnTo>
                              <a:pt x="32" y="1330"/>
                            </a:lnTo>
                            <a:lnTo>
                              <a:pt x="32" y="1140"/>
                            </a:lnTo>
                            <a:lnTo>
                              <a:pt x="32" y="1285"/>
                            </a:lnTo>
                            <a:lnTo>
                              <a:pt x="33" y="1285"/>
                            </a:lnTo>
                            <a:lnTo>
                              <a:pt x="33" y="1295"/>
                            </a:lnTo>
                            <a:lnTo>
                              <a:pt x="33" y="1384"/>
                            </a:lnTo>
                            <a:lnTo>
                              <a:pt x="34" y="1258"/>
                            </a:lnTo>
                            <a:lnTo>
                              <a:pt x="34" y="1232"/>
                            </a:lnTo>
                            <a:lnTo>
                              <a:pt x="34" y="1204"/>
                            </a:lnTo>
                            <a:lnTo>
                              <a:pt x="35" y="1268"/>
                            </a:lnTo>
                            <a:lnTo>
                              <a:pt x="35" y="1305"/>
                            </a:lnTo>
                            <a:lnTo>
                              <a:pt x="35" y="1251"/>
                            </a:lnTo>
                            <a:lnTo>
                              <a:pt x="36" y="1181"/>
                            </a:lnTo>
                            <a:lnTo>
                              <a:pt x="36" y="1277"/>
                            </a:lnTo>
                            <a:lnTo>
                              <a:pt x="36" y="1119"/>
                            </a:lnTo>
                            <a:lnTo>
                              <a:pt x="36" y="1242"/>
                            </a:lnTo>
                            <a:lnTo>
                              <a:pt x="36" y="1243"/>
                            </a:lnTo>
                            <a:lnTo>
                              <a:pt x="36" y="1182"/>
                            </a:lnTo>
                            <a:lnTo>
                              <a:pt x="37" y="1235"/>
                            </a:lnTo>
                            <a:lnTo>
                              <a:pt x="37" y="1209"/>
                            </a:lnTo>
                            <a:lnTo>
                              <a:pt x="37" y="1174"/>
                            </a:lnTo>
                            <a:lnTo>
                              <a:pt x="37" y="1313"/>
                            </a:lnTo>
                            <a:lnTo>
                              <a:pt x="38" y="1184"/>
                            </a:lnTo>
                            <a:lnTo>
                              <a:pt x="38" y="1218"/>
                            </a:lnTo>
                            <a:lnTo>
                              <a:pt x="38" y="1339"/>
                            </a:lnTo>
                            <a:lnTo>
                              <a:pt x="39" y="1202"/>
                            </a:lnTo>
                            <a:lnTo>
                              <a:pt x="39" y="1168"/>
                            </a:lnTo>
                            <a:lnTo>
                              <a:pt x="39" y="1297"/>
                            </a:lnTo>
                            <a:lnTo>
                              <a:pt x="40" y="1187"/>
                            </a:lnTo>
                            <a:lnTo>
                              <a:pt x="40" y="1161"/>
                            </a:lnTo>
                            <a:lnTo>
                              <a:pt x="41" y="1322"/>
                            </a:lnTo>
                            <a:lnTo>
                              <a:pt x="41" y="1220"/>
                            </a:lnTo>
                            <a:lnTo>
                              <a:pt x="41" y="1213"/>
                            </a:lnTo>
                            <a:lnTo>
                              <a:pt x="42" y="1298"/>
                            </a:lnTo>
                            <a:lnTo>
                              <a:pt x="42" y="1171"/>
                            </a:lnTo>
                            <a:lnTo>
                              <a:pt x="42" y="1255"/>
                            </a:lnTo>
                            <a:lnTo>
                              <a:pt x="43" y="1306"/>
                            </a:lnTo>
                            <a:lnTo>
                              <a:pt x="43" y="1264"/>
                            </a:lnTo>
                            <a:lnTo>
                              <a:pt x="43" y="1331"/>
                            </a:lnTo>
                            <a:lnTo>
                              <a:pt x="44" y="1339"/>
                            </a:lnTo>
                            <a:lnTo>
                              <a:pt x="44" y="1140"/>
                            </a:lnTo>
                            <a:lnTo>
                              <a:pt x="44" y="1264"/>
                            </a:lnTo>
                            <a:lnTo>
                              <a:pt x="45" y="1332"/>
                            </a:lnTo>
                            <a:lnTo>
                              <a:pt x="45" y="1250"/>
                            </a:lnTo>
                            <a:lnTo>
                              <a:pt x="45" y="1233"/>
                            </a:lnTo>
                            <a:lnTo>
                              <a:pt x="45" y="1290"/>
                            </a:lnTo>
                            <a:lnTo>
                              <a:pt x="45" y="1226"/>
                            </a:lnTo>
                            <a:lnTo>
                              <a:pt x="46" y="1265"/>
                            </a:lnTo>
                            <a:lnTo>
                              <a:pt x="46" y="1226"/>
                            </a:lnTo>
                            <a:lnTo>
                              <a:pt x="46" y="1266"/>
                            </a:lnTo>
                            <a:lnTo>
                              <a:pt x="47" y="1315"/>
                            </a:lnTo>
                            <a:lnTo>
                              <a:pt x="47" y="1299"/>
                            </a:lnTo>
                            <a:lnTo>
                              <a:pt x="47" y="1138"/>
                            </a:lnTo>
                            <a:lnTo>
                              <a:pt x="48" y="1219"/>
                            </a:lnTo>
                            <a:lnTo>
                              <a:pt x="48" y="1235"/>
                            </a:lnTo>
                            <a:lnTo>
                              <a:pt x="48" y="1298"/>
                            </a:lnTo>
                            <a:lnTo>
                              <a:pt x="49" y="1244"/>
                            </a:lnTo>
                            <a:lnTo>
                              <a:pt x="49" y="1378"/>
                            </a:lnTo>
                            <a:lnTo>
                              <a:pt x="49" y="1237"/>
                            </a:lnTo>
                            <a:lnTo>
                              <a:pt x="50" y="1118"/>
                            </a:lnTo>
                            <a:lnTo>
                              <a:pt x="50" y="1355"/>
                            </a:lnTo>
                            <a:lnTo>
                              <a:pt x="50" y="1324"/>
                            </a:lnTo>
                            <a:lnTo>
                              <a:pt x="51" y="1237"/>
                            </a:lnTo>
                            <a:lnTo>
                              <a:pt x="51" y="1402"/>
                            </a:lnTo>
                            <a:lnTo>
                              <a:pt x="51" y="1160"/>
                            </a:lnTo>
                            <a:lnTo>
                              <a:pt x="52" y="1262"/>
                            </a:lnTo>
                            <a:lnTo>
                              <a:pt x="52" y="1339"/>
                            </a:lnTo>
                            <a:lnTo>
                              <a:pt x="53" y="1254"/>
                            </a:lnTo>
                            <a:lnTo>
                              <a:pt x="53" y="1262"/>
                            </a:lnTo>
                            <a:lnTo>
                              <a:pt x="53" y="1208"/>
                            </a:lnTo>
                            <a:lnTo>
                              <a:pt x="54" y="1200"/>
                            </a:lnTo>
                            <a:lnTo>
                              <a:pt x="54" y="1232"/>
                            </a:lnTo>
                            <a:lnTo>
                              <a:pt x="54" y="1216"/>
                            </a:lnTo>
                            <a:lnTo>
                              <a:pt x="54" y="1225"/>
                            </a:lnTo>
                            <a:lnTo>
                              <a:pt x="54" y="1309"/>
                            </a:lnTo>
                            <a:lnTo>
                              <a:pt x="54" y="1164"/>
                            </a:lnTo>
                            <a:lnTo>
                              <a:pt x="55" y="1172"/>
                            </a:lnTo>
                            <a:lnTo>
                              <a:pt x="55" y="1325"/>
                            </a:lnTo>
                            <a:lnTo>
                              <a:pt x="55" y="1195"/>
                            </a:lnTo>
                            <a:lnTo>
                              <a:pt x="56" y="1211"/>
                            </a:lnTo>
                            <a:lnTo>
                              <a:pt x="56" y="1332"/>
                            </a:lnTo>
                            <a:lnTo>
                              <a:pt x="56" y="1280"/>
                            </a:lnTo>
                            <a:lnTo>
                              <a:pt x="57" y="1279"/>
                            </a:lnTo>
                            <a:lnTo>
                              <a:pt x="57" y="1301"/>
                            </a:lnTo>
                            <a:lnTo>
                              <a:pt x="58" y="1266"/>
                            </a:lnTo>
                            <a:lnTo>
                              <a:pt x="58" y="1347"/>
                            </a:lnTo>
                            <a:lnTo>
                              <a:pt x="58" y="1213"/>
                            </a:lnTo>
                            <a:lnTo>
                              <a:pt x="59" y="1347"/>
                            </a:lnTo>
                            <a:lnTo>
                              <a:pt x="59" y="1339"/>
                            </a:lnTo>
                            <a:lnTo>
                              <a:pt x="59" y="1333"/>
                            </a:lnTo>
                            <a:lnTo>
                              <a:pt x="60" y="1302"/>
                            </a:lnTo>
                            <a:lnTo>
                              <a:pt x="60" y="1252"/>
                            </a:lnTo>
                            <a:lnTo>
                              <a:pt x="60" y="1207"/>
                            </a:lnTo>
                            <a:lnTo>
                              <a:pt x="61" y="1258"/>
                            </a:lnTo>
                            <a:lnTo>
                              <a:pt x="61" y="1354"/>
                            </a:lnTo>
                            <a:lnTo>
                              <a:pt x="62" y="1230"/>
                            </a:lnTo>
                            <a:lnTo>
                              <a:pt x="62" y="1280"/>
                            </a:lnTo>
                            <a:lnTo>
                              <a:pt x="63" y="1231"/>
                            </a:lnTo>
                            <a:lnTo>
                              <a:pt x="63" y="1318"/>
                            </a:lnTo>
                            <a:lnTo>
                              <a:pt x="63" y="1231"/>
                            </a:lnTo>
                            <a:lnTo>
                              <a:pt x="63" y="1296"/>
                            </a:lnTo>
                            <a:lnTo>
                              <a:pt x="63" y="1204"/>
                            </a:lnTo>
                            <a:lnTo>
                              <a:pt x="64" y="1332"/>
                            </a:lnTo>
                            <a:lnTo>
                              <a:pt x="64" y="1182"/>
                            </a:lnTo>
                            <a:lnTo>
                              <a:pt x="65" y="1240"/>
                            </a:lnTo>
                            <a:lnTo>
                              <a:pt x="65" y="1253"/>
                            </a:lnTo>
                            <a:lnTo>
                              <a:pt x="65" y="1211"/>
                            </a:lnTo>
                            <a:lnTo>
                              <a:pt x="66" y="1234"/>
                            </a:lnTo>
                            <a:lnTo>
                              <a:pt x="66" y="1317"/>
                            </a:lnTo>
                            <a:lnTo>
                              <a:pt x="66" y="1240"/>
                            </a:lnTo>
                            <a:lnTo>
                              <a:pt x="67" y="1269"/>
                            </a:lnTo>
                            <a:lnTo>
                              <a:pt x="67" y="1305"/>
                            </a:lnTo>
                            <a:lnTo>
                              <a:pt x="67" y="1248"/>
                            </a:lnTo>
                            <a:lnTo>
                              <a:pt x="68" y="1270"/>
                            </a:lnTo>
                            <a:lnTo>
                              <a:pt x="68" y="1200"/>
                            </a:lnTo>
                            <a:lnTo>
                              <a:pt x="69" y="1353"/>
                            </a:lnTo>
                            <a:lnTo>
                              <a:pt x="69" y="1285"/>
                            </a:lnTo>
                            <a:lnTo>
                              <a:pt x="69" y="1306"/>
                            </a:lnTo>
                            <a:lnTo>
                              <a:pt x="70" y="1263"/>
                            </a:lnTo>
                            <a:lnTo>
                              <a:pt x="70" y="1298"/>
                            </a:lnTo>
                            <a:lnTo>
                              <a:pt x="70" y="1168"/>
                            </a:lnTo>
                            <a:lnTo>
                              <a:pt x="71" y="1271"/>
                            </a:lnTo>
                            <a:lnTo>
                              <a:pt x="71" y="1360"/>
                            </a:lnTo>
                            <a:lnTo>
                              <a:pt x="72" y="1251"/>
                            </a:lnTo>
                            <a:lnTo>
                              <a:pt x="72" y="1298"/>
                            </a:lnTo>
                            <a:lnTo>
                              <a:pt x="72" y="1196"/>
                            </a:lnTo>
                            <a:lnTo>
                              <a:pt x="72" y="1272"/>
                            </a:lnTo>
                            <a:lnTo>
                              <a:pt x="72" y="1264"/>
                            </a:lnTo>
                            <a:lnTo>
                              <a:pt x="72" y="1292"/>
                            </a:lnTo>
                            <a:lnTo>
                              <a:pt x="73" y="1218"/>
                            </a:lnTo>
                            <a:lnTo>
                              <a:pt x="73" y="1192"/>
                            </a:lnTo>
                            <a:lnTo>
                              <a:pt x="74" y="1312"/>
                            </a:lnTo>
                            <a:lnTo>
                              <a:pt x="74" y="1265"/>
                            </a:lnTo>
                            <a:lnTo>
                              <a:pt x="74" y="1258"/>
                            </a:lnTo>
                            <a:lnTo>
                              <a:pt x="75" y="1273"/>
                            </a:lnTo>
                            <a:lnTo>
                              <a:pt x="75" y="1279"/>
                            </a:lnTo>
                            <a:lnTo>
                              <a:pt x="75" y="1246"/>
                            </a:lnTo>
                            <a:lnTo>
                              <a:pt x="76" y="1280"/>
                            </a:lnTo>
                            <a:lnTo>
                              <a:pt x="76" y="1241"/>
                            </a:lnTo>
                            <a:lnTo>
                              <a:pt x="77" y="1387"/>
                            </a:lnTo>
                            <a:lnTo>
                              <a:pt x="77" y="1155"/>
                            </a:lnTo>
                            <a:lnTo>
                              <a:pt x="77" y="1181"/>
                            </a:lnTo>
                            <a:lnTo>
                              <a:pt x="78" y="1313"/>
                            </a:lnTo>
                            <a:lnTo>
                              <a:pt x="78" y="1268"/>
                            </a:lnTo>
                            <a:lnTo>
                              <a:pt x="78" y="1267"/>
                            </a:lnTo>
                            <a:lnTo>
                              <a:pt x="79" y="1216"/>
                            </a:lnTo>
                            <a:lnTo>
                              <a:pt x="79" y="1248"/>
                            </a:lnTo>
                            <a:lnTo>
                              <a:pt x="80" y="1176"/>
                            </a:lnTo>
                            <a:lnTo>
                              <a:pt x="80" y="1280"/>
                            </a:lnTo>
                            <a:lnTo>
                              <a:pt x="80" y="1235"/>
                            </a:lnTo>
                            <a:lnTo>
                              <a:pt x="81" y="1314"/>
                            </a:lnTo>
                            <a:lnTo>
                              <a:pt x="81" y="1242"/>
                            </a:lnTo>
                            <a:lnTo>
                              <a:pt x="81" y="1340"/>
                            </a:lnTo>
                            <a:lnTo>
                              <a:pt x="81" y="1313"/>
                            </a:lnTo>
                            <a:lnTo>
                              <a:pt x="81" y="1249"/>
                            </a:lnTo>
                            <a:lnTo>
                              <a:pt x="82" y="1314"/>
                            </a:lnTo>
                            <a:lnTo>
                              <a:pt x="82" y="1313"/>
                            </a:lnTo>
                            <a:lnTo>
                              <a:pt x="82" y="1232"/>
                            </a:lnTo>
                            <a:lnTo>
                              <a:pt x="83" y="1232"/>
                            </a:lnTo>
                            <a:lnTo>
                              <a:pt x="83" y="1277"/>
                            </a:lnTo>
                            <a:lnTo>
                              <a:pt x="84" y="1244"/>
                            </a:lnTo>
                            <a:lnTo>
                              <a:pt x="84" y="1327"/>
                            </a:lnTo>
                            <a:lnTo>
                              <a:pt x="84" y="1132"/>
                            </a:lnTo>
                            <a:lnTo>
                              <a:pt x="85" y="963"/>
                            </a:lnTo>
                            <a:lnTo>
                              <a:pt x="85" y="1138"/>
                            </a:lnTo>
                            <a:lnTo>
                              <a:pt x="86" y="951"/>
                            </a:lnTo>
                            <a:lnTo>
                              <a:pt x="86" y="1190"/>
                            </a:lnTo>
                            <a:lnTo>
                              <a:pt x="86" y="1221"/>
                            </a:lnTo>
                            <a:lnTo>
                              <a:pt x="87" y="1264"/>
                            </a:lnTo>
                            <a:lnTo>
                              <a:pt x="87" y="1159"/>
                            </a:lnTo>
                            <a:lnTo>
                              <a:pt x="88" y="1184"/>
                            </a:lnTo>
                            <a:lnTo>
                              <a:pt x="88" y="1198"/>
                            </a:lnTo>
                            <a:lnTo>
                              <a:pt x="88" y="1092"/>
                            </a:lnTo>
                            <a:lnTo>
                              <a:pt x="89" y="1104"/>
                            </a:lnTo>
                            <a:lnTo>
                              <a:pt x="89" y="1229"/>
                            </a:lnTo>
                            <a:lnTo>
                              <a:pt x="90" y="1137"/>
                            </a:lnTo>
                            <a:lnTo>
                              <a:pt x="90" y="1199"/>
                            </a:lnTo>
                            <a:lnTo>
                              <a:pt x="90" y="1364"/>
                            </a:lnTo>
                            <a:lnTo>
                              <a:pt x="90" y="1339"/>
                            </a:lnTo>
                            <a:lnTo>
                              <a:pt x="90" y="1212"/>
                            </a:lnTo>
                            <a:lnTo>
                              <a:pt x="91" y="1029"/>
                            </a:lnTo>
                            <a:lnTo>
                              <a:pt x="91" y="479"/>
                            </a:lnTo>
                            <a:lnTo>
                              <a:pt x="91" y="993"/>
                            </a:lnTo>
                            <a:lnTo>
                              <a:pt x="92" y="1170"/>
                            </a:lnTo>
                            <a:lnTo>
                              <a:pt x="92" y="1099"/>
                            </a:lnTo>
                            <a:lnTo>
                              <a:pt x="92" y="1123"/>
                            </a:lnTo>
                            <a:lnTo>
                              <a:pt x="93" y="1232"/>
                            </a:lnTo>
                            <a:lnTo>
                              <a:pt x="93" y="1076"/>
                            </a:lnTo>
                            <a:lnTo>
                              <a:pt x="94" y="891"/>
                            </a:lnTo>
                            <a:lnTo>
                              <a:pt x="94" y="433"/>
                            </a:lnTo>
                            <a:lnTo>
                              <a:pt x="94" y="0"/>
                            </a:lnTo>
                            <a:lnTo>
                              <a:pt x="95" y="877"/>
                            </a:lnTo>
                            <a:lnTo>
                              <a:pt x="95" y="1345"/>
                            </a:lnTo>
                            <a:lnTo>
                              <a:pt x="96" y="1007"/>
                            </a:lnTo>
                            <a:lnTo>
                              <a:pt x="96" y="903"/>
                            </a:lnTo>
                            <a:lnTo>
                              <a:pt x="97" y="702"/>
                            </a:lnTo>
                            <a:lnTo>
                              <a:pt x="97" y="862"/>
                            </a:lnTo>
                            <a:lnTo>
                              <a:pt x="97" y="1210"/>
                            </a:lnTo>
                            <a:lnTo>
                              <a:pt x="98" y="1369"/>
                            </a:lnTo>
                            <a:lnTo>
                              <a:pt x="98" y="1123"/>
                            </a:lnTo>
                            <a:lnTo>
                              <a:pt x="99" y="1118"/>
                            </a:lnTo>
                            <a:lnTo>
                              <a:pt x="99" y="1171"/>
                            </a:lnTo>
                            <a:lnTo>
                              <a:pt x="99" y="1095"/>
                            </a:lnTo>
                            <a:lnTo>
                              <a:pt x="99" y="1107"/>
                            </a:lnTo>
                            <a:lnTo>
                              <a:pt x="99" y="638"/>
                            </a:lnTo>
                            <a:lnTo>
                              <a:pt x="100" y="1074"/>
                            </a:lnTo>
                            <a:lnTo>
                              <a:pt x="100" y="1235"/>
                            </a:lnTo>
                            <a:lnTo>
                              <a:pt x="100" y="1230"/>
                            </a:lnTo>
                            <a:lnTo>
                              <a:pt x="101" y="1317"/>
                            </a:lnTo>
                            <a:lnTo>
                              <a:pt x="101" y="1018"/>
                            </a:lnTo>
                            <a:lnTo>
                              <a:pt x="102" y="1094"/>
                            </a:lnTo>
                            <a:lnTo>
                              <a:pt x="102" y="631"/>
                            </a:lnTo>
                            <a:lnTo>
                              <a:pt x="102" y="905"/>
                            </a:lnTo>
                            <a:lnTo>
                              <a:pt x="103" y="1299"/>
                            </a:lnTo>
                            <a:lnTo>
                              <a:pt x="103" y="1021"/>
                            </a:lnTo>
                            <a:lnTo>
                              <a:pt x="104" y="892"/>
                            </a:lnTo>
                            <a:lnTo>
                              <a:pt x="104" y="848"/>
                            </a:lnTo>
                            <a:lnTo>
                              <a:pt x="104" y="1063"/>
                            </a:lnTo>
                            <a:lnTo>
                              <a:pt x="105" y="1266"/>
                            </a:lnTo>
                            <a:lnTo>
                              <a:pt x="105" y="1160"/>
                            </a:lnTo>
                            <a:lnTo>
                              <a:pt x="106" y="1373"/>
                            </a:lnTo>
                            <a:lnTo>
                              <a:pt x="106" y="1328"/>
                            </a:lnTo>
                            <a:lnTo>
                              <a:pt x="107" y="1278"/>
                            </a:lnTo>
                            <a:lnTo>
                              <a:pt x="107" y="910"/>
                            </a:lnTo>
                            <a:lnTo>
                              <a:pt x="107" y="988"/>
                            </a:lnTo>
                            <a:lnTo>
                              <a:pt x="108" y="1329"/>
                            </a:lnTo>
                            <a:lnTo>
                              <a:pt x="108" y="1217"/>
                            </a:lnTo>
                            <a:lnTo>
                              <a:pt x="108" y="1012"/>
                            </a:lnTo>
                            <a:lnTo>
                              <a:pt x="108" y="1068"/>
                            </a:lnTo>
                            <a:lnTo>
                              <a:pt x="108" y="1152"/>
                            </a:lnTo>
                            <a:lnTo>
                              <a:pt x="109" y="1218"/>
                            </a:lnTo>
                            <a:lnTo>
                              <a:pt x="109" y="1086"/>
                            </a:lnTo>
                            <a:lnTo>
                              <a:pt x="110" y="1059"/>
                            </a:lnTo>
                            <a:lnTo>
                              <a:pt x="110" y="1301"/>
                            </a:lnTo>
                            <a:lnTo>
                              <a:pt x="111" y="1235"/>
                            </a:lnTo>
                            <a:lnTo>
                              <a:pt x="111" y="1198"/>
                            </a:lnTo>
                            <a:lnTo>
                              <a:pt x="111" y="850"/>
                            </a:lnTo>
                            <a:lnTo>
                              <a:pt x="112" y="915"/>
                            </a:lnTo>
                            <a:lnTo>
                              <a:pt x="112" y="916"/>
                            </a:lnTo>
                            <a:lnTo>
                              <a:pt x="113" y="900"/>
                            </a:lnTo>
                            <a:lnTo>
                              <a:pt x="113" y="988"/>
                            </a:lnTo>
                            <a:lnTo>
                              <a:pt x="113" y="1129"/>
                            </a:lnTo>
                            <a:lnTo>
                              <a:pt x="114" y="1237"/>
                            </a:lnTo>
                            <a:lnTo>
                              <a:pt x="114" y="974"/>
                            </a:lnTo>
                            <a:lnTo>
                              <a:pt x="115" y="1050"/>
                            </a:lnTo>
                            <a:lnTo>
                              <a:pt x="115" y="1147"/>
                            </a:lnTo>
                            <a:lnTo>
                              <a:pt x="116" y="1217"/>
                            </a:lnTo>
                            <a:lnTo>
                              <a:pt x="116" y="929"/>
                            </a:lnTo>
                            <a:lnTo>
                              <a:pt x="116" y="707"/>
                            </a:lnTo>
                            <a:lnTo>
                              <a:pt x="117" y="1095"/>
                            </a:lnTo>
                            <a:lnTo>
                              <a:pt x="117" y="1340"/>
                            </a:lnTo>
                            <a:lnTo>
                              <a:pt x="117" y="1345"/>
                            </a:lnTo>
                            <a:lnTo>
                              <a:pt x="117" y="1276"/>
                            </a:lnTo>
                            <a:lnTo>
                              <a:pt x="118" y="1291"/>
                            </a:lnTo>
                            <a:lnTo>
                              <a:pt x="118" y="1266"/>
                            </a:lnTo>
                            <a:lnTo>
                              <a:pt x="118" y="1145"/>
                            </a:lnTo>
                            <a:lnTo>
                              <a:pt x="119" y="1276"/>
                            </a:lnTo>
                            <a:lnTo>
                              <a:pt x="119" y="1318"/>
                            </a:lnTo>
                            <a:lnTo>
                              <a:pt x="120" y="1208"/>
                            </a:lnTo>
                            <a:lnTo>
                              <a:pt x="120" y="1177"/>
                            </a:lnTo>
                            <a:lnTo>
                              <a:pt x="121" y="1215"/>
                            </a:lnTo>
                            <a:lnTo>
                              <a:pt x="121" y="1252"/>
                            </a:lnTo>
                            <a:lnTo>
                              <a:pt x="121" y="1266"/>
                            </a:lnTo>
                            <a:lnTo>
                              <a:pt x="122" y="1199"/>
                            </a:lnTo>
                            <a:lnTo>
                              <a:pt x="122" y="1252"/>
                            </a:lnTo>
                            <a:lnTo>
                              <a:pt x="123" y="1273"/>
                            </a:lnTo>
                            <a:lnTo>
                              <a:pt x="123" y="1196"/>
                            </a:lnTo>
                            <a:lnTo>
                              <a:pt x="124" y="1134"/>
                            </a:lnTo>
                            <a:lnTo>
                              <a:pt x="124" y="1325"/>
                            </a:lnTo>
                            <a:lnTo>
                              <a:pt x="124" y="1262"/>
                            </a:lnTo>
                            <a:lnTo>
                              <a:pt x="125" y="1211"/>
                            </a:lnTo>
                            <a:lnTo>
                              <a:pt x="125" y="1227"/>
                            </a:lnTo>
                            <a:lnTo>
                              <a:pt x="126" y="1080"/>
                            </a:lnTo>
                            <a:lnTo>
                              <a:pt x="126" y="1177"/>
                            </a:lnTo>
                            <a:lnTo>
                              <a:pt x="126" y="1360"/>
                            </a:lnTo>
                            <a:lnTo>
                              <a:pt x="126" y="1334"/>
                            </a:lnTo>
                            <a:lnTo>
                              <a:pt x="126" y="1233"/>
                            </a:lnTo>
                            <a:lnTo>
                              <a:pt x="127" y="1203"/>
                            </a:lnTo>
                            <a:lnTo>
                              <a:pt x="127" y="1284"/>
                            </a:lnTo>
                            <a:lnTo>
                              <a:pt x="128" y="1284"/>
                            </a:lnTo>
                            <a:lnTo>
                              <a:pt x="128" y="1214"/>
                            </a:lnTo>
                            <a:lnTo>
                              <a:pt x="129" y="1174"/>
                            </a:lnTo>
                            <a:lnTo>
                              <a:pt x="129" y="1135"/>
                            </a:lnTo>
                            <a:lnTo>
                              <a:pt x="129" y="1369"/>
                            </a:lnTo>
                            <a:lnTo>
                              <a:pt x="130" y="1270"/>
                            </a:lnTo>
                            <a:lnTo>
                              <a:pt x="130" y="1260"/>
                            </a:lnTo>
                            <a:lnTo>
                              <a:pt x="131" y="1206"/>
                            </a:lnTo>
                            <a:lnTo>
                              <a:pt x="131" y="1235"/>
                            </a:lnTo>
                            <a:lnTo>
                              <a:pt x="132" y="1255"/>
                            </a:lnTo>
                            <a:lnTo>
                              <a:pt x="132" y="1261"/>
                            </a:lnTo>
                            <a:lnTo>
                              <a:pt x="133" y="1191"/>
                            </a:lnTo>
                            <a:lnTo>
                              <a:pt x="133" y="1015"/>
                            </a:lnTo>
                            <a:lnTo>
                              <a:pt x="133" y="1241"/>
                            </a:lnTo>
                            <a:lnTo>
                              <a:pt x="134" y="1241"/>
                            </a:lnTo>
                            <a:lnTo>
                              <a:pt x="134" y="1281"/>
                            </a:lnTo>
                            <a:lnTo>
                              <a:pt x="135" y="1202"/>
                            </a:lnTo>
                            <a:lnTo>
                              <a:pt x="135" y="1159"/>
                            </a:lnTo>
                            <a:lnTo>
                              <a:pt x="135" y="1169"/>
                            </a:lnTo>
                            <a:lnTo>
                              <a:pt x="135" y="1149"/>
                            </a:lnTo>
                            <a:lnTo>
                              <a:pt x="136" y="1131"/>
                            </a:lnTo>
                            <a:lnTo>
                              <a:pt x="136" y="1253"/>
                            </a:lnTo>
                            <a:lnTo>
                              <a:pt x="136" y="1142"/>
                            </a:lnTo>
                            <a:lnTo>
                              <a:pt x="137" y="1112"/>
                            </a:lnTo>
                            <a:lnTo>
                              <a:pt x="137" y="1397"/>
                            </a:lnTo>
                            <a:lnTo>
                              <a:pt x="138" y="1368"/>
                            </a:lnTo>
                            <a:lnTo>
                              <a:pt x="138" y="1138"/>
                            </a:lnTo>
                            <a:lnTo>
                              <a:pt x="139" y="1244"/>
                            </a:lnTo>
                            <a:lnTo>
                              <a:pt x="139" y="1301"/>
                            </a:lnTo>
                            <a:lnTo>
                              <a:pt x="140" y="1402"/>
                            </a:lnTo>
                            <a:lnTo>
                              <a:pt x="140" y="1220"/>
                            </a:lnTo>
                            <a:lnTo>
                              <a:pt x="140" y="1197"/>
                            </a:lnTo>
                            <a:lnTo>
                              <a:pt x="141" y="1226"/>
                            </a:lnTo>
                            <a:lnTo>
                              <a:pt x="141" y="1245"/>
                            </a:lnTo>
                            <a:lnTo>
                              <a:pt x="142" y="1136"/>
                            </a:lnTo>
                            <a:lnTo>
                              <a:pt x="142" y="1189"/>
                            </a:lnTo>
                            <a:lnTo>
                              <a:pt x="143" y="1339"/>
                            </a:lnTo>
                            <a:lnTo>
                              <a:pt x="143" y="1283"/>
                            </a:lnTo>
                            <a:lnTo>
                              <a:pt x="144" y="1316"/>
                            </a:lnTo>
                            <a:lnTo>
                              <a:pt x="144" y="1363"/>
                            </a:lnTo>
                            <a:lnTo>
                              <a:pt x="144" y="1190"/>
                            </a:lnTo>
                            <a:lnTo>
                              <a:pt x="144" y="1167"/>
                            </a:lnTo>
                            <a:lnTo>
                              <a:pt x="144" y="1195"/>
                            </a:lnTo>
                            <a:lnTo>
                              <a:pt x="145" y="1368"/>
                            </a:lnTo>
                            <a:lnTo>
                              <a:pt x="145" y="1307"/>
                            </a:lnTo>
                            <a:lnTo>
                              <a:pt x="146" y="1311"/>
                            </a:lnTo>
                            <a:lnTo>
                              <a:pt x="146" y="1205"/>
                            </a:lnTo>
                            <a:lnTo>
                              <a:pt x="147" y="1044"/>
                            </a:lnTo>
                            <a:lnTo>
                              <a:pt x="147" y="1252"/>
                            </a:lnTo>
                            <a:lnTo>
                              <a:pt x="148" y="1432"/>
                            </a:lnTo>
                            <a:lnTo>
                              <a:pt x="148" y="1307"/>
                            </a:lnTo>
                            <a:lnTo>
                              <a:pt x="148" y="1244"/>
                            </a:lnTo>
                            <a:lnTo>
                              <a:pt x="149" y="1229"/>
                            </a:lnTo>
                            <a:lnTo>
                              <a:pt x="149" y="1294"/>
                            </a:lnTo>
                            <a:lnTo>
                              <a:pt x="150" y="1325"/>
                            </a:lnTo>
                            <a:lnTo>
                              <a:pt x="150" y="1276"/>
                            </a:lnTo>
                            <a:lnTo>
                              <a:pt x="151" y="1253"/>
                            </a:lnTo>
                            <a:lnTo>
                              <a:pt x="151" y="1190"/>
                            </a:lnTo>
                            <a:lnTo>
                              <a:pt x="152" y="1181"/>
                            </a:lnTo>
                            <a:lnTo>
                              <a:pt x="152" y="1276"/>
                            </a:lnTo>
                            <a:lnTo>
                              <a:pt x="153" y="1335"/>
                            </a:lnTo>
                            <a:lnTo>
                              <a:pt x="153" y="1295"/>
                            </a:lnTo>
                            <a:lnTo>
                              <a:pt x="153" y="1259"/>
                            </a:lnTo>
                            <a:lnTo>
                              <a:pt x="153" y="1303"/>
                            </a:lnTo>
                            <a:lnTo>
                              <a:pt x="153" y="1241"/>
                            </a:lnTo>
                            <a:lnTo>
                              <a:pt x="154" y="1227"/>
                            </a:lnTo>
                            <a:lnTo>
                              <a:pt x="154" y="1192"/>
                            </a:lnTo>
                            <a:lnTo>
                              <a:pt x="155" y="1263"/>
                            </a:lnTo>
                            <a:lnTo>
                              <a:pt x="155" y="1260"/>
                            </a:lnTo>
                            <a:lnTo>
                              <a:pt x="156" y="1299"/>
                            </a:lnTo>
                            <a:lnTo>
                              <a:pt x="156" y="1095"/>
                            </a:lnTo>
                            <a:lnTo>
                              <a:pt x="157" y="1131"/>
                            </a:lnTo>
                            <a:lnTo>
                              <a:pt x="157" y="1308"/>
                            </a:lnTo>
                            <a:lnTo>
                              <a:pt x="158" y="1335"/>
                            </a:lnTo>
                            <a:lnTo>
                              <a:pt x="158" y="1296"/>
                            </a:lnTo>
                            <a:lnTo>
                              <a:pt x="159" y="1287"/>
                            </a:lnTo>
                            <a:lnTo>
                              <a:pt x="159" y="1255"/>
                            </a:lnTo>
                            <a:lnTo>
                              <a:pt x="159" y="1296"/>
                            </a:lnTo>
                            <a:lnTo>
                              <a:pt x="160" y="1300"/>
                            </a:lnTo>
                            <a:lnTo>
                              <a:pt x="160" y="1187"/>
                            </a:lnTo>
                            <a:lnTo>
                              <a:pt x="161" y="1100"/>
                            </a:lnTo>
                            <a:lnTo>
                              <a:pt x="161" y="1235"/>
                            </a:lnTo>
                            <a:lnTo>
                              <a:pt x="162" y="1370"/>
                            </a:lnTo>
                            <a:lnTo>
                              <a:pt x="162" y="1361"/>
                            </a:lnTo>
                            <a:lnTo>
                              <a:pt x="162" y="1205"/>
                            </a:lnTo>
                            <a:lnTo>
                              <a:pt x="162" y="1271"/>
                            </a:lnTo>
                            <a:lnTo>
                              <a:pt x="163" y="1227"/>
                            </a:lnTo>
                            <a:lnTo>
                              <a:pt x="163" y="1301"/>
                            </a:lnTo>
                            <a:lnTo>
                              <a:pt x="164" y="1284"/>
                            </a:lnTo>
                            <a:lnTo>
                              <a:pt x="164" y="1181"/>
                            </a:lnTo>
                            <a:lnTo>
                              <a:pt x="165" y="1224"/>
                            </a:lnTo>
                            <a:lnTo>
                              <a:pt x="165" y="1227"/>
                            </a:lnTo>
                            <a:lnTo>
                              <a:pt x="165" y="1340"/>
                            </a:lnTo>
                            <a:lnTo>
                              <a:pt x="166" y="1228"/>
                            </a:lnTo>
                            <a:lnTo>
                              <a:pt x="166" y="1271"/>
                            </a:lnTo>
                            <a:lnTo>
                              <a:pt x="167" y="1335"/>
                            </a:lnTo>
                            <a:lnTo>
                              <a:pt x="167" y="1229"/>
                            </a:lnTo>
                            <a:lnTo>
                              <a:pt x="168" y="1259"/>
                            </a:lnTo>
                            <a:lnTo>
                              <a:pt x="168" y="1093"/>
                            </a:lnTo>
                            <a:lnTo>
                              <a:pt x="169" y="1234"/>
                            </a:lnTo>
                            <a:lnTo>
                              <a:pt x="169" y="1222"/>
                            </a:lnTo>
                            <a:lnTo>
                              <a:pt x="170" y="1158"/>
                            </a:lnTo>
                            <a:lnTo>
                              <a:pt x="170" y="1201"/>
                            </a:lnTo>
                            <a:lnTo>
                              <a:pt x="171" y="1302"/>
                            </a:lnTo>
                            <a:lnTo>
                              <a:pt x="171" y="1180"/>
                            </a:lnTo>
                            <a:lnTo>
                              <a:pt x="171" y="1298"/>
                            </a:lnTo>
                            <a:lnTo>
                              <a:pt x="171" y="1318"/>
                            </a:lnTo>
                            <a:lnTo>
                              <a:pt x="172" y="1264"/>
                            </a:lnTo>
                            <a:lnTo>
                              <a:pt x="172" y="1256"/>
                            </a:lnTo>
                            <a:lnTo>
                              <a:pt x="173" y="1327"/>
                            </a:lnTo>
                            <a:lnTo>
                              <a:pt x="173" y="1315"/>
                            </a:lnTo>
                            <a:lnTo>
                              <a:pt x="174" y="1148"/>
                            </a:lnTo>
                            <a:lnTo>
                              <a:pt x="174" y="1154"/>
                            </a:lnTo>
                            <a:lnTo>
                              <a:pt x="174" y="1307"/>
                            </a:lnTo>
                            <a:lnTo>
                              <a:pt x="175" y="1282"/>
                            </a:lnTo>
                            <a:lnTo>
                              <a:pt x="175" y="1278"/>
                            </a:lnTo>
                            <a:lnTo>
                              <a:pt x="176" y="1323"/>
                            </a:lnTo>
                            <a:lnTo>
                              <a:pt x="176" y="1110"/>
                            </a:lnTo>
                            <a:lnTo>
                              <a:pt x="177" y="1217"/>
                            </a:lnTo>
                            <a:lnTo>
                              <a:pt x="177" y="1311"/>
                            </a:lnTo>
                            <a:lnTo>
                              <a:pt x="178" y="1319"/>
                            </a:lnTo>
                            <a:lnTo>
                              <a:pt x="178" y="1197"/>
                            </a:lnTo>
                            <a:lnTo>
                              <a:pt x="179" y="1197"/>
                            </a:lnTo>
                            <a:lnTo>
                              <a:pt x="179" y="1291"/>
                            </a:lnTo>
                            <a:lnTo>
                              <a:pt x="180" y="1379"/>
                            </a:lnTo>
                            <a:lnTo>
                              <a:pt x="180" y="1214"/>
                            </a:lnTo>
                            <a:lnTo>
                              <a:pt x="180" y="1206"/>
                            </a:lnTo>
                            <a:lnTo>
                              <a:pt x="180" y="1259"/>
                            </a:lnTo>
                            <a:lnTo>
                              <a:pt x="181" y="1299"/>
                            </a:lnTo>
                            <a:lnTo>
                              <a:pt x="181" y="1142"/>
                            </a:lnTo>
                            <a:lnTo>
                              <a:pt x="182" y="1135"/>
                            </a:lnTo>
                            <a:lnTo>
                              <a:pt x="182" y="1287"/>
                            </a:lnTo>
                            <a:lnTo>
                              <a:pt x="183" y="1319"/>
                            </a:lnTo>
                            <a:lnTo>
                              <a:pt x="183" y="1159"/>
                            </a:lnTo>
                            <a:lnTo>
                              <a:pt x="184" y="1199"/>
                            </a:lnTo>
                            <a:lnTo>
                              <a:pt x="184" y="1304"/>
                            </a:lnTo>
                            <a:lnTo>
                              <a:pt x="185" y="1299"/>
                            </a:lnTo>
                            <a:lnTo>
                              <a:pt x="185" y="1288"/>
                            </a:lnTo>
                            <a:lnTo>
                              <a:pt x="186" y="1296"/>
                            </a:lnTo>
                            <a:lnTo>
                              <a:pt x="186" y="1233"/>
                            </a:lnTo>
                            <a:lnTo>
                              <a:pt x="187" y="1307"/>
                            </a:lnTo>
                            <a:lnTo>
                              <a:pt x="187" y="1280"/>
                            </a:lnTo>
                            <a:lnTo>
                              <a:pt x="188" y="1308"/>
                            </a:lnTo>
                            <a:lnTo>
                              <a:pt x="188" y="1257"/>
                            </a:lnTo>
                            <a:lnTo>
                              <a:pt x="189" y="1264"/>
                            </a:lnTo>
                            <a:lnTo>
                              <a:pt x="189" y="1308"/>
                            </a:lnTo>
                            <a:lnTo>
                              <a:pt x="189" y="1343"/>
                            </a:lnTo>
                            <a:lnTo>
                              <a:pt x="189" y="1222"/>
                            </a:lnTo>
                            <a:lnTo>
                              <a:pt x="190" y="1257"/>
                            </a:lnTo>
                            <a:lnTo>
                              <a:pt x="190" y="1316"/>
                            </a:lnTo>
                            <a:lnTo>
                              <a:pt x="191" y="1293"/>
                            </a:lnTo>
                            <a:lnTo>
                              <a:pt x="191" y="1266"/>
                            </a:lnTo>
                            <a:lnTo>
                              <a:pt x="192" y="1243"/>
                            </a:lnTo>
                            <a:lnTo>
                              <a:pt x="192" y="1297"/>
                            </a:lnTo>
                            <a:lnTo>
                              <a:pt x="193" y="1293"/>
                            </a:lnTo>
                            <a:lnTo>
                              <a:pt x="193" y="1254"/>
                            </a:lnTo>
                            <a:lnTo>
                              <a:pt x="194" y="1227"/>
                            </a:lnTo>
                            <a:lnTo>
                              <a:pt x="194" y="1109"/>
                            </a:lnTo>
                            <a:lnTo>
                              <a:pt x="195" y="1274"/>
                            </a:lnTo>
                            <a:lnTo>
                              <a:pt x="195" y="1259"/>
                            </a:lnTo>
                            <a:lnTo>
                              <a:pt x="196" y="1282"/>
                            </a:lnTo>
                            <a:lnTo>
                              <a:pt x="196" y="1290"/>
                            </a:lnTo>
                            <a:lnTo>
                              <a:pt x="197" y="1309"/>
                            </a:lnTo>
                            <a:lnTo>
                              <a:pt x="197" y="1328"/>
                            </a:lnTo>
                            <a:lnTo>
                              <a:pt x="197" y="1336"/>
                            </a:lnTo>
                            <a:lnTo>
                              <a:pt x="197" y="1347"/>
                            </a:lnTo>
                            <a:lnTo>
                              <a:pt x="198" y="1256"/>
                            </a:lnTo>
                            <a:lnTo>
                              <a:pt x="198" y="1302"/>
                            </a:lnTo>
                            <a:lnTo>
                              <a:pt x="199" y="1256"/>
                            </a:lnTo>
                            <a:lnTo>
                              <a:pt x="199" y="1264"/>
                            </a:lnTo>
                            <a:lnTo>
                              <a:pt x="200" y="1306"/>
                            </a:lnTo>
                            <a:lnTo>
                              <a:pt x="200" y="1283"/>
                            </a:lnTo>
                            <a:lnTo>
                              <a:pt x="201" y="1272"/>
                            </a:lnTo>
                            <a:lnTo>
                              <a:pt x="201" y="1235"/>
                            </a:lnTo>
                            <a:lnTo>
                              <a:pt x="202" y="1288"/>
                            </a:lnTo>
                            <a:lnTo>
                              <a:pt x="202" y="1272"/>
                            </a:lnTo>
                            <a:lnTo>
                              <a:pt x="203" y="1295"/>
                            </a:lnTo>
                            <a:lnTo>
                              <a:pt x="204" y="1317"/>
                            </a:lnTo>
                            <a:lnTo>
                              <a:pt x="204" y="1298"/>
                            </a:lnTo>
                            <a:lnTo>
                              <a:pt x="205" y="1333"/>
                            </a:lnTo>
                            <a:lnTo>
                              <a:pt x="205" y="1128"/>
                            </a:lnTo>
                            <a:lnTo>
                              <a:pt x="206" y="1100"/>
                            </a:lnTo>
                            <a:lnTo>
                              <a:pt x="206" y="1251"/>
                            </a:lnTo>
                            <a:lnTo>
                              <a:pt x="206" y="1365"/>
                            </a:lnTo>
                            <a:lnTo>
                              <a:pt x="206" y="1307"/>
                            </a:lnTo>
                            <a:lnTo>
                              <a:pt x="207" y="1255"/>
                            </a:lnTo>
                            <a:lnTo>
                              <a:pt x="207" y="1273"/>
                            </a:lnTo>
                            <a:lnTo>
                              <a:pt x="208" y="1299"/>
                            </a:lnTo>
                            <a:lnTo>
                              <a:pt x="208" y="1321"/>
                            </a:lnTo>
                            <a:lnTo>
                              <a:pt x="209" y="1289"/>
                            </a:lnTo>
                            <a:lnTo>
                              <a:pt x="209" y="1317"/>
                            </a:lnTo>
                            <a:lnTo>
                              <a:pt x="210" y="1168"/>
                            </a:lnTo>
                            <a:lnTo>
                              <a:pt x="210" y="1121"/>
                            </a:lnTo>
                            <a:lnTo>
                              <a:pt x="211" y="1190"/>
                            </a:lnTo>
                            <a:lnTo>
                              <a:pt x="211" y="1253"/>
                            </a:lnTo>
                            <a:lnTo>
                              <a:pt x="212" y="1169"/>
                            </a:lnTo>
                            <a:lnTo>
                              <a:pt x="212" y="1217"/>
                            </a:lnTo>
                            <a:lnTo>
                              <a:pt x="213" y="1245"/>
                            </a:lnTo>
                            <a:lnTo>
                              <a:pt x="213" y="1217"/>
                            </a:lnTo>
                            <a:lnTo>
                              <a:pt x="214" y="1164"/>
                            </a:lnTo>
                            <a:lnTo>
                              <a:pt x="214" y="1257"/>
                            </a:lnTo>
                            <a:lnTo>
                              <a:pt x="215" y="1343"/>
                            </a:lnTo>
                            <a:lnTo>
                              <a:pt x="215" y="1271"/>
                            </a:lnTo>
                            <a:lnTo>
                              <a:pt x="215" y="1289"/>
                            </a:lnTo>
                            <a:lnTo>
                              <a:pt x="215" y="1311"/>
                            </a:lnTo>
                            <a:lnTo>
                              <a:pt x="216" y="1290"/>
                            </a:lnTo>
                            <a:lnTo>
                              <a:pt x="216" y="1293"/>
                            </a:lnTo>
                            <a:lnTo>
                              <a:pt x="217" y="1300"/>
                            </a:lnTo>
                            <a:lnTo>
                              <a:pt x="217" y="1283"/>
                            </a:lnTo>
                            <a:lnTo>
                              <a:pt x="218" y="1258"/>
                            </a:lnTo>
                            <a:lnTo>
                              <a:pt x="219" y="1333"/>
                            </a:lnTo>
                            <a:lnTo>
                              <a:pt x="219" y="1311"/>
                            </a:lnTo>
                            <a:lnTo>
                              <a:pt x="220" y="1276"/>
                            </a:lnTo>
                            <a:lnTo>
                              <a:pt x="220" y="1325"/>
                            </a:lnTo>
                            <a:lnTo>
                              <a:pt x="221" y="1234"/>
                            </a:lnTo>
                            <a:lnTo>
                              <a:pt x="221" y="1301"/>
                            </a:lnTo>
                            <a:lnTo>
                              <a:pt x="222" y="1266"/>
                            </a:lnTo>
                            <a:lnTo>
                              <a:pt x="222" y="1283"/>
                            </a:lnTo>
                            <a:lnTo>
                              <a:pt x="223" y="1182"/>
                            </a:lnTo>
                            <a:lnTo>
                              <a:pt x="223" y="1302"/>
                            </a:lnTo>
                            <a:lnTo>
                              <a:pt x="224" y="1329"/>
                            </a:lnTo>
                            <a:lnTo>
                              <a:pt x="224" y="1259"/>
                            </a:lnTo>
                            <a:lnTo>
                              <a:pt x="224" y="1267"/>
                            </a:lnTo>
                            <a:lnTo>
                              <a:pt x="224" y="1211"/>
                            </a:lnTo>
                            <a:lnTo>
                              <a:pt x="225" y="1312"/>
                            </a:lnTo>
                            <a:lnTo>
                              <a:pt x="225" y="1281"/>
                            </a:lnTo>
                            <a:lnTo>
                              <a:pt x="226" y="1226"/>
                            </a:lnTo>
                            <a:lnTo>
                              <a:pt x="226" y="1122"/>
                            </a:lnTo>
                            <a:lnTo>
                              <a:pt x="227" y="1253"/>
                            </a:lnTo>
                            <a:lnTo>
                              <a:pt x="227" y="1336"/>
                            </a:lnTo>
                            <a:lnTo>
                              <a:pt x="228" y="1353"/>
                            </a:lnTo>
                            <a:lnTo>
                              <a:pt x="229" y="1316"/>
                            </a:lnTo>
                            <a:lnTo>
                              <a:pt x="229" y="1271"/>
                            </a:lnTo>
                            <a:lnTo>
                              <a:pt x="230" y="1306"/>
                            </a:lnTo>
                            <a:lnTo>
                              <a:pt x="230" y="1295"/>
                            </a:lnTo>
                            <a:lnTo>
                              <a:pt x="231" y="1275"/>
                            </a:lnTo>
                            <a:lnTo>
                              <a:pt x="231" y="1306"/>
                            </a:lnTo>
                            <a:lnTo>
                              <a:pt x="232" y="1316"/>
                            </a:lnTo>
                            <a:lnTo>
                              <a:pt x="232" y="1394"/>
                            </a:lnTo>
                            <a:lnTo>
                              <a:pt x="233" y="1343"/>
                            </a:lnTo>
                            <a:lnTo>
                              <a:pt x="233" y="1353"/>
                            </a:lnTo>
                            <a:lnTo>
                              <a:pt x="233" y="1376"/>
                            </a:lnTo>
                            <a:lnTo>
                              <a:pt x="233" y="1296"/>
                            </a:lnTo>
                            <a:lnTo>
                              <a:pt x="234" y="1239"/>
                            </a:lnTo>
                            <a:lnTo>
                              <a:pt x="234" y="1279"/>
                            </a:lnTo>
                            <a:lnTo>
                              <a:pt x="235" y="1279"/>
                            </a:lnTo>
                            <a:lnTo>
                              <a:pt x="235" y="1255"/>
                            </a:lnTo>
                            <a:lnTo>
                              <a:pt x="236" y="1286"/>
                            </a:lnTo>
                            <a:lnTo>
                              <a:pt x="237" y="1289"/>
                            </a:lnTo>
                            <a:lnTo>
                              <a:pt x="237" y="1216"/>
                            </a:lnTo>
                            <a:lnTo>
                              <a:pt x="238" y="1286"/>
                            </a:lnTo>
                            <a:lnTo>
                              <a:pt x="238" y="1329"/>
                            </a:lnTo>
                            <a:lnTo>
                              <a:pt x="239" y="1293"/>
                            </a:lnTo>
                            <a:lnTo>
                              <a:pt x="239" y="1214"/>
                            </a:lnTo>
                            <a:lnTo>
                              <a:pt x="240" y="1290"/>
                            </a:lnTo>
                            <a:lnTo>
                              <a:pt x="240" y="1303"/>
                            </a:lnTo>
                            <a:lnTo>
                              <a:pt x="241" y="1304"/>
                            </a:lnTo>
                            <a:lnTo>
                              <a:pt x="241" y="1271"/>
                            </a:lnTo>
                            <a:lnTo>
                              <a:pt x="242" y="1271"/>
                            </a:lnTo>
                            <a:lnTo>
                              <a:pt x="242" y="1303"/>
                            </a:lnTo>
                            <a:lnTo>
                              <a:pt x="242" y="1277"/>
                            </a:lnTo>
                            <a:lnTo>
                              <a:pt x="243" y="1340"/>
                            </a:lnTo>
                            <a:lnTo>
                              <a:pt x="243" y="1288"/>
                            </a:lnTo>
                            <a:lnTo>
                              <a:pt x="244" y="1324"/>
                            </a:lnTo>
                            <a:lnTo>
                              <a:pt x="244" y="1300"/>
                            </a:lnTo>
                            <a:lnTo>
                              <a:pt x="245" y="1334"/>
                            </a:lnTo>
                            <a:lnTo>
                              <a:pt x="245" y="1311"/>
                            </a:lnTo>
                            <a:lnTo>
                              <a:pt x="246" y="1314"/>
                            </a:lnTo>
                            <a:lnTo>
                              <a:pt x="246" y="1298"/>
                            </a:lnTo>
                            <a:lnTo>
                              <a:pt x="247" y="1314"/>
                            </a:lnTo>
                            <a:lnTo>
                              <a:pt x="247" y="1333"/>
                            </a:lnTo>
                            <a:lnTo>
                              <a:pt x="248" y="1323"/>
                            </a:lnTo>
                            <a:lnTo>
                              <a:pt x="248" y="1317"/>
                            </a:lnTo>
                            <a:lnTo>
                              <a:pt x="249" y="1272"/>
                            </a:lnTo>
                            <a:lnTo>
                              <a:pt x="250" y="1336"/>
                            </a:lnTo>
                            <a:lnTo>
                              <a:pt x="250" y="1205"/>
                            </a:lnTo>
                            <a:lnTo>
                              <a:pt x="251" y="1307"/>
                            </a:lnTo>
                            <a:lnTo>
                              <a:pt x="251" y="1295"/>
                            </a:lnTo>
                            <a:lnTo>
                              <a:pt x="251" y="1307"/>
                            </a:lnTo>
                            <a:lnTo>
                              <a:pt x="251" y="1228"/>
                            </a:lnTo>
                            <a:lnTo>
                              <a:pt x="252" y="1260"/>
                            </a:lnTo>
                            <a:lnTo>
                              <a:pt x="252" y="1270"/>
                            </a:lnTo>
                            <a:lnTo>
                              <a:pt x="253" y="1307"/>
                            </a:lnTo>
                            <a:lnTo>
                              <a:pt x="254" y="1295"/>
                            </a:lnTo>
                            <a:lnTo>
                              <a:pt x="254" y="1337"/>
                            </a:lnTo>
                            <a:lnTo>
                              <a:pt x="255" y="1305"/>
                            </a:lnTo>
                            <a:lnTo>
                              <a:pt x="255" y="1229"/>
                            </a:lnTo>
                            <a:lnTo>
                              <a:pt x="256" y="1315"/>
                            </a:lnTo>
                            <a:lnTo>
                              <a:pt x="256" y="1308"/>
                            </a:lnTo>
                            <a:lnTo>
                              <a:pt x="257" y="1308"/>
                            </a:lnTo>
                            <a:lnTo>
                              <a:pt x="257" y="1292"/>
                            </a:lnTo>
                            <a:lnTo>
                              <a:pt x="258" y="1324"/>
                            </a:lnTo>
                            <a:lnTo>
                              <a:pt x="258" y="1343"/>
                            </a:lnTo>
                            <a:lnTo>
                              <a:pt x="259" y="1274"/>
                            </a:lnTo>
                            <a:lnTo>
                              <a:pt x="260" y="1255"/>
                            </a:lnTo>
                            <a:lnTo>
                              <a:pt x="260" y="1221"/>
                            </a:lnTo>
                            <a:lnTo>
                              <a:pt x="260" y="1246"/>
                            </a:lnTo>
                            <a:lnTo>
                              <a:pt x="260" y="1336"/>
                            </a:lnTo>
                            <a:lnTo>
                              <a:pt x="261" y="1321"/>
                            </a:lnTo>
                            <a:lnTo>
                              <a:pt x="261" y="1325"/>
                            </a:lnTo>
                            <a:lnTo>
                              <a:pt x="262" y="1321"/>
                            </a:lnTo>
                            <a:lnTo>
                              <a:pt x="262" y="1337"/>
                            </a:lnTo>
                            <a:lnTo>
                              <a:pt x="263" y="1294"/>
                            </a:lnTo>
                            <a:lnTo>
                              <a:pt x="264" y="1296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82819" name="Freeform 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741" y="2698"/>
                        <a:ext cx="440" cy="1156"/>
                      </a:xfrm>
                      <a:custGeom>
                        <a:avLst/>
                        <a:gdLst>
                          <a:gd name="T0" fmla="*/ 5 w 440"/>
                          <a:gd name="T1" fmla="*/ 1101 h 1156"/>
                          <a:gd name="T2" fmla="*/ 10 w 440"/>
                          <a:gd name="T3" fmla="*/ 1117 h 1156"/>
                          <a:gd name="T4" fmla="*/ 15 w 440"/>
                          <a:gd name="T5" fmla="*/ 1040 h 1156"/>
                          <a:gd name="T6" fmla="*/ 22 w 440"/>
                          <a:gd name="T7" fmla="*/ 1097 h 1156"/>
                          <a:gd name="T8" fmla="*/ 27 w 440"/>
                          <a:gd name="T9" fmla="*/ 1086 h 1156"/>
                          <a:gd name="T10" fmla="*/ 33 w 440"/>
                          <a:gd name="T11" fmla="*/ 1108 h 1156"/>
                          <a:gd name="T12" fmla="*/ 39 w 440"/>
                          <a:gd name="T13" fmla="*/ 1095 h 1156"/>
                          <a:gd name="T14" fmla="*/ 44 w 440"/>
                          <a:gd name="T15" fmla="*/ 1109 h 1156"/>
                          <a:gd name="T16" fmla="*/ 50 w 440"/>
                          <a:gd name="T17" fmla="*/ 1085 h 1156"/>
                          <a:gd name="T18" fmla="*/ 57 w 440"/>
                          <a:gd name="T19" fmla="*/ 1085 h 1156"/>
                          <a:gd name="T20" fmla="*/ 63 w 440"/>
                          <a:gd name="T21" fmla="*/ 1008 h 1156"/>
                          <a:gd name="T22" fmla="*/ 68 w 440"/>
                          <a:gd name="T23" fmla="*/ 1069 h 1156"/>
                          <a:gd name="T24" fmla="*/ 76 w 440"/>
                          <a:gd name="T25" fmla="*/ 1056 h 1156"/>
                          <a:gd name="T26" fmla="*/ 82 w 440"/>
                          <a:gd name="T27" fmla="*/ 1078 h 1156"/>
                          <a:gd name="T28" fmla="*/ 87 w 440"/>
                          <a:gd name="T29" fmla="*/ 1076 h 1156"/>
                          <a:gd name="T30" fmla="*/ 94 w 440"/>
                          <a:gd name="T31" fmla="*/ 1108 h 1156"/>
                          <a:gd name="T32" fmla="*/ 100 w 440"/>
                          <a:gd name="T33" fmla="*/ 955 h 1156"/>
                          <a:gd name="T34" fmla="*/ 106 w 440"/>
                          <a:gd name="T35" fmla="*/ 1101 h 1156"/>
                          <a:gd name="T36" fmla="*/ 113 w 440"/>
                          <a:gd name="T37" fmla="*/ 1051 h 1156"/>
                          <a:gd name="T38" fmla="*/ 119 w 440"/>
                          <a:gd name="T39" fmla="*/ 1095 h 1156"/>
                          <a:gd name="T40" fmla="*/ 125 w 440"/>
                          <a:gd name="T41" fmla="*/ 1102 h 1156"/>
                          <a:gd name="T42" fmla="*/ 132 w 440"/>
                          <a:gd name="T43" fmla="*/ 1080 h 1156"/>
                          <a:gd name="T44" fmla="*/ 139 w 440"/>
                          <a:gd name="T45" fmla="*/ 1085 h 1156"/>
                          <a:gd name="T46" fmla="*/ 146 w 440"/>
                          <a:gd name="T47" fmla="*/ 1092 h 1156"/>
                          <a:gd name="T48" fmla="*/ 152 w 440"/>
                          <a:gd name="T49" fmla="*/ 1084 h 1156"/>
                          <a:gd name="T50" fmla="*/ 158 w 440"/>
                          <a:gd name="T51" fmla="*/ 1076 h 1156"/>
                          <a:gd name="T52" fmla="*/ 166 w 440"/>
                          <a:gd name="T53" fmla="*/ 1098 h 1156"/>
                          <a:gd name="T54" fmla="*/ 172 w 440"/>
                          <a:gd name="T55" fmla="*/ 1118 h 1156"/>
                          <a:gd name="T56" fmla="*/ 179 w 440"/>
                          <a:gd name="T57" fmla="*/ 1090 h 1156"/>
                          <a:gd name="T58" fmla="*/ 185 w 440"/>
                          <a:gd name="T59" fmla="*/ 1082 h 1156"/>
                          <a:gd name="T60" fmla="*/ 193 w 440"/>
                          <a:gd name="T61" fmla="*/ 1095 h 1156"/>
                          <a:gd name="T62" fmla="*/ 199 w 440"/>
                          <a:gd name="T63" fmla="*/ 1080 h 1156"/>
                          <a:gd name="T64" fmla="*/ 206 w 440"/>
                          <a:gd name="T65" fmla="*/ 1063 h 1156"/>
                          <a:gd name="T66" fmla="*/ 213 w 440"/>
                          <a:gd name="T67" fmla="*/ 1099 h 1156"/>
                          <a:gd name="T68" fmla="*/ 220 w 440"/>
                          <a:gd name="T69" fmla="*/ 1113 h 1156"/>
                          <a:gd name="T70" fmla="*/ 228 w 440"/>
                          <a:gd name="T71" fmla="*/ 1104 h 1156"/>
                          <a:gd name="T72" fmla="*/ 234 w 440"/>
                          <a:gd name="T73" fmla="*/ 1082 h 1156"/>
                          <a:gd name="T74" fmla="*/ 241 w 440"/>
                          <a:gd name="T75" fmla="*/ 1119 h 1156"/>
                          <a:gd name="T76" fmla="*/ 248 w 440"/>
                          <a:gd name="T77" fmla="*/ 1089 h 1156"/>
                          <a:gd name="T78" fmla="*/ 256 w 440"/>
                          <a:gd name="T79" fmla="*/ 1112 h 1156"/>
                          <a:gd name="T80" fmla="*/ 263 w 440"/>
                          <a:gd name="T81" fmla="*/ 1061 h 1156"/>
                          <a:gd name="T82" fmla="*/ 271 w 440"/>
                          <a:gd name="T83" fmla="*/ 1093 h 1156"/>
                          <a:gd name="T84" fmla="*/ 278 w 440"/>
                          <a:gd name="T85" fmla="*/ 1138 h 1156"/>
                          <a:gd name="T86" fmla="*/ 285 w 440"/>
                          <a:gd name="T87" fmla="*/ 1062 h 1156"/>
                          <a:gd name="T88" fmla="*/ 292 w 440"/>
                          <a:gd name="T89" fmla="*/ 1096 h 1156"/>
                          <a:gd name="T90" fmla="*/ 301 w 440"/>
                          <a:gd name="T91" fmla="*/ 1083 h 1156"/>
                          <a:gd name="T92" fmla="*/ 308 w 440"/>
                          <a:gd name="T93" fmla="*/ 1103 h 1156"/>
                          <a:gd name="T94" fmla="*/ 315 w 440"/>
                          <a:gd name="T95" fmla="*/ 1077 h 1156"/>
                          <a:gd name="T96" fmla="*/ 323 w 440"/>
                          <a:gd name="T97" fmla="*/ 1113 h 1156"/>
                          <a:gd name="T98" fmla="*/ 330 w 440"/>
                          <a:gd name="T99" fmla="*/ 1107 h 1156"/>
                          <a:gd name="T100" fmla="*/ 339 w 440"/>
                          <a:gd name="T101" fmla="*/ 1093 h 1156"/>
                          <a:gd name="T102" fmla="*/ 346 w 440"/>
                          <a:gd name="T103" fmla="*/ 1103 h 1156"/>
                          <a:gd name="T104" fmla="*/ 355 w 440"/>
                          <a:gd name="T105" fmla="*/ 1084 h 1156"/>
                          <a:gd name="T106" fmla="*/ 363 w 440"/>
                          <a:gd name="T107" fmla="*/ 1108 h 1156"/>
                          <a:gd name="T108" fmla="*/ 370 w 440"/>
                          <a:gd name="T109" fmla="*/ 1082 h 1156"/>
                          <a:gd name="T110" fmla="*/ 378 w 440"/>
                          <a:gd name="T111" fmla="*/ 1117 h 1156"/>
                          <a:gd name="T112" fmla="*/ 386 w 440"/>
                          <a:gd name="T113" fmla="*/ 1151 h 1156"/>
                          <a:gd name="T114" fmla="*/ 394 w 440"/>
                          <a:gd name="T115" fmla="*/ 1076 h 1156"/>
                          <a:gd name="T116" fmla="*/ 402 w 440"/>
                          <a:gd name="T117" fmla="*/ 995 h 1156"/>
                          <a:gd name="T118" fmla="*/ 410 w 440"/>
                          <a:gd name="T119" fmla="*/ 1100 h 1156"/>
                          <a:gd name="T120" fmla="*/ 418 w 440"/>
                          <a:gd name="T121" fmla="*/ 1076 h 1156"/>
                          <a:gd name="T122" fmla="*/ 427 w 440"/>
                          <a:gd name="T123" fmla="*/ 458 h 1156"/>
                          <a:gd name="T124" fmla="*/ 435 w 440"/>
                          <a:gd name="T125" fmla="*/ 270 h 115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60000 65536"/>
                          <a:gd name="T187" fmla="*/ 0 60000 65536"/>
                          <a:gd name="T188" fmla="*/ 0 60000 65536"/>
                          <a:gd name="T189" fmla="*/ 0 w 440"/>
                          <a:gd name="T190" fmla="*/ 0 h 1156"/>
                          <a:gd name="T191" fmla="*/ 440 w 440"/>
                          <a:gd name="T192" fmla="*/ 1156 h 1156"/>
                        </a:gdLst>
                        <a:ahLst/>
                        <a:cxnLst>
                          <a:cxn ang="T126">
                            <a:pos x="T0" y="T1"/>
                          </a:cxn>
                          <a:cxn ang="T127">
                            <a:pos x="T2" y="T3"/>
                          </a:cxn>
                          <a:cxn ang="T128">
                            <a:pos x="T4" y="T5"/>
                          </a:cxn>
                          <a:cxn ang="T129">
                            <a:pos x="T6" y="T7"/>
                          </a:cxn>
                          <a:cxn ang="T130">
                            <a:pos x="T8" y="T9"/>
                          </a:cxn>
                          <a:cxn ang="T131">
                            <a:pos x="T10" y="T11"/>
                          </a:cxn>
                          <a:cxn ang="T132">
                            <a:pos x="T12" y="T13"/>
                          </a:cxn>
                          <a:cxn ang="T133">
                            <a:pos x="T14" y="T15"/>
                          </a:cxn>
                          <a:cxn ang="T134">
                            <a:pos x="T16" y="T17"/>
                          </a:cxn>
                          <a:cxn ang="T135">
                            <a:pos x="T18" y="T19"/>
                          </a:cxn>
                          <a:cxn ang="T136">
                            <a:pos x="T20" y="T21"/>
                          </a:cxn>
                          <a:cxn ang="T137">
                            <a:pos x="T22" y="T23"/>
                          </a:cxn>
                          <a:cxn ang="T138">
                            <a:pos x="T24" y="T25"/>
                          </a:cxn>
                          <a:cxn ang="T139">
                            <a:pos x="T26" y="T27"/>
                          </a:cxn>
                          <a:cxn ang="T140">
                            <a:pos x="T28" y="T29"/>
                          </a:cxn>
                          <a:cxn ang="T141">
                            <a:pos x="T30" y="T31"/>
                          </a:cxn>
                          <a:cxn ang="T142">
                            <a:pos x="T32" y="T33"/>
                          </a:cxn>
                          <a:cxn ang="T143">
                            <a:pos x="T34" y="T35"/>
                          </a:cxn>
                          <a:cxn ang="T144">
                            <a:pos x="T36" y="T37"/>
                          </a:cxn>
                          <a:cxn ang="T145">
                            <a:pos x="T38" y="T39"/>
                          </a:cxn>
                          <a:cxn ang="T146">
                            <a:pos x="T40" y="T41"/>
                          </a:cxn>
                          <a:cxn ang="T147">
                            <a:pos x="T42" y="T43"/>
                          </a:cxn>
                          <a:cxn ang="T148">
                            <a:pos x="T44" y="T45"/>
                          </a:cxn>
                          <a:cxn ang="T149">
                            <a:pos x="T46" y="T47"/>
                          </a:cxn>
                          <a:cxn ang="T150">
                            <a:pos x="T48" y="T49"/>
                          </a:cxn>
                          <a:cxn ang="T151">
                            <a:pos x="T50" y="T51"/>
                          </a:cxn>
                          <a:cxn ang="T152">
                            <a:pos x="T52" y="T53"/>
                          </a:cxn>
                          <a:cxn ang="T153">
                            <a:pos x="T54" y="T55"/>
                          </a:cxn>
                          <a:cxn ang="T154">
                            <a:pos x="T56" y="T57"/>
                          </a:cxn>
                          <a:cxn ang="T155">
                            <a:pos x="T58" y="T59"/>
                          </a:cxn>
                          <a:cxn ang="T156">
                            <a:pos x="T60" y="T61"/>
                          </a:cxn>
                          <a:cxn ang="T157">
                            <a:pos x="T62" y="T63"/>
                          </a:cxn>
                          <a:cxn ang="T158">
                            <a:pos x="T64" y="T65"/>
                          </a:cxn>
                          <a:cxn ang="T159">
                            <a:pos x="T66" y="T67"/>
                          </a:cxn>
                          <a:cxn ang="T160">
                            <a:pos x="T68" y="T69"/>
                          </a:cxn>
                          <a:cxn ang="T161">
                            <a:pos x="T70" y="T71"/>
                          </a:cxn>
                          <a:cxn ang="T162">
                            <a:pos x="T72" y="T73"/>
                          </a:cxn>
                          <a:cxn ang="T163">
                            <a:pos x="T74" y="T75"/>
                          </a:cxn>
                          <a:cxn ang="T164">
                            <a:pos x="T76" y="T77"/>
                          </a:cxn>
                          <a:cxn ang="T165">
                            <a:pos x="T78" y="T79"/>
                          </a:cxn>
                          <a:cxn ang="T166">
                            <a:pos x="T80" y="T81"/>
                          </a:cxn>
                          <a:cxn ang="T167">
                            <a:pos x="T82" y="T83"/>
                          </a:cxn>
                          <a:cxn ang="T168">
                            <a:pos x="T84" y="T85"/>
                          </a:cxn>
                          <a:cxn ang="T169">
                            <a:pos x="T86" y="T87"/>
                          </a:cxn>
                          <a:cxn ang="T170">
                            <a:pos x="T88" y="T89"/>
                          </a:cxn>
                          <a:cxn ang="T171">
                            <a:pos x="T90" y="T91"/>
                          </a:cxn>
                          <a:cxn ang="T172">
                            <a:pos x="T92" y="T93"/>
                          </a:cxn>
                          <a:cxn ang="T173">
                            <a:pos x="T94" y="T95"/>
                          </a:cxn>
                          <a:cxn ang="T174">
                            <a:pos x="T96" y="T97"/>
                          </a:cxn>
                          <a:cxn ang="T175">
                            <a:pos x="T98" y="T99"/>
                          </a:cxn>
                          <a:cxn ang="T176">
                            <a:pos x="T100" y="T101"/>
                          </a:cxn>
                          <a:cxn ang="T177">
                            <a:pos x="T102" y="T103"/>
                          </a:cxn>
                          <a:cxn ang="T178">
                            <a:pos x="T104" y="T105"/>
                          </a:cxn>
                          <a:cxn ang="T179">
                            <a:pos x="T106" y="T107"/>
                          </a:cxn>
                          <a:cxn ang="T180">
                            <a:pos x="T108" y="T109"/>
                          </a:cxn>
                          <a:cxn ang="T181">
                            <a:pos x="T110" y="T111"/>
                          </a:cxn>
                          <a:cxn ang="T182">
                            <a:pos x="T112" y="T113"/>
                          </a:cxn>
                          <a:cxn ang="T183">
                            <a:pos x="T114" y="T115"/>
                          </a:cxn>
                          <a:cxn ang="T184">
                            <a:pos x="T116" y="T117"/>
                          </a:cxn>
                          <a:cxn ang="T185">
                            <a:pos x="T118" y="T119"/>
                          </a:cxn>
                          <a:cxn ang="T186">
                            <a:pos x="T120" y="T121"/>
                          </a:cxn>
                          <a:cxn ang="T187">
                            <a:pos x="T122" y="T123"/>
                          </a:cxn>
                          <a:cxn ang="T188">
                            <a:pos x="T124" y="T125"/>
                          </a:cxn>
                        </a:cxnLst>
                        <a:rect l="T189" t="T190" r="T191" b="T192"/>
                        <a:pathLst>
                          <a:path w="440" h="1156">
                            <a:moveTo>
                              <a:pt x="0" y="1123"/>
                            </a:moveTo>
                            <a:lnTo>
                              <a:pt x="0" y="1079"/>
                            </a:lnTo>
                            <a:lnTo>
                              <a:pt x="0" y="1099"/>
                            </a:lnTo>
                            <a:lnTo>
                              <a:pt x="1" y="1156"/>
                            </a:lnTo>
                            <a:lnTo>
                              <a:pt x="1" y="1113"/>
                            </a:lnTo>
                            <a:lnTo>
                              <a:pt x="2" y="1129"/>
                            </a:lnTo>
                            <a:lnTo>
                              <a:pt x="2" y="1113"/>
                            </a:lnTo>
                            <a:lnTo>
                              <a:pt x="3" y="1095"/>
                            </a:lnTo>
                            <a:lnTo>
                              <a:pt x="3" y="1108"/>
                            </a:lnTo>
                            <a:lnTo>
                              <a:pt x="4" y="1074"/>
                            </a:lnTo>
                            <a:lnTo>
                              <a:pt x="5" y="1101"/>
                            </a:lnTo>
                            <a:lnTo>
                              <a:pt x="5" y="1099"/>
                            </a:lnTo>
                            <a:lnTo>
                              <a:pt x="5" y="1090"/>
                            </a:lnTo>
                            <a:lnTo>
                              <a:pt x="5" y="1074"/>
                            </a:lnTo>
                            <a:lnTo>
                              <a:pt x="6" y="1068"/>
                            </a:lnTo>
                            <a:lnTo>
                              <a:pt x="6" y="1090"/>
                            </a:lnTo>
                            <a:lnTo>
                              <a:pt x="7" y="1117"/>
                            </a:lnTo>
                            <a:lnTo>
                              <a:pt x="8" y="1086"/>
                            </a:lnTo>
                            <a:lnTo>
                              <a:pt x="8" y="1117"/>
                            </a:lnTo>
                            <a:lnTo>
                              <a:pt x="9" y="1054"/>
                            </a:lnTo>
                            <a:lnTo>
                              <a:pt x="9" y="1063"/>
                            </a:lnTo>
                            <a:lnTo>
                              <a:pt x="10" y="1117"/>
                            </a:lnTo>
                            <a:lnTo>
                              <a:pt x="10" y="1090"/>
                            </a:lnTo>
                            <a:lnTo>
                              <a:pt x="11" y="1072"/>
                            </a:lnTo>
                            <a:lnTo>
                              <a:pt x="11" y="1099"/>
                            </a:lnTo>
                            <a:lnTo>
                              <a:pt x="12" y="1111"/>
                            </a:lnTo>
                            <a:lnTo>
                              <a:pt x="13" y="1093"/>
                            </a:lnTo>
                            <a:lnTo>
                              <a:pt x="13" y="1063"/>
                            </a:lnTo>
                            <a:lnTo>
                              <a:pt x="14" y="1072"/>
                            </a:lnTo>
                            <a:lnTo>
                              <a:pt x="14" y="1108"/>
                            </a:lnTo>
                            <a:lnTo>
                              <a:pt x="14" y="1102"/>
                            </a:lnTo>
                            <a:lnTo>
                              <a:pt x="14" y="1075"/>
                            </a:lnTo>
                            <a:lnTo>
                              <a:pt x="15" y="1040"/>
                            </a:lnTo>
                            <a:lnTo>
                              <a:pt x="16" y="1052"/>
                            </a:lnTo>
                            <a:lnTo>
                              <a:pt x="16" y="1102"/>
                            </a:lnTo>
                            <a:lnTo>
                              <a:pt x="17" y="1081"/>
                            </a:lnTo>
                            <a:lnTo>
                              <a:pt x="17" y="1102"/>
                            </a:lnTo>
                            <a:lnTo>
                              <a:pt x="18" y="1093"/>
                            </a:lnTo>
                            <a:lnTo>
                              <a:pt x="19" y="1018"/>
                            </a:lnTo>
                            <a:lnTo>
                              <a:pt x="20" y="1044"/>
                            </a:lnTo>
                            <a:lnTo>
                              <a:pt x="20" y="1088"/>
                            </a:lnTo>
                            <a:lnTo>
                              <a:pt x="21" y="1123"/>
                            </a:lnTo>
                            <a:lnTo>
                              <a:pt x="21" y="1119"/>
                            </a:lnTo>
                            <a:lnTo>
                              <a:pt x="22" y="1097"/>
                            </a:lnTo>
                            <a:lnTo>
                              <a:pt x="22" y="1036"/>
                            </a:lnTo>
                            <a:lnTo>
                              <a:pt x="23" y="1012"/>
                            </a:lnTo>
                            <a:lnTo>
                              <a:pt x="23" y="995"/>
                            </a:lnTo>
                            <a:lnTo>
                              <a:pt x="23" y="1073"/>
                            </a:lnTo>
                            <a:lnTo>
                              <a:pt x="24" y="1128"/>
                            </a:lnTo>
                            <a:lnTo>
                              <a:pt x="24" y="1108"/>
                            </a:lnTo>
                            <a:lnTo>
                              <a:pt x="25" y="1143"/>
                            </a:lnTo>
                            <a:lnTo>
                              <a:pt x="25" y="1082"/>
                            </a:lnTo>
                            <a:lnTo>
                              <a:pt x="26" y="1073"/>
                            </a:lnTo>
                            <a:lnTo>
                              <a:pt x="27" y="1063"/>
                            </a:lnTo>
                            <a:lnTo>
                              <a:pt x="27" y="1086"/>
                            </a:lnTo>
                            <a:lnTo>
                              <a:pt x="28" y="1065"/>
                            </a:lnTo>
                            <a:lnTo>
                              <a:pt x="28" y="1094"/>
                            </a:lnTo>
                            <a:lnTo>
                              <a:pt x="29" y="1060"/>
                            </a:lnTo>
                            <a:lnTo>
                              <a:pt x="30" y="1046"/>
                            </a:lnTo>
                            <a:lnTo>
                              <a:pt x="30" y="1015"/>
                            </a:lnTo>
                            <a:lnTo>
                              <a:pt x="31" y="1035"/>
                            </a:lnTo>
                            <a:lnTo>
                              <a:pt x="31" y="1018"/>
                            </a:lnTo>
                            <a:lnTo>
                              <a:pt x="32" y="1052"/>
                            </a:lnTo>
                            <a:lnTo>
                              <a:pt x="32" y="1069"/>
                            </a:lnTo>
                            <a:lnTo>
                              <a:pt x="32" y="1061"/>
                            </a:lnTo>
                            <a:lnTo>
                              <a:pt x="33" y="1108"/>
                            </a:lnTo>
                            <a:lnTo>
                              <a:pt x="33" y="1100"/>
                            </a:lnTo>
                            <a:lnTo>
                              <a:pt x="34" y="1041"/>
                            </a:lnTo>
                            <a:lnTo>
                              <a:pt x="34" y="1081"/>
                            </a:lnTo>
                            <a:lnTo>
                              <a:pt x="35" y="1069"/>
                            </a:lnTo>
                            <a:lnTo>
                              <a:pt x="35" y="1070"/>
                            </a:lnTo>
                            <a:lnTo>
                              <a:pt x="36" y="1095"/>
                            </a:lnTo>
                            <a:lnTo>
                              <a:pt x="37" y="1100"/>
                            </a:lnTo>
                            <a:lnTo>
                              <a:pt x="37" y="1070"/>
                            </a:lnTo>
                            <a:lnTo>
                              <a:pt x="38" y="1091"/>
                            </a:lnTo>
                            <a:lnTo>
                              <a:pt x="38" y="1028"/>
                            </a:lnTo>
                            <a:lnTo>
                              <a:pt x="39" y="1095"/>
                            </a:lnTo>
                            <a:lnTo>
                              <a:pt x="40" y="1111"/>
                            </a:lnTo>
                            <a:lnTo>
                              <a:pt x="40" y="1070"/>
                            </a:lnTo>
                            <a:lnTo>
                              <a:pt x="41" y="1115"/>
                            </a:lnTo>
                            <a:lnTo>
                              <a:pt x="41" y="1090"/>
                            </a:lnTo>
                            <a:lnTo>
                              <a:pt x="41" y="1095"/>
                            </a:lnTo>
                            <a:lnTo>
                              <a:pt x="42" y="1060"/>
                            </a:lnTo>
                            <a:lnTo>
                              <a:pt x="42" y="1100"/>
                            </a:lnTo>
                            <a:lnTo>
                              <a:pt x="43" y="1117"/>
                            </a:lnTo>
                            <a:lnTo>
                              <a:pt x="43" y="1027"/>
                            </a:lnTo>
                            <a:lnTo>
                              <a:pt x="44" y="920"/>
                            </a:lnTo>
                            <a:lnTo>
                              <a:pt x="44" y="1109"/>
                            </a:lnTo>
                            <a:lnTo>
                              <a:pt x="45" y="1131"/>
                            </a:lnTo>
                            <a:lnTo>
                              <a:pt x="46" y="1095"/>
                            </a:lnTo>
                            <a:lnTo>
                              <a:pt x="46" y="1068"/>
                            </a:lnTo>
                            <a:lnTo>
                              <a:pt x="47" y="1100"/>
                            </a:lnTo>
                            <a:lnTo>
                              <a:pt x="47" y="1088"/>
                            </a:lnTo>
                            <a:lnTo>
                              <a:pt x="48" y="1104"/>
                            </a:lnTo>
                            <a:lnTo>
                              <a:pt x="49" y="1093"/>
                            </a:lnTo>
                            <a:lnTo>
                              <a:pt x="49" y="1074"/>
                            </a:lnTo>
                            <a:lnTo>
                              <a:pt x="50" y="1093"/>
                            </a:lnTo>
                            <a:lnTo>
                              <a:pt x="50" y="1066"/>
                            </a:lnTo>
                            <a:lnTo>
                              <a:pt x="50" y="1085"/>
                            </a:lnTo>
                            <a:lnTo>
                              <a:pt x="51" y="1117"/>
                            </a:lnTo>
                            <a:lnTo>
                              <a:pt x="51" y="1069"/>
                            </a:lnTo>
                            <a:lnTo>
                              <a:pt x="52" y="1072"/>
                            </a:lnTo>
                            <a:lnTo>
                              <a:pt x="52" y="1112"/>
                            </a:lnTo>
                            <a:lnTo>
                              <a:pt x="53" y="1123"/>
                            </a:lnTo>
                            <a:lnTo>
                              <a:pt x="54" y="1104"/>
                            </a:lnTo>
                            <a:lnTo>
                              <a:pt x="54" y="1093"/>
                            </a:lnTo>
                            <a:lnTo>
                              <a:pt x="55" y="1077"/>
                            </a:lnTo>
                            <a:lnTo>
                              <a:pt x="55" y="942"/>
                            </a:lnTo>
                            <a:lnTo>
                              <a:pt x="56" y="1011"/>
                            </a:lnTo>
                            <a:lnTo>
                              <a:pt x="57" y="1085"/>
                            </a:lnTo>
                            <a:lnTo>
                              <a:pt x="58" y="1107"/>
                            </a:lnTo>
                            <a:lnTo>
                              <a:pt x="58" y="1052"/>
                            </a:lnTo>
                            <a:lnTo>
                              <a:pt x="59" y="1117"/>
                            </a:lnTo>
                            <a:lnTo>
                              <a:pt x="59" y="1072"/>
                            </a:lnTo>
                            <a:lnTo>
                              <a:pt x="59" y="1099"/>
                            </a:lnTo>
                            <a:lnTo>
                              <a:pt x="60" y="1086"/>
                            </a:lnTo>
                            <a:lnTo>
                              <a:pt x="60" y="1044"/>
                            </a:lnTo>
                            <a:lnTo>
                              <a:pt x="61" y="1134"/>
                            </a:lnTo>
                            <a:lnTo>
                              <a:pt x="62" y="1089"/>
                            </a:lnTo>
                            <a:lnTo>
                              <a:pt x="62" y="1071"/>
                            </a:lnTo>
                            <a:lnTo>
                              <a:pt x="63" y="1008"/>
                            </a:lnTo>
                            <a:lnTo>
                              <a:pt x="63" y="1063"/>
                            </a:lnTo>
                            <a:lnTo>
                              <a:pt x="64" y="1109"/>
                            </a:lnTo>
                            <a:lnTo>
                              <a:pt x="65" y="1102"/>
                            </a:lnTo>
                            <a:lnTo>
                              <a:pt x="65" y="1086"/>
                            </a:lnTo>
                            <a:lnTo>
                              <a:pt x="66" y="1076"/>
                            </a:lnTo>
                            <a:lnTo>
                              <a:pt x="66" y="1097"/>
                            </a:lnTo>
                            <a:lnTo>
                              <a:pt x="67" y="1097"/>
                            </a:lnTo>
                            <a:lnTo>
                              <a:pt x="68" y="1097"/>
                            </a:lnTo>
                            <a:lnTo>
                              <a:pt x="68" y="1074"/>
                            </a:lnTo>
                            <a:lnTo>
                              <a:pt x="68" y="1043"/>
                            </a:lnTo>
                            <a:lnTo>
                              <a:pt x="68" y="1069"/>
                            </a:lnTo>
                            <a:lnTo>
                              <a:pt x="69" y="1090"/>
                            </a:lnTo>
                            <a:lnTo>
                              <a:pt x="70" y="1061"/>
                            </a:lnTo>
                            <a:lnTo>
                              <a:pt x="70" y="1074"/>
                            </a:lnTo>
                            <a:lnTo>
                              <a:pt x="71" y="1079"/>
                            </a:lnTo>
                            <a:lnTo>
                              <a:pt x="72" y="1120"/>
                            </a:lnTo>
                            <a:lnTo>
                              <a:pt x="72" y="1077"/>
                            </a:lnTo>
                            <a:lnTo>
                              <a:pt x="73" y="1074"/>
                            </a:lnTo>
                            <a:lnTo>
                              <a:pt x="74" y="1085"/>
                            </a:lnTo>
                            <a:lnTo>
                              <a:pt x="75" y="1110"/>
                            </a:lnTo>
                            <a:lnTo>
                              <a:pt x="75" y="1046"/>
                            </a:lnTo>
                            <a:lnTo>
                              <a:pt x="76" y="1056"/>
                            </a:lnTo>
                            <a:lnTo>
                              <a:pt x="76" y="1105"/>
                            </a:lnTo>
                            <a:lnTo>
                              <a:pt x="77" y="1095"/>
                            </a:lnTo>
                            <a:lnTo>
                              <a:pt x="77" y="1080"/>
                            </a:lnTo>
                            <a:lnTo>
                              <a:pt x="77" y="1070"/>
                            </a:lnTo>
                            <a:lnTo>
                              <a:pt x="78" y="1090"/>
                            </a:lnTo>
                            <a:lnTo>
                              <a:pt x="79" y="1120"/>
                            </a:lnTo>
                            <a:lnTo>
                              <a:pt x="79" y="1112"/>
                            </a:lnTo>
                            <a:lnTo>
                              <a:pt x="80" y="1116"/>
                            </a:lnTo>
                            <a:lnTo>
                              <a:pt x="80" y="1037"/>
                            </a:lnTo>
                            <a:lnTo>
                              <a:pt x="81" y="1068"/>
                            </a:lnTo>
                            <a:lnTo>
                              <a:pt x="82" y="1078"/>
                            </a:lnTo>
                            <a:lnTo>
                              <a:pt x="82" y="1053"/>
                            </a:lnTo>
                            <a:lnTo>
                              <a:pt x="83" y="1000"/>
                            </a:lnTo>
                            <a:lnTo>
                              <a:pt x="83" y="1071"/>
                            </a:lnTo>
                            <a:lnTo>
                              <a:pt x="84" y="1110"/>
                            </a:lnTo>
                            <a:lnTo>
                              <a:pt x="85" y="1155"/>
                            </a:lnTo>
                            <a:lnTo>
                              <a:pt x="85" y="1093"/>
                            </a:lnTo>
                            <a:lnTo>
                              <a:pt x="86" y="1085"/>
                            </a:lnTo>
                            <a:lnTo>
                              <a:pt x="86" y="1088"/>
                            </a:lnTo>
                            <a:lnTo>
                              <a:pt x="86" y="1117"/>
                            </a:lnTo>
                            <a:lnTo>
                              <a:pt x="87" y="1071"/>
                            </a:lnTo>
                            <a:lnTo>
                              <a:pt x="87" y="1076"/>
                            </a:lnTo>
                            <a:lnTo>
                              <a:pt x="88" y="1089"/>
                            </a:lnTo>
                            <a:lnTo>
                              <a:pt x="89" y="1103"/>
                            </a:lnTo>
                            <a:lnTo>
                              <a:pt x="89" y="1063"/>
                            </a:lnTo>
                            <a:lnTo>
                              <a:pt x="90" y="1079"/>
                            </a:lnTo>
                            <a:lnTo>
                              <a:pt x="91" y="1072"/>
                            </a:lnTo>
                            <a:lnTo>
                              <a:pt x="91" y="1143"/>
                            </a:lnTo>
                            <a:lnTo>
                              <a:pt x="92" y="1118"/>
                            </a:lnTo>
                            <a:lnTo>
                              <a:pt x="92" y="1074"/>
                            </a:lnTo>
                            <a:lnTo>
                              <a:pt x="93" y="1083"/>
                            </a:lnTo>
                            <a:lnTo>
                              <a:pt x="94" y="1087"/>
                            </a:lnTo>
                            <a:lnTo>
                              <a:pt x="94" y="1108"/>
                            </a:lnTo>
                            <a:lnTo>
                              <a:pt x="95" y="1108"/>
                            </a:lnTo>
                            <a:lnTo>
                              <a:pt x="95" y="1055"/>
                            </a:lnTo>
                            <a:lnTo>
                              <a:pt x="95" y="1116"/>
                            </a:lnTo>
                            <a:lnTo>
                              <a:pt x="96" y="1045"/>
                            </a:lnTo>
                            <a:lnTo>
                              <a:pt x="96" y="1057"/>
                            </a:lnTo>
                            <a:lnTo>
                              <a:pt x="97" y="1077"/>
                            </a:lnTo>
                            <a:lnTo>
                              <a:pt x="98" y="1108"/>
                            </a:lnTo>
                            <a:lnTo>
                              <a:pt x="98" y="1117"/>
                            </a:lnTo>
                            <a:lnTo>
                              <a:pt x="99" y="1113"/>
                            </a:lnTo>
                            <a:lnTo>
                              <a:pt x="100" y="1053"/>
                            </a:lnTo>
                            <a:lnTo>
                              <a:pt x="100" y="955"/>
                            </a:lnTo>
                            <a:lnTo>
                              <a:pt x="101" y="1044"/>
                            </a:lnTo>
                            <a:lnTo>
                              <a:pt x="101" y="1116"/>
                            </a:lnTo>
                            <a:lnTo>
                              <a:pt x="102" y="1075"/>
                            </a:lnTo>
                            <a:lnTo>
                              <a:pt x="103" y="1094"/>
                            </a:lnTo>
                            <a:lnTo>
                              <a:pt x="103" y="1084"/>
                            </a:lnTo>
                            <a:lnTo>
                              <a:pt x="104" y="1106"/>
                            </a:lnTo>
                            <a:lnTo>
                              <a:pt x="104" y="1101"/>
                            </a:lnTo>
                            <a:lnTo>
                              <a:pt x="104" y="1106"/>
                            </a:lnTo>
                            <a:lnTo>
                              <a:pt x="105" y="1101"/>
                            </a:lnTo>
                            <a:lnTo>
                              <a:pt x="106" y="1094"/>
                            </a:lnTo>
                            <a:lnTo>
                              <a:pt x="106" y="1101"/>
                            </a:lnTo>
                            <a:lnTo>
                              <a:pt x="107" y="1085"/>
                            </a:lnTo>
                            <a:lnTo>
                              <a:pt x="107" y="1088"/>
                            </a:lnTo>
                            <a:lnTo>
                              <a:pt x="108" y="1094"/>
                            </a:lnTo>
                            <a:lnTo>
                              <a:pt x="109" y="1071"/>
                            </a:lnTo>
                            <a:lnTo>
                              <a:pt x="109" y="1118"/>
                            </a:lnTo>
                            <a:lnTo>
                              <a:pt x="110" y="1108"/>
                            </a:lnTo>
                            <a:lnTo>
                              <a:pt x="111" y="1066"/>
                            </a:lnTo>
                            <a:lnTo>
                              <a:pt x="111" y="1083"/>
                            </a:lnTo>
                            <a:lnTo>
                              <a:pt x="112" y="1072"/>
                            </a:lnTo>
                            <a:lnTo>
                              <a:pt x="113" y="1095"/>
                            </a:lnTo>
                            <a:lnTo>
                              <a:pt x="113" y="1051"/>
                            </a:lnTo>
                            <a:lnTo>
                              <a:pt x="113" y="1076"/>
                            </a:lnTo>
                            <a:lnTo>
                              <a:pt x="113" y="1097"/>
                            </a:lnTo>
                            <a:lnTo>
                              <a:pt x="114" y="1116"/>
                            </a:lnTo>
                            <a:lnTo>
                              <a:pt x="115" y="1114"/>
                            </a:lnTo>
                            <a:lnTo>
                              <a:pt x="115" y="1139"/>
                            </a:lnTo>
                            <a:lnTo>
                              <a:pt x="116" y="1102"/>
                            </a:lnTo>
                            <a:lnTo>
                              <a:pt x="117" y="1086"/>
                            </a:lnTo>
                            <a:lnTo>
                              <a:pt x="117" y="1083"/>
                            </a:lnTo>
                            <a:lnTo>
                              <a:pt x="118" y="1083"/>
                            </a:lnTo>
                            <a:lnTo>
                              <a:pt x="119" y="1118"/>
                            </a:lnTo>
                            <a:lnTo>
                              <a:pt x="119" y="1095"/>
                            </a:lnTo>
                            <a:lnTo>
                              <a:pt x="120" y="1090"/>
                            </a:lnTo>
                            <a:lnTo>
                              <a:pt x="121" y="1095"/>
                            </a:lnTo>
                            <a:lnTo>
                              <a:pt x="121" y="1081"/>
                            </a:lnTo>
                            <a:lnTo>
                              <a:pt x="122" y="1107"/>
                            </a:lnTo>
                            <a:lnTo>
                              <a:pt x="122" y="1130"/>
                            </a:lnTo>
                            <a:lnTo>
                              <a:pt x="122" y="1059"/>
                            </a:lnTo>
                            <a:lnTo>
                              <a:pt x="123" y="1107"/>
                            </a:lnTo>
                            <a:lnTo>
                              <a:pt x="123" y="1084"/>
                            </a:lnTo>
                            <a:lnTo>
                              <a:pt x="124" y="1063"/>
                            </a:lnTo>
                            <a:lnTo>
                              <a:pt x="125" y="1100"/>
                            </a:lnTo>
                            <a:lnTo>
                              <a:pt x="125" y="1102"/>
                            </a:lnTo>
                            <a:lnTo>
                              <a:pt x="126" y="1120"/>
                            </a:lnTo>
                            <a:lnTo>
                              <a:pt x="127" y="1096"/>
                            </a:lnTo>
                            <a:lnTo>
                              <a:pt x="127" y="1081"/>
                            </a:lnTo>
                            <a:lnTo>
                              <a:pt x="128" y="1073"/>
                            </a:lnTo>
                            <a:lnTo>
                              <a:pt x="129" y="1091"/>
                            </a:lnTo>
                            <a:lnTo>
                              <a:pt x="129" y="1069"/>
                            </a:lnTo>
                            <a:lnTo>
                              <a:pt x="130" y="1082"/>
                            </a:lnTo>
                            <a:lnTo>
                              <a:pt x="131" y="1064"/>
                            </a:lnTo>
                            <a:lnTo>
                              <a:pt x="131" y="1109"/>
                            </a:lnTo>
                            <a:lnTo>
                              <a:pt x="131" y="1118"/>
                            </a:lnTo>
                            <a:lnTo>
                              <a:pt x="132" y="1080"/>
                            </a:lnTo>
                            <a:lnTo>
                              <a:pt x="132" y="1114"/>
                            </a:lnTo>
                            <a:lnTo>
                              <a:pt x="133" y="1063"/>
                            </a:lnTo>
                            <a:lnTo>
                              <a:pt x="133" y="1098"/>
                            </a:lnTo>
                            <a:lnTo>
                              <a:pt x="134" y="1081"/>
                            </a:lnTo>
                            <a:lnTo>
                              <a:pt x="135" y="1085"/>
                            </a:lnTo>
                            <a:lnTo>
                              <a:pt x="135" y="996"/>
                            </a:lnTo>
                            <a:lnTo>
                              <a:pt x="136" y="1063"/>
                            </a:lnTo>
                            <a:lnTo>
                              <a:pt x="137" y="1138"/>
                            </a:lnTo>
                            <a:lnTo>
                              <a:pt x="138" y="1114"/>
                            </a:lnTo>
                            <a:lnTo>
                              <a:pt x="139" y="1072"/>
                            </a:lnTo>
                            <a:lnTo>
                              <a:pt x="139" y="1085"/>
                            </a:lnTo>
                            <a:lnTo>
                              <a:pt x="140" y="1125"/>
                            </a:lnTo>
                            <a:lnTo>
                              <a:pt x="140" y="1109"/>
                            </a:lnTo>
                            <a:lnTo>
                              <a:pt x="140" y="1105"/>
                            </a:lnTo>
                            <a:lnTo>
                              <a:pt x="141" y="1103"/>
                            </a:lnTo>
                            <a:lnTo>
                              <a:pt x="142" y="1103"/>
                            </a:lnTo>
                            <a:lnTo>
                              <a:pt x="142" y="1109"/>
                            </a:lnTo>
                            <a:lnTo>
                              <a:pt x="143" y="1077"/>
                            </a:lnTo>
                            <a:lnTo>
                              <a:pt x="144" y="1097"/>
                            </a:lnTo>
                            <a:lnTo>
                              <a:pt x="144" y="1083"/>
                            </a:lnTo>
                            <a:lnTo>
                              <a:pt x="145" y="1097"/>
                            </a:lnTo>
                            <a:lnTo>
                              <a:pt x="146" y="1092"/>
                            </a:lnTo>
                            <a:lnTo>
                              <a:pt x="146" y="1118"/>
                            </a:lnTo>
                            <a:lnTo>
                              <a:pt x="147" y="1036"/>
                            </a:lnTo>
                            <a:lnTo>
                              <a:pt x="148" y="1009"/>
                            </a:lnTo>
                            <a:lnTo>
                              <a:pt x="148" y="1083"/>
                            </a:lnTo>
                            <a:lnTo>
                              <a:pt x="149" y="1125"/>
                            </a:lnTo>
                            <a:lnTo>
                              <a:pt x="149" y="1105"/>
                            </a:lnTo>
                            <a:lnTo>
                              <a:pt x="149" y="1109"/>
                            </a:lnTo>
                            <a:lnTo>
                              <a:pt x="150" y="1108"/>
                            </a:lnTo>
                            <a:lnTo>
                              <a:pt x="151" y="1099"/>
                            </a:lnTo>
                            <a:lnTo>
                              <a:pt x="151" y="1105"/>
                            </a:lnTo>
                            <a:lnTo>
                              <a:pt x="152" y="1084"/>
                            </a:lnTo>
                            <a:lnTo>
                              <a:pt x="153" y="1099"/>
                            </a:lnTo>
                            <a:lnTo>
                              <a:pt x="153" y="1078"/>
                            </a:lnTo>
                            <a:lnTo>
                              <a:pt x="154" y="1110"/>
                            </a:lnTo>
                            <a:lnTo>
                              <a:pt x="155" y="1120"/>
                            </a:lnTo>
                            <a:lnTo>
                              <a:pt x="155" y="1061"/>
                            </a:lnTo>
                            <a:lnTo>
                              <a:pt x="156" y="1009"/>
                            </a:lnTo>
                            <a:lnTo>
                              <a:pt x="157" y="1089"/>
                            </a:lnTo>
                            <a:lnTo>
                              <a:pt x="157" y="1114"/>
                            </a:lnTo>
                            <a:lnTo>
                              <a:pt x="158" y="1101"/>
                            </a:lnTo>
                            <a:lnTo>
                              <a:pt x="158" y="1082"/>
                            </a:lnTo>
                            <a:lnTo>
                              <a:pt x="158" y="1076"/>
                            </a:lnTo>
                            <a:lnTo>
                              <a:pt x="159" y="1079"/>
                            </a:lnTo>
                            <a:lnTo>
                              <a:pt x="160" y="1104"/>
                            </a:lnTo>
                            <a:lnTo>
                              <a:pt x="160" y="1093"/>
                            </a:lnTo>
                            <a:lnTo>
                              <a:pt x="161" y="1087"/>
                            </a:lnTo>
                            <a:lnTo>
                              <a:pt x="162" y="1108"/>
                            </a:lnTo>
                            <a:lnTo>
                              <a:pt x="162" y="1104"/>
                            </a:lnTo>
                            <a:lnTo>
                              <a:pt x="163" y="1087"/>
                            </a:lnTo>
                            <a:lnTo>
                              <a:pt x="164" y="1079"/>
                            </a:lnTo>
                            <a:lnTo>
                              <a:pt x="164" y="1055"/>
                            </a:lnTo>
                            <a:lnTo>
                              <a:pt x="165" y="1072"/>
                            </a:lnTo>
                            <a:lnTo>
                              <a:pt x="166" y="1098"/>
                            </a:lnTo>
                            <a:lnTo>
                              <a:pt x="166" y="1102"/>
                            </a:lnTo>
                            <a:lnTo>
                              <a:pt x="167" y="1108"/>
                            </a:lnTo>
                            <a:lnTo>
                              <a:pt x="167" y="1090"/>
                            </a:lnTo>
                            <a:lnTo>
                              <a:pt x="167" y="1093"/>
                            </a:lnTo>
                            <a:lnTo>
                              <a:pt x="168" y="1108"/>
                            </a:lnTo>
                            <a:lnTo>
                              <a:pt x="169" y="1106"/>
                            </a:lnTo>
                            <a:lnTo>
                              <a:pt x="169" y="1121"/>
                            </a:lnTo>
                            <a:lnTo>
                              <a:pt x="170" y="1060"/>
                            </a:lnTo>
                            <a:lnTo>
                              <a:pt x="171" y="1023"/>
                            </a:lnTo>
                            <a:lnTo>
                              <a:pt x="172" y="1093"/>
                            </a:lnTo>
                            <a:lnTo>
                              <a:pt x="172" y="1118"/>
                            </a:lnTo>
                            <a:lnTo>
                              <a:pt x="173" y="1098"/>
                            </a:lnTo>
                            <a:lnTo>
                              <a:pt x="174" y="1091"/>
                            </a:lnTo>
                            <a:lnTo>
                              <a:pt x="174" y="1108"/>
                            </a:lnTo>
                            <a:lnTo>
                              <a:pt x="175" y="1106"/>
                            </a:lnTo>
                            <a:lnTo>
                              <a:pt x="176" y="1102"/>
                            </a:lnTo>
                            <a:lnTo>
                              <a:pt x="176" y="1098"/>
                            </a:lnTo>
                            <a:lnTo>
                              <a:pt x="176" y="1115"/>
                            </a:lnTo>
                            <a:lnTo>
                              <a:pt x="177" y="1100"/>
                            </a:lnTo>
                            <a:lnTo>
                              <a:pt x="177" y="1131"/>
                            </a:lnTo>
                            <a:lnTo>
                              <a:pt x="178" y="1100"/>
                            </a:lnTo>
                            <a:lnTo>
                              <a:pt x="179" y="1090"/>
                            </a:lnTo>
                            <a:lnTo>
                              <a:pt x="179" y="1086"/>
                            </a:lnTo>
                            <a:lnTo>
                              <a:pt x="180" y="1123"/>
                            </a:lnTo>
                            <a:lnTo>
                              <a:pt x="181" y="1070"/>
                            </a:lnTo>
                            <a:lnTo>
                              <a:pt x="181" y="1100"/>
                            </a:lnTo>
                            <a:lnTo>
                              <a:pt x="182" y="1081"/>
                            </a:lnTo>
                            <a:lnTo>
                              <a:pt x="183" y="1086"/>
                            </a:lnTo>
                            <a:lnTo>
                              <a:pt x="183" y="1110"/>
                            </a:lnTo>
                            <a:lnTo>
                              <a:pt x="184" y="1100"/>
                            </a:lnTo>
                            <a:lnTo>
                              <a:pt x="184" y="1078"/>
                            </a:lnTo>
                            <a:lnTo>
                              <a:pt x="185" y="1068"/>
                            </a:lnTo>
                            <a:lnTo>
                              <a:pt x="185" y="1082"/>
                            </a:lnTo>
                            <a:lnTo>
                              <a:pt x="186" y="1115"/>
                            </a:lnTo>
                            <a:lnTo>
                              <a:pt x="187" y="1090"/>
                            </a:lnTo>
                            <a:lnTo>
                              <a:pt x="187" y="1095"/>
                            </a:lnTo>
                            <a:lnTo>
                              <a:pt x="188" y="1118"/>
                            </a:lnTo>
                            <a:lnTo>
                              <a:pt x="189" y="1087"/>
                            </a:lnTo>
                            <a:lnTo>
                              <a:pt x="189" y="1081"/>
                            </a:lnTo>
                            <a:lnTo>
                              <a:pt x="190" y="1097"/>
                            </a:lnTo>
                            <a:lnTo>
                              <a:pt x="191" y="1065"/>
                            </a:lnTo>
                            <a:lnTo>
                              <a:pt x="191" y="1099"/>
                            </a:lnTo>
                            <a:lnTo>
                              <a:pt x="192" y="1101"/>
                            </a:lnTo>
                            <a:lnTo>
                              <a:pt x="193" y="1095"/>
                            </a:lnTo>
                            <a:lnTo>
                              <a:pt x="193" y="1148"/>
                            </a:lnTo>
                            <a:lnTo>
                              <a:pt x="193" y="1115"/>
                            </a:lnTo>
                            <a:lnTo>
                              <a:pt x="194" y="1083"/>
                            </a:lnTo>
                            <a:lnTo>
                              <a:pt x="195" y="1073"/>
                            </a:lnTo>
                            <a:lnTo>
                              <a:pt x="195" y="1103"/>
                            </a:lnTo>
                            <a:lnTo>
                              <a:pt x="196" y="1121"/>
                            </a:lnTo>
                            <a:lnTo>
                              <a:pt x="197" y="1113"/>
                            </a:lnTo>
                            <a:lnTo>
                              <a:pt x="197" y="1103"/>
                            </a:lnTo>
                            <a:lnTo>
                              <a:pt x="198" y="1090"/>
                            </a:lnTo>
                            <a:lnTo>
                              <a:pt x="199" y="1108"/>
                            </a:lnTo>
                            <a:lnTo>
                              <a:pt x="199" y="1080"/>
                            </a:lnTo>
                            <a:lnTo>
                              <a:pt x="200" y="1093"/>
                            </a:lnTo>
                            <a:lnTo>
                              <a:pt x="201" y="1109"/>
                            </a:lnTo>
                            <a:lnTo>
                              <a:pt x="202" y="1075"/>
                            </a:lnTo>
                            <a:lnTo>
                              <a:pt x="202" y="1126"/>
                            </a:lnTo>
                            <a:lnTo>
                              <a:pt x="202" y="1080"/>
                            </a:lnTo>
                            <a:lnTo>
                              <a:pt x="203" y="1091"/>
                            </a:lnTo>
                            <a:lnTo>
                              <a:pt x="203" y="1107"/>
                            </a:lnTo>
                            <a:lnTo>
                              <a:pt x="204" y="1117"/>
                            </a:lnTo>
                            <a:lnTo>
                              <a:pt x="205" y="1053"/>
                            </a:lnTo>
                            <a:lnTo>
                              <a:pt x="205" y="1041"/>
                            </a:lnTo>
                            <a:lnTo>
                              <a:pt x="206" y="1063"/>
                            </a:lnTo>
                            <a:lnTo>
                              <a:pt x="207" y="1091"/>
                            </a:lnTo>
                            <a:lnTo>
                              <a:pt x="208" y="1109"/>
                            </a:lnTo>
                            <a:lnTo>
                              <a:pt x="208" y="1071"/>
                            </a:lnTo>
                            <a:lnTo>
                              <a:pt x="209" y="1090"/>
                            </a:lnTo>
                            <a:lnTo>
                              <a:pt x="210" y="1032"/>
                            </a:lnTo>
                            <a:lnTo>
                              <a:pt x="210" y="1084"/>
                            </a:lnTo>
                            <a:lnTo>
                              <a:pt x="211" y="1125"/>
                            </a:lnTo>
                            <a:lnTo>
                              <a:pt x="211" y="1126"/>
                            </a:lnTo>
                            <a:lnTo>
                              <a:pt x="212" y="1081"/>
                            </a:lnTo>
                            <a:lnTo>
                              <a:pt x="212" y="1125"/>
                            </a:lnTo>
                            <a:lnTo>
                              <a:pt x="213" y="1099"/>
                            </a:lnTo>
                            <a:lnTo>
                              <a:pt x="214" y="1109"/>
                            </a:lnTo>
                            <a:lnTo>
                              <a:pt x="214" y="1134"/>
                            </a:lnTo>
                            <a:lnTo>
                              <a:pt x="215" y="1087"/>
                            </a:lnTo>
                            <a:lnTo>
                              <a:pt x="216" y="1092"/>
                            </a:lnTo>
                            <a:lnTo>
                              <a:pt x="216" y="1104"/>
                            </a:lnTo>
                            <a:lnTo>
                              <a:pt x="217" y="1070"/>
                            </a:lnTo>
                            <a:lnTo>
                              <a:pt x="218" y="1108"/>
                            </a:lnTo>
                            <a:lnTo>
                              <a:pt x="219" y="1101"/>
                            </a:lnTo>
                            <a:lnTo>
                              <a:pt x="219" y="1085"/>
                            </a:lnTo>
                            <a:lnTo>
                              <a:pt x="220" y="1104"/>
                            </a:lnTo>
                            <a:lnTo>
                              <a:pt x="220" y="1113"/>
                            </a:lnTo>
                            <a:lnTo>
                              <a:pt x="220" y="1111"/>
                            </a:lnTo>
                            <a:lnTo>
                              <a:pt x="221" y="1111"/>
                            </a:lnTo>
                            <a:lnTo>
                              <a:pt x="222" y="1115"/>
                            </a:lnTo>
                            <a:lnTo>
                              <a:pt x="223" y="1130"/>
                            </a:lnTo>
                            <a:lnTo>
                              <a:pt x="223" y="1109"/>
                            </a:lnTo>
                            <a:lnTo>
                              <a:pt x="224" y="1092"/>
                            </a:lnTo>
                            <a:lnTo>
                              <a:pt x="225" y="1111"/>
                            </a:lnTo>
                            <a:lnTo>
                              <a:pt x="225" y="1097"/>
                            </a:lnTo>
                            <a:lnTo>
                              <a:pt x="226" y="1106"/>
                            </a:lnTo>
                            <a:lnTo>
                              <a:pt x="227" y="1106"/>
                            </a:lnTo>
                            <a:lnTo>
                              <a:pt x="228" y="1104"/>
                            </a:lnTo>
                            <a:lnTo>
                              <a:pt x="228" y="1106"/>
                            </a:lnTo>
                            <a:lnTo>
                              <a:pt x="229" y="1117"/>
                            </a:lnTo>
                            <a:lnTo>
                              <a:pt x="229" y="1093"/>
                            </a:lnTo>
                            <a:lnTo>
                              <a:pt x="229" y="1078"/>
                            </a:lnTo>
                            <a:lnTo>
                              <a:pt x="230" y="1074"/>
                            </a:lnTo>
                            <a:lnTo>
                              <a:pt x="231" y="1093"/>
                            </a:lnTo>
                            <a:lnTo>
                              <a:pt x="232" y="1140"/>
                            </a:lnTo>
                            <a:lnTo>
                              <a:pt x="232" y="1054"/>
                            </a:lnTo>
                            <a:lnTo>
                              <a:pt x="233" y="1074"/>
                            </a:lnTo>
                            <a:lnTo>
                              <a:pt x="234" y="1123"/>
                            </a:lnTo>
                            <a:lnTo>
                              <a:pt x="234" y="1082"/>
                            </a:lnTo>
                            <a:lnTo>
                              <a:pt x="235" y="1062"/>
                            </a:lnTo>
                            <a:lnTo>
                              <a:pt x="236" y="1114"/>
                            </a:lnTo>
                            <a:lnTo>
                              <a:pt x="237" y="1114"/>
                            </a:lnTo>
                            <a:lnTo>
                              <a:pt x="237" y="1099"/>
                            </a:lnTo>
                            <a:lnTo>
                              <a:pt x="238" y="1093"/>
                            </a:lnTo>
                            <a:lnTo>
                              <a:pt x="238" y="1114"/>
                            </a:lnTo>
                            <a:lnTo>
                              <a:pt x="238" y="1104"/>
                            </a:lnTo>
                            <a:lnTo>
                              <a:pt x="239" y="1090"/>
                            </a:lnTo>
                            <a:lnTo>
                              <a:pt x="240" y="1097"/>
                            </a:lnTo>
                            <a:lnTo>
                              <a:pt x="241" y="1097"/>
                            </a:lnTo>
                            <a:lnTo>
                              <a:pt x="241" y="1119"/>
                            </a:lnTo>
                            <a:lnTo>
                              <a:pt x="242" y="1103"/>
                            </a:lnTo>
                            <a:lnTo>
                              <a:pt x="243" y="1079"/>
                            </a:lnTo>
                            <a:lnTo>
                              <a:pt x="244" y="1103"/>
                            </a:lnTo>
                            <a:lnTo>
                              <a:pt x="244" y="1102"/>
                            </a:lnTo>
                            <a:lnTo>
                              <a:pt x="245" y="1054"/>
                            </a:lnTo>
                            <a:lnTo>
                              <a:pt x="246" y="1048"/>
                            </a:lnTo>
                            <a:lnTo>
                              <a:pt x="246" y="1105"/>
                            </a:lnTo>
                            <a:lnTo>
                              <a:pt x="247" y="1117"/>
                            </a:lnTo>
                            <a:lnTo>
                              <a:pt x="247" y="1094"/>
                            </a:lnTo>
                            <a:lnTo>
                              <a:pt x="248" y="1099"/>
                            </a:lnTo>
                            <a:lnTo>
                              <a:pt x="248" y="1089"/>
                            </a:lnTo>
                            <a:lnTo>
                              <a:pt x="249" y="1063"/>
                            </a:lnTo>
                            <a:lnTo>
                              <a:pt x="250" y="1038"/>
                            </a:lnTo>
                            <a:lnTo>
                              <a:pt x="251" y="1078"/>
                            </a:lnTo>
                            <a:lnTo>
                              <a:pt x="251" y="1044"/>
                            </a:lnTo>
                            <a:lnTo>
                              <a:pt x="252" y="1125"/>
                            </a:lnTo>
                            <a:lnTo>
                              <a:pt x="253" y="1119"/>
                            </a:lnTo>
                            <a:lnTo>
                              <a:pt x="253" y="1103"/>
                            </a:lnTo>
                            <a:lnTo>
                              <a:pt x="254" y="1092"/>
                            </a:lnTo>
                            <a:lnTo>
                              <a:pt x="255" y="1114"/>
                            </a:lnTo>
                            <a:lnTo>
                              <a:pt x="256" y="1096"/>
                            </a:lnTo>
                            <a:lnTo>
                              <a:pt x="256" y="1112"/>
                            </a:lnTo>
                            <a:lnTo>
                              <a:pt x="256" y="1099"/>
                            </a:lnTo>
                            <a:lnTo>
                              <a:pt x="257" y="1098"/>
                            </a:lnTo>
                            <a:lnTo>
                              <a:pt x="258" y="1105"/>
                            </a:lnTo>
                            <a:lnTo>
                              <a:pt x="258" y="1096"/>
                            </a:lnTo>
                            <a:lnTo>
                              <a:pt x="259" y="1075"/>
                            </a:lnTo>
                            <a:lnTo>
                              <a:pt x="260" y="1123"/>
                            </a:lnTo>
                            <a:lnTo>
                              <a:pt x="261" y="1091"/>
                            </a:lnTo>
                            <a:lnTo>
                              <a:pt x="261" y="1107"/>
                            </a:lnTo>
                            <a:lnTo>
                              <a:pt x="262" y="1096"/>
                            </a:lnTo>
                            <a:lnTo>
                              <a:pt x="263" y="1101"/>
                            </a:lnTo>
                            <a:lnTo>
                              <a:pt x="263" y="1061"/>
                            </a:lnTo>
                            <a:lnTo>
                              <a:pt x="264" y="1099"/>
                            </a:lnTo>
                            <a:lnTo>
                              <a:pt x="265" y="1107"/>
                            </a:lnTo>
                            <a:lnTo>
                              <a:pt x="265" y="1093"/>
                            </a:lnTo>
                            <a:lnTo>
                              <a:pt x="265" y="1116"/>
                            </a:lnTo>
                            <a:lnTo>
                              <a:pt x="266" y="1093"/>
                            </a:lnTo>
                            <a:lnTo>
                              <a:pt x="267" y="1102"/>
                            </a:lnTo>
                            <a:lnTo>
                              <a:pt x="268" y="1106"/>
                            </a:lnTo>
                            <a:lnTo>
                              <a:pt x="268" y="1116"/>
                            </a:lnTo>
                            <a:lnTo>
                              <a:pt x="269" y="1079"/>
                            </a:lnTo>
                            <a:lnTo>
                              <a:pt x="270" y="1086"/>
                            </a:lnTo>
                            <a:lnTo>
                              <a:pt x="271" y="1093"/>
                            </a:lnTo>
                            <a:lnTo>
                              <a:pt x="271" y="1107"/>
                            </a:lnTo>
                            <a:lnTo>
                              <a:pt x="272" y="1110"/>
                            </a:lnTo>
                            <a:lnTo>
                              <a:pt x="273" y="1112"/>
                            </a:lnTo>
                            <a:lnTo>
                              <a:pt x="274" y="1106"/>
                            </a:lnTo>
                            <a:lnTo>
                              <a:pt x="274" y="1067"/>
                            </a:lnTo>
                            <a:lnTo>
                              <a:pt x="274" y="1083"/>
                            </a:lnTo>
                            <a:lnTo>
                              <a:pt x="275" y="1100"/>
                            </a:lnTo>
                            <a:lnTo>
                              <a:pt x="276" y="1125"/>
                            </a:lnTo>
                            <a:lnTo>
                              <a:pt x="276" y="1102"/>
                            </a:lnTo>
                            <a:lnTo>
                              <a:pt x="277" y="1095"/>
                            </a:lnTo>
                            <a:lnTo>
                              <a:pt x="278" y="1138"/>
                            </a:lnTo>
                            <a:lnTo>
                              <a:pt x="278" y="1093"/>
                            </a:lnTo>
                            <a:lnTo>
                              <a:pt x="279" y="1099"/>
                            </a:lnTo>
                            <a:lnTo>
                              <a:pt x="280" y="1095"/>
                            </a:lnTo>
                            <a:lnTo>
                              <a:pt x="281" y="1114"/>
                            </a:lnTo>
                            <a:lnTo>
                              <a:pt x="281" y="1111"/>
                            </a:lnTo>
                            <a:lnTo>
                              <a:pt x="282" y="1109"/>
                            </a:lnTo>
                            <a:lnTo>
                              <a:pt x="283" y="1045"/>
                            </a:lnTo>
                            <a:lnTo>
                              <a:pt x="283" y="1087"/>
                            </a:lnTo>
                            <a:lnTo>
                              <a:pt x="283" y="1104"/>
                            </a:lnTo>
                            <a:lnTo>
                              <a:pt x="284" y="1102"/>
                            </a:lnTo>
                            <a:lnTo>
                              <a:pt x="285" y="1062"/>
                            </a:lnTo>
                            <a:lnTo>
                              <a:pt x="286" y="1104"/>
                            </a:lnTo>
                            <a:lnTo>
                              <a:pt x="286" y="1081"/>
                            </a:lnTo>
                            <a:lnTo>
                              <a:pt x="287" y="1070"/>
                            </a:lnTo>
                            <a:lnTo>
                              <a:pt x="288" y="1085"/>
                            </a:lnTo>
                            <a:lnTo>
                              <a:pt x="289" y="1077"/>
                            </a:lnTo>
                            <a:lnTo>
                              <a:pt x="289" y="1104"/>
                            </a:lnTo>
                            <a:lnTo>
                              <a:pt x="290" y="1102"/>
                            </a:lnTo>
                            <a:lnTo>
                              <a:pt x="291" y="1090"/>
                            </a:lnTo>
                            <a:lnTo>
                              <a:pt x="292" y="1125"/>
                            </a:lnTo>
                            <a:lnTo>
                              <a:pt x="292" y="1106"/>
                            </a:lnTo>
                            <a:lnTo>
                              <a:pt x="292" y="1096"/>
                            </a:lnTo>
                            <a:lnTo>
                              <a:pt x="293" y="1109"/>
                            </a:lnTo>
                            <a:lnTo>
                              <a:pt x="294" y="1106"/>
                            </a:lnTo>
                            <a:lnTo>
                              <a:pt x="295" y="1096"/>
                            </a:lnTo>
                            <a:lnTo>
                              <a:pt x="295" y="1081"/>
                            </a:lnTo>
                            <a:lnTo>
                              <a:pt x="296" y="1026"/>
                            </a:lnTo>
                            <a:lnTo>
                              <a:pt x="297" y="1101"/>
                            </a:lnTo>
                            <a:lnTo>
                              <a:pt x="298" y="1115"/>
                            </a:lnTo>
                            <a:lnTo>
                              <a:pt x="298" y="1096"/>
                            </a:lnTo>
                            <a:lnTo>
                              <a:pt x="299" y="1098"/>
                            </a:lnTo>
                            <a:lnTo>
                              <a:pt x="300" y="1061"/>
                            </a:lnTo>
                            <a:lnTo>
                              <a:pt x="301" y="1083"/>
                            </a:lnTo>
                            <a:lnTo>
                              <a:pt x="301" y="1098"/>
                            </a:lnTo>
                            <a:lnTo>
                              <a:pt x="301" y="1090"/>
                            </a:lnTo>
                            <a:lnTo>
                              <a:pt x="302" y="1119"/>
                            </a:lnTo>
                            <a:lnTo>
                              <a:pt x="303" y="1088"/>
                            </a:lnTo>
                            <a:lnTo>
                              <a:pt x="303" y="1127"/>
                            </a:lnTo>
                            <a:lnTo>
                              <a:pt x="304" y="1107"/>
                            </a:lnTo>
                            <a:lnTo>
                              <a:pt x="305" y="1052"/>
                            </a:lnTo>
                            <a:lnTo>
                              <a:pt x="306" y="1090"/>
                            </a:lnTo>
                            <a:lnTo>
                              <a:pt x="306" y="1108"/>
                            </a:lnTo>
                            <a:lnTo>
                              <a:pt x="307" y="1099"/>
                            </a:lnTo>
                            <a:lnTo>
                              <a:pt x="308" y="1103"/>
                            </a:lnTo>
                            <a:lnTo>
                              <a:pt x="309" y="1114"/>
                            </a:lnTo>
                            <a:lnTo>
                              <a:pt x="309" y="1108"/>
                            </a:lnTo>
                            <a:lnTo>
                              <a:pt x="310" y="1103"/>
                            </a:lnTo>
                            <a:lnTo>
                              <a:pt x="310" y="1093"/>
                            </a:lnTo>
                            <a:lnTo>
                              <a:pt x="311" y="1054"/>
                            </a:lnTo>
                            <a:lnTo>
                              <a:pt x="312" y="1099"/>
                            </a:lnTo>
                            <a:lnTo>
                              <a:pt x="312" y="1134"/>
                            </a:lnTo>
                            <a:lnTo>
                              <a:pt x="313" y="1119"/>
                            </a:lnTo>
                            <a:lnTo>
                              <a:pt x="314" y="1090"/>
                            </a:lnTo>
                            <a:lnTo>
                              <a:pt x="315" y="1103"/>
                            </a:lnTo>
                            <a:lnTo>
                              <a:pt x="315" y="1077"/>
                            </a:lnTo>
                            <a:lnTo>
                              <a:pt x="316" y="1079"/>
                            </a:lnTo>
                            <a:lnTo>
                              <a:pt x="317" y="1117"/>
                            </a:lnTo>
                            <a:lnTo>
                              <a:pt x="318" y="1102"/>
                            </a:lnTo>
                            <a:lnTo>
                              <a:pt x="318" y="1108"/>
                            </a:lnTo>
                            <a:lnTo>
                              <a:pt x="319" y="1095"/>
                            </a:lnTo>
                            <a:lnTo>
                              <a:pt x="319" y="1076"/>
                            </a:lnTo>
                            <a:lnTo>
                              <a:pt x="320" y="1079"/>
                            </a:lnTo>
                            <a:lnTo>
                              <a:pt x="320" y="1086"/>
                            </a:lnTo>
                            <a:lnTo>
                              <a:pt x="321" y="1107"/>
                            </a:lnTo>
                            <a:lnTo>
                              <a:pt x="322" y="1115"/>
                            </a:lnTo>
                            <a:lnTo>
                              <a:pt x="323" y="1113"/>
                            </a:lnTo>
                            <a:lnTo>
                              <a:pt x="324" y="1110"/>
                            </a:lnTo>
                            <a:lnTo>
                              <a:pt x="324" y="1086"/>
                            </a:lnTo>
                            <a:lnTo>
                              <a:pt x="325" y="1092"/>
                            </a:lnTo>
                            <a:lnTo>
                              <a:pt x="326" y="1078"/>
                            </a:lnTo>
                            <a:lnTo>
                              <a:pt x="327" y="1118"/>
                            </a:lnTo>
                            <a:lnTo>
                              <a:pt x="327" y="1081"/>
                            </a:lnTo>
                            <a:lnTo>
                              <a:pt x="328" y="1076"/>
                            </a:lnTo>
                            <a:lnTo>
                              <a:pt x="328" y="1111"/>
                            </a:lnTo>
                            <a:lnTo>
                              <a:pt x="329" y="1108"/>
                            </a:lnTo>
                            <a:lnTo>
                              <a:pt x="330" y="1099"/>
                            </a:lnTo>
                            <a:lnTo>
                              <a:pt x="330" y="1107"/>
                            </a:lnTo>
                            <a:lnTo>
                              <a:pt x="331" y="1110"/>
                            </a:lnTo>
                            <a:lnTo>
                              <a:pt x="332" y="1100"/>
                            </a:lnTo>
                            <a:lnTo>
                              <a:pt x="333" y="1108"/>
                            </a:lnTo>
                            <a:lnTo>
                              <a:pt x="333" y="1117"/>
                            </a:lnTo>
                            <a:lnTo>
                              <a:pt x="334" y="1094"/>
                            </a:lnTo>
                            <a:lnTo>
                              <a:pt x="335" y="1090"/>
                            </a:lnTo>
                            <a:lnTo>
                              <a:pt x="336" y="1093"/>
                            </a:lnTo>
                            <a:lnTo>
                              <a:pt x="337" y="1108"/>
                            </a:lnTo>
                            <a:lnTo>
                              <a:pt x="337" y="1107"/>
                            </a:lnTo>
                            <a:lnTo>
                              <a:pt x="338" y="1093"/>
                            </a:lnTo>
                            <a:lnTo>
                              <a:pt x="339" y="1093"/>
                            </a:lnTo>
                            <a:lnTo>
                              <a:pt x="339" y="1112"/>
                            </a:lnTo>
                            <a:lnTo>
                              <a:pt x="340" y="1115"/>
                            </a:lnTo>
                            <a:lnTo>
                              <a:pt x="341" y="1108"/>
                            </a:lnTo>
                            <a:lnTo>
                              <a:pt x="342" y="1108"/>
                            </a:lnTo>
                            <a:lnTo>
                              <a:pt x="343" y="1118"/>
                            </a:lnTo>
                            <a:lnTo>
                              <a:pt x="343" y="1098"/>
                            </a:lnTo>
                            <a:lnTo>
                              <a:pt x="344" y="1118"/>
                            </a:lnTo>
                            <a:lnTo>
                              <a:pt x="345" y="1091"/>
                            </a:lnTo>
                            <a:lnTo>
                              <a:pt x="346" y="1106"/>
                            </a:lnTo>
                            <a:lnTo>
                              <a:pt x="346" y="1107"/>
                            </a:lnTo>
                            <a:lnTo>
                              <a:pt x="346" y="1103"/>
                            </a:lnTo>
                            <a:lnTo>
                              <a:pt x="347" y="1110"/>
                            </a:lnTo>
                            <a:lnTo>
                              <a:pt x="348" y="1112"/>
                            </a:lnTo>
                            <a:lnTo>
                              <a:pt x="349" y="1106"/>
                            </a:lnTo>
                            <a:lnTo>
                              <a:pt x="349" y="1104"/>
                            </a:lnTo>
                            <a:lnTo>
                              <a:pt x="350" y="1081"/>
                            </a:lnTo>
                            <a:lnTo>
                              <a:pt x="351" y="1036"/>
                            </a:lnTo>
                            <a:lnTo>
                              <a:pt x="352" y="1108"/>
                            </a:lnTo>
                            <a:lnTo>
                              <a:pt x="353" y="1112"/>
                            </a:lnTo>
                            <a:lnTo>
                              <a:pt x="353" y="1098"/>
                            </a:lnTo>
                            <a:lnTo>
                              <a:pt x="354" y="1072"/>
                            </a:lnTo>
                            <a:lnTo>
                              <a:pt x="355" y="1084"/>
                            </a:lnTo>
                            <a:lnTo>
                              <a:pt x="355" y="1075"/>
                            </a:lnTo>
                            <a:lnTo>
                              <a:pt x="356" y="1108"/>
                            </a:lnTo>
                            <a:lnTo>
                              <a:pt x="356" y="1081"/>
                            </a:lnTo>
                            <a:lnTo>
                              <a:pt x="357" y="1126"/>
                            </a:lnTo>
                            <a:lnTo>
                              <a:pt x="358" y="1109"/>
                            </a:lnTo>
                            <a:lnTo>
                              <a:pt x="359" y="1108"/>
                            </a:lnTo>
                            <a:lnTo>
                              <a:pt x="359" y="1095"/>
                            </a:lnTo>
                            <a:lnTo>
                              <a:pt x="360" y="1090"/>
                            </a:lnTo>
                            <a:lnTo>
                              <a:pt x="361" y="1106"/>
                            </a:lnTo>
                            <a:lnTo>
                              <a:pt x="362" y="1099"/>
                            </a:lnTo>
                            <a:lnTo>
                              <a:pt x="363" y="1108"/>
                            </a:lnTo>
                            <a:lnTo>
                              <a:pt x="363" y="1101"/>
                            </a:lnTo>
                            <a:lnTo>
                              <a:pt x="364" y="1030"/>
                            </a:lnTo>
                            <a:lnTo>
                              <a:pt x="364" y="1036"/>
                            </a:lnTo>
                            <a:lnTo>
                              <a:pt x="365" y="1114"/>
                            </a:lnTo>
                            <a:lnTo>
                              <a:pt x="366" y="1136"/>
                            </a:lnTo>
                            <a:lnTo>
                              <a:pt x="366" y="1106"/>
                            </a:lnTo>
                            <a:lnTo>
                              <a:pt x="367" y="1106"/>
                            </a:lnTo>
                            <a:lnTo>
                              <a:pt x="368" y="1090"/>
                            </a:lnTo>
                            <a:lnTo>
                              <a:pt x="369" y="1087"/>
                            </a:lnTo>
                            <a:lnTo>
                              <a:pt x="370" y="1075"/>
                            </a:lnTo>
                            <a:lnTo>
                              <a:pt x="370" y="1082"/>
                            </a:lnTo>
                            <a:lnTo>
                              <a:pt x="371" y="1084"/>
                            </a:lnTo>
                            <a:lnTo>
                              <a:pt x="372" y="1108"/>
                            </a:lnTo>
                            <a:lnTo>
                              <a:pt x="373" y="1117"/>
                            </a:lnTo>
                            <a:lnTo>
                              <a:pt x="373" y="1096"/>
                            </a:lnTo>
                            <a:lnTo>
                              <a:pt x="373" y="1053"/>
                            </a:lnTo>
                            <a:lnTo>
                              <a:pt x="374" y="1072"/>
                            </a:lnTo>
                            <a:lnTo>
                              <a:pt x="375" y="1077"/>
                            </a:lnTo>
                            <a:lnTo>
                              <a:pt x="376" y="1061"/>
                            </a:lnTo>
                            <a:lnTo>
                              <a:pt x="377" y="1068"/>
                            </a:lnTo>
                            <a:lnTo>
                              <a:pt x="377" y="1105"/>
                            </a:lnTo>
                            <a:lnTo>
                              <a:pt x="378" y="1117"/>
                            </a:lnTo>
                            <a:lnTo>
                              <a:pt x="379" y="1109"/>
                            </a:lnTo>
                            <a:lnTo>
                              <a:pt x="380" y="1105"/>
                            </a:lnTo>
                            <a:lnTo>
                              <a:pt x="381" y="1099"/>
                            </a:lnTo>
                            <a:lnTo>
                              <a:pt x="381" y="1107"/>
                            </a:lnTo>
                            <a:lnTo>
                              <a:pt x="382" y="1125"/>
                            </a:lnTo>
                            <a:lnTo>
                              <a:pt x="382" y="1090"/>
                            </a:lnTo>
                            <a:lnTo>
                              <a:pt x="383" y="1088"/>
                            </a:lnTo>
                            <a:lnTo>
                              <a:pt x="384" y="1012"/>
                            </a:lnTo>
                            <a:lnTo>
                              <a:pt x="384" y="1056"/>
                            </a:lnTo>
                            <a:lnTo>
                              <a:pt x="385" y="1111"/>
                            </a:lnTo>
                            <a:lnTo>
                              <a:pt x="386" y="1151"/>
                            </a:lnTo>
                            <a:lnTo>
                              <a:pt x="387" y="1132"/>
                            </a:lnTo>
                            <a:lnTo>
                              <a:pt x="388" y="1016"/>
                            </a:lnTo>
                            <a:lnTo>
                              <a:pt x="388" y="1048"/>
                            </a:lnTo>
                            <a:lnTo>
                              <a:pt x="389" y="1108"/>
                            </a:lnTo>
                            <a:lnTo>
                              <a:pt x="390" y="1137"/>
                            </a:lnTo>
                            <a:lnTo>
                              <a:pt x="391" y="1095"/>
                            </a:lnTo>
                            <a:lnTo>
                              <a:pt x="391" y="1027"/>
                            </a:lnTo>
                            <a:lnTo>
                              <a:pt x="392" y="1079"/>
                            </a:lnTo>
                            <a:lnTo>
                              <a:pt x="392" y="1130"/>
                            </a:lnTo>
                            <a:lnTo>
                              <a:pt x="393" y="1118"/>
                            </a:lnTo>
                            <a:lnTo>
                              <a:pt x="394" y="1076"/>
                            </a:lnTo>
                            <a:lnTo>
                              <a:pt x="395" y="1090"/>
                            </a:lnTo>
                            <a:lnTo>
                              <a:pt x="396" y="983"/>
                            </a:lnTo>
                            <a:lnTo>
                              <a:pt x="396" y="1002"/>
                            </a:lnTo>
                            <a:lnTo>
                              <a:pt x="397" y="1063"/>
                            </a:lnTo>
                            <a:lnTo>
                              <a:pt x="398" y="1087"/>
                            </a:lnTo>
                            <a:lnTo>
                              <a:pt x="399" y="1039"/>
                            </a:lnTo>
                            <a:lnTo>
                              <a:pt x="400" y="1075"/>
                            </a:lnTo>
                            <a:lnTo>
                              <a:pt x="400" y="1097"/>
                            </a:lnTo>
                            <a:lnTo>
                              <a:pt x="400" y="1114"/>
                            </a:lnTo>
                            <a:lnTo>
                              <a:pt x="401" y="1068"/>
                            </a:lnTo>
                            <a:lnTo>
                              <a:pt x="402" y="995"/>
                            </a:lnTo>
                            <a:lnTo>
                              <a:pt x="403" y="1057"/>
                            </a:lnTo>
                            <a:lnTo>
                              <a:pt x="404" y="1126"/>
                            </a:lnTo>
                            <a:lnTo>
                              <a:pt x="404" y="1140"/>
                            </a:lnTo>
                            <a:lnTo>
                              <a:pt x="405" y="1082"/>
                            </a:lnTo>
                            <a:lnTo>
                              <a:pt x="406" y="1085"/>
                            </a:lnTo>
                            <a:lnTo>
                              <a:pt x="407" y="1099"/>
                            </a:lnTo>
                            <a:lnTo>
                              <a:pt x="408" y="1045"/>
                            </a:lnTo>
                            <a:lnTo>
                              <a:pt x="408" y="1063"/>
                            </a:lnTo>
                            <a:lnTo>
                              <a:pt x="409" y="1126"/>
                            </a:lnTo>
                            <a:lnTo>
                              <a:pt x="409" y="1100"/>
                            </a:lnTo>
                            <a:lnTo>
                              <a:pt x="410" y="1100"/>
                            </a:lnTo>
                            <a:lnTo>
                              <a:pt x="411" y="1084"/>
                            </a:lnTo>
                            <a:lnTo>
                              <a:pt x="412" y="1100"/>
                            </a:lnTo>
                            <a:lnTo>
                              <a:pt x="412" y="1110"/>
                            </a:lnTo>
                            <a:lnTo>
                              <a:pt x="413" y="1108"/>
                            </a:lnTo>
                            <a:lnTo>
                              <a:pt x="414" y="1106"/>
                            </a:lnTo>
                            <a:lnTo>
                              <a:pt x="415" y="1094"/>
                            </a:lnTo>
                            <a:lnTo>
                              <a:pt x="416" y="1054"/>
                            </a:lnTo>
                            <a:lnTo>
                              <a:pt x="416" y="976"/>
                            </a:lnTo>
                            <a:lnTo>
                              <a:pt x="417" y="966"/>
                            </a:lnTo>
                            <a:lnTo>
                              <a:pt x="418" y="1013"/>
                            </a:lnTo>
                            <a:lnTo>
                              <a:pt x="418" y="1076"/>
                            </a:lnTo>
                            <a:lnTo>
                              <a:pt x="419" y="961"/>
                            </a:lnTo>
                            <a:lnTo>
                              <a:pt x="420" y="970"/>
                            </a:lnTo>
                            <a:lnTo>
                              <a:pt x="420" y="816"/>
                            </a:lnTo>
                            <a:lnTo>
                              <a:pt x="421" y="720"/>
                            </a:lnTo>
                            <a:lnTo>
                              <a:pt x="422" y="804"/>
                            </a:lnTo>
                            <a:lnTo>
                              <a:pt x="423" y="696"/>
                            </a:lnTo>
                            <a:lnTo>
                              <a:pt x="424" y="372"/>
                            </a:lnTo>
                            <a:lnTo>
                              <a:pt x="425" y="290"/>
                            </a:lnTo>
                            <a:lnTo>
                              <a:pt x="425" y="447"/>
                            </a:lnTo>
                            <a:lnTo>
                              <a:pt x="426" y="668"/>
                            </a:lnTo>
                            <a:lnTo>
                              <a:pt x="427" y="458"/>
                            </a:lnTo>
                            <a:lnTo>
                              <a:pt x="427" y="0"/>
                            </a:lnTo>
                            <a:lnTo>
                              <a:pt x="428" y="205"/>
                            </a:lnTo>
                            <a:lnTo>
                              <a:pt x="429" y="514"/>
                            </a:lnTo>
                            <a:lnTo>
                              <a:pt x="429" y="348"/>
                            </a:lnTo>
                            <a:lnTo>
                              <a:pt x="430" y="219"/>
                            </a:lnTo>
                            <a:lnTo>
                              <a:pt x="431" y="249"/>
                            </a:lnTo>
                            <a:lnTo>
                              <a:pt x="432" y="553"/>
                            </a:lnTo>
                            <a:lnTo>
                              <a:pt x="433" y="696"/>
                            </a:lnTo>
                            <a:lnTo>
                              <a:pt x="434" y="805"/>
                            </a:lnTo>
                            <a:lnTo>
                              <a:pt x="434" y="466"/>
                            </a:lnTo>
                            <a:lnTo>
                              <a:pt x="435" y="270"/>
                            </a:lnTo>
                            <a:lnTo>
                              <a:pt x="435" y="329"/>
                            </a:lnTo>
                            <a:lnTo>
                              <a:pt x="436" y="367"/>
                            </a:lnTo>
                            <a:lnTo>
                              <a:pt x="437" y="417"/>
                            </a:lnTo>
                            <a:lnTo>
                              <a:pt x="438" y="457"/>
                            </a:lnTo>
                            <a:lnTo>
                              <a:pt x="438" y="514"/>
                            </a:lnTo>
                            <a:lnTo>
                              <a:pt x="439" y="719"/>
                            </a:lnTo>
                            <a:lnTo>
                              <a:pt x="440" y="355"/>
                            </a:lnTo>
                            <a:lnTo>
                              <a:pt x="440" y="1123"/>
                            </a:lnTo>
                            <a:lnTo>
                              <a:pt x="0" y="1123"/>
                            </a:lnTo>
                            <a:close/>
                          </a:path>
                        </a:pathLst>
                      </a:custGeom>
                      <a:solidFill>
                        <a:srgbClr val="FFFF80"/>
                      </a:solidFill>
                      <a:ln w="4763">
                        <a:solidFill>
                          <a:srgbClr val="FFFF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82820" name="Freeform 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741" y="2698"/>
                        <a:ext cx="440" cy="1156"/>
                      </a:xfrm>
                      <a:custGeom>
                        <a:avLst/>
                        <a:gdLst>
                          <a:gd name="T0" fmla="*/ 5 w 440"/>
                          <a:gd name="T1" fmla="*/ 1099 h 1156"/>
                          <a:gd name="T2" fmla="*/ 10 w 440"/>
                          <a:gd name="T3" fmla="*/ 1090 h 1156"/>
                          <a:gd name="T4" fmla="*/ 16 w 440"/>
                          <a:gd name="T5" fmla="*/ 1052 h 1156"/>
                          <a:gd name="T6" fmla="*/ 22 w 440"/>
                          <a:gd name="T7" fmla="*/ 1036 h 1156"/>
                          <a:gd name="T8" fmla="*/ 28 w 440"/>
                          <a:gd name="T9" fmla="*/ 1065 h 1156"/>
                          <a:gd name="T10" fmla="*/ 33 w 440"/>
                          <a:gd name="T11" fmla="*/ 1100 h 1156"/>
                          <a:gd name="T12" fmla="*/ 40 w 440"/>
                          <a:gd name="T13" fmla="*/ 1111 h 1156"/>
                          <a:gd name="T14" fmla="*/ 45 w 440"/>
                          <a:gd name="T15" fmla="*/ 1131 h 1156"/>
                          <a:gd name="T16" fmla="*/ 51 w 440"/>
                          <a:gd name="T17" fmla="*/ 1117 h 1156"/>
                          <a:gd name="T18" fmla="*/ 58 w 440"/>
                          <a:gd name="T19" fmla="*/ 1107 h 1156"/>
                          <a:gd name="T20" fmla="*/ 63 w 440"/>
                          <a:gd name="T21" fmla="*/ 1063 h 1156"/>
                          <a:gd name="T22" fmla="*/ 69 w 440"/>
                          <a:gd name="T23" fmla="*/ 1090 h 1156"/>
                          <a:gd name="T24" fmla="*/ 76 w 440"/>
                          <a:gd name="T25" fmla="*/ 1105 h 1156"/>
                          <a:gd name="T26" fmla="*/ 82 w 440"/>
                          <a:gd name="T27" fmla="*/ 1053 h 1156"/>
                          <a:gd name="T28" fmla="*/ 88 w 440"/>
                          <a:gd name="T29" fmla="*/ 1089 h 1156"/>
                          <a:gd name="T30" fmla="*/ 95 w 440"/>
                          <a:gd name="T31" fmla="*/ 1108 h 1156"/>
                          <a:gd name="T32" fmla="*/ 101 w 440"/>
                          <a:gd name="T33" fmla="*/ 1044 h 1156"/>
                          <a:gd name="T34" fmla="*/ 107 w 440"/>
                          <a:gd name="T35" fmla="*/ 1085 h 1156"/>
                          <a:gd name="T36" fmla="*/ 113 w 440"/>
                          <a:gd name="T37" fmla="*/ 1076 h 1156"/>
                          <a:gd name="T38" fmla="*/ 120 w 440"/>
                          <a:gd name="T39" fmla="*/ 1090 h 1156"/>
                          <a:gd name="T40" fmla="*/ 126 w 440"/>
                          <a:gd name="T41" fmla="*/ 1120 h 1156"/>
                          <a:gd name="T42" fmla="*/ 132 w 440"/>
                          <a:gd name="T43" fmla="*/ 1114 h 1156"/>
                          <a:gd name="T44" fmla="*/ 140 w 440"/>
                          <a:gd name="T45" fmla="*/ 1125 h 1156"/>
                          <a:gd name="T46" fmla="*/ 146 w 440"/>
                          <a:gd name="T47" fmla="*/ 1118 h 1156"/>
                          <a:gd name="T48" fmla="*/ 153 w 440"/>
                          <a:gd name="T49" fmla="*/ 1099 h 1156"/>
                          <a:gd name="T50" fmla="*/ 159 w 440"/>
                          <a:gd name="T51" fmla="*/ 1079 h 1156"/>
                          <a:gd name="T52" fmla="*/ 166 w 440"/>
                          <a:gd name="T53" fmla="*/ 1102 h 1156"/>
                          <a:gd name="T54" fmla="*/ 173 w 440"/>
                          <a:gd name="T55" fmla="*/ 1098 h 1156"/>
                          <a:gd name="T56" fmla="*/ 179 w 440"/>
                          <a:gd name="T57" fmla="*/ 1086 h 1156"/>
                          <a:gd name="T58" fmla="*/ 186 w 440"/>
                          <a:gd name="T59" fmla="*/ 1115 h 1156"/>
                          <a:gd name="T60" fmla="*/ 193 w 440"/>
                          <a:gd name="T61" fmla="*/ 1148 h 1156"/>
                          <a:gd name="T62" fmla="*/ 200 w 440"/>
                          <a:gd name="T63" fmla="*/ 1093 h 1156"/>
                          <a:gd name="T64" fmla="*/ 207 w 440"/>
                          <a:gd name="T65" fmla="*/ 1091 h 1156"/>
                          <a:gd name="T66" fmla="*/ 214 w 440"/>
                          <a:gd name="T67" fmla="*/ 1109 h 1156"/>
                          <a:gd name="T68" fmla="*/ 220 w 440"/>
                          <a:gd name="T69" fmla="*/ 1111 h 1156"/>
                          <a:gd name="T70" fmla="*/ 228 w 440"/>
                          <a:gd name="T71" fmla="*/ 1106 h 1156"/>
                          <a:gd name="T72" fmla="*/ 235 w 440"/>
                          <a:gd name="T73" fmla="*/ 1062 h 1156"/>
                          <a:gd name="T74" fmla="*/ 242 w 440"/>
                          <a:gd name="T75" fmla="*/ 1103 h 1156"/>
                          <a:gd name="T76" fmla="*/ 249 w 440"/>
                          <a:gd name="T77" fmla="*/ 1063 h 1156"/>
                          <a:gd name="T78" fmla="*/ 256 w 440"/>
                          <a:gd name="T79" fmla="*/ 1099 h 1156"/>
                          <a:gd name="T80" fmla="*/ 264 w 440"/>
                          <a:gd name="T81" fmla="*/ 1099 h 1156"/>
                          <a:gd name="T82" fmla="*/ 271 w 440"/>
                          <a:gd name="T83" fmla="*/ 1107 h 1156"/>
                          <a:gd name="T84" fmla="*/ 278 w 440"/>
                          <a:gd name="T85" fmla="*/ 1093 h 1156"/>
                          <a:gd name="T86" fmla="*/ 286 w 440"/>
                          <a:gd name="T87" fmla="*/ 1104 h 1156"/>
                          <a:gd name="T88" fmla="*/ 293 w 440"/>
                          <a:gd name="T89" fmla="*/ 1109 h 1156"/>
                          <a:gd name="T90" fmla="*/ 301 w 440"/>
                          <a:gd name="T91" fmla="*/ 1098 h 1156"/>
                          <a:gd name="T92" fmla="*/ 309 w 440"/>
                          <a:gd name="T93" fmla="*/ 1114 h 1156"/>
                          <a:gd name="T94" fmla="*/ 316 w 440"/>
                          <a:gd name="T95" fmla="*/ 1079 h 1156"/>
                          <a:gd name="T96" fmla="*/ 324 w 440"/>
                          <a:gd name="T97" fmla="*/ 1110 h 1156"/>
                          <a:gd name="T98" fmla="*/ 331 w 440"/>
                          <a:gd name="T99" fmla="*/ 1110 h 1156"/>
                          <a:gd name="T100" fmla="*/ 339 w 440"/>
                          <a:gd name="T101" fmla="*/ 1112 h 1156"/>
                          <a:gd name="T102" fmla="*/ 347 w 440"/>
                          <a:gd name="T103" fmla="*/ 1110 h 1156"/>
                          <a:gd name="T104" fmla="*/ 355 w 440"/>
                          <a:gd name="T105" fmla="*/ 1075 h 1156"/>
                          <a:gd name="T106" fmla="*/ 363 w 440"/>
                          <a:gd name="T107" fmla="*/ 1101 h 1156"/>
                          <a:gd name="T108" fmla="*/ 371 w 440"/>
                          <a:gd name="T109" fmla="*/ 1084 h 1156"/>
                          <a:gd name="T110" fmla="*/ 379 w 440"/>
                          <a:gd name="T111" fmla="*/ 1109 h 1156"/>
                          <a:gd name="T112" fmla="*/ 387 w 440"/>
                          <a:gd name="T113" fmla="*/ 1132 h 1156"/>
                          <a:gd name="T114" fmla="*/ 395 w 440"/>
                          <a:gd name="T115" fmla="*/ 1090 h 1156"/>
                          <a:gd name="T116" fmla="*/ 403 w 440"/>
                          <a:gd name="T117" fmla="*/ 1057 h 1156"/>
                          <a:gd name="T118" fmla="*/ 411 w 440"/>
                          <a:gd name="T119" fmla="*/ 1084 h 1156"/>
                          <a:gd name="T120" fmla="*/ 419 w 440"/>
                          <a:gd name="T121" fmla="*/ 961 h 1156"/>
                          <a:gd name="T122" fmla="*/ 427 w 440"/>
                          <a:gd name="T123" fmla="*/ 0 h 1156"/>
                          <a:gd name="T124" fmla="*/ 435 w 440"/>
                          <a:gd name="T125" fmla="*/ 329 h 115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60000 65536"/>
                          <a:gd name="T187" fmla="*/ 0 60000 65536"/>
                          <a:gd name="T188" fmla="*/ 0 60000 65536"/>
                          <a:gd name="T189" fmla="*/ 0 w 440"/>
                          <a:gd name="T190" fmla="*/ 0 h 1156"/>
                          <a:gd name="T191" fmla="*/ 440 w 440"/>
                          <a:gd name="T192" fmla="*/ 1156 h 1156"/>
                        </a:gdLst>
                        <a:ahLst/>
                        <a:cxnLst>
                          <a:cxn ang="T126">
                            <a:pos x="T0" y="T1"/>
                          </a:cxn>
                          <a:cxn ang="T127">
                            <a:pos x="T2" y="T3"/>
                          </a:cxn>
                          <a:cxn ang="T128">
                            <a:pos x="T4" y="T5"/>
                          </a:cxn>
                          <a:cxn ang="T129">
                            <a:pos x="T6" y="T7"/>
                          </a:cxn>
                          <a:cxn ang="T130">
                            <a:pos x="T8" y="T9"/>
                          </a:cxn>
                          <a:cxn ang="T131">
                            <a:pos x="T10" y="T11"/>
                          </a:cxn>
                          <a:cxn ang="T132">
                            <a:pos x="T12" y="T13"/>
                          </a:cxn>
                          <a:cxn ang="T133">
                            <a:pos x="T14" y="T15"/>
                          </a:cxn>
                          <a:cxn ang="T134">
                            <a:pos x="T16" y="T17"/>
                          </a:cxn>
                          <a:cxn ang="T135">
                            <a:pos x="T18" y="T19"/>
                          </a:cxn>
                          <a:cxn ang="T136">
                            <a:pos x="T20" y="T21"/>
                          </a:cxn>
                          <a:cxn ang="T137">
                            <a:pos x="T22" y="T23"/>
                          </a:cxn>
                          <a:cxn ang="T138">
                            <a:pos x="T24" y="T25"/>
                          </a:cxn>
                          <a:cxn ang="T139">
                            <a:pos x="T26" y="T27"/>
                          </a:cxn>
                          <a:cxn ang="T140">
                            <a:pos x="T28" y="T29"/>
                          </a:cxn>
                          <a:cxn ang="T141">
                            <a:pos x="T30" y="T31"/>
                          </a:cxn>
                          <a:cxn ang="T142">
                            <a:pos x="T32" y="T33"/>
                          </a:cxn>
                          <a:cxn ang="T143">
                            <a:pos x="T34" y="T35"/>
                          </a:cxn>
                          <a:cxn ang="T144">
                            <a:pos x="T36" y="T37"/>
                          </a:cxn>
                          <a:cxn ang="T145">
                            <a:pos x="T38" y="T39"/>
                          </a:cxn>
                          <a:cxn ang="T146">
                            <a:pos x="T40" y="T41"/>
                          </a:cxn>
                          <a:cxn ang="T147">
                            <a:pos x="T42" y="T43"/>
                          </a:cxn>
                          <a:cxn ang="T148">
                            <a:pos x="T44" y="T45"/>
                          </a:cxn>
                          <a:cxn ang="T149">
                            <a:pos x="T46" y="T47"/>
                          </a:cxn>
                          <a:cxn ang="T150">
                            <a:pos x="T48" y="T49"/>
                          </a:cxn>
                          <a:cxn ang="T151">
                            <a:pos x="T50" y="T51"/>
                          </a:cxn>
                          <a:cxn ang="T152">
                            <a:pos x="T52" y="T53"/>
                          </a:cxn>
                          <a:cxn ang="T153">
                            <a:pos x="T54" y="T55"/>
                          </a:cxn>
                          <a:cxn ang="T154">
                            <a:pos x="T56" y="T57"/>
                          </a:cxn>
                          <a:cxn ang="T155">
                            <a:pos x="T58" y="T59"/>
                          </a:cxn>
                          <a:cxn ang="T156">
                            <a:pos x="T60" y="T61"/>
                          </a:cxn>
                          <a:cxn ang="T157">
                            <a:pos x="T62" y="T63"/>
                          </a:cxn>
                          <a:cxn ang="T158">
                            <a:pos x="T64" y="T65"/>
                          </a:cxn>
                          <a:cxn ang="T159">
                            <a:pos x="T66" y="T67"/>
                          </a:cxn>
                          <a:cxn ang="T160">
                            <a:pos x="T68" y="T69"/>
                          </a:cxn>
                          <a:cxn ang="T161">
                            <a:pos x="T70" y="T71"/>
                          </a:cxn>
                          <a:cxn ang="T162">
                            <a:pos x="T72" y="T73"/>
                          </a:cxn>
                          <a:cxn ang="T163">
                            <a:pos x="T74" y="T75"/>
                          </a:cxn>
                          <a:cxn ang="T164">
                            <a:pos x="T76" y="T77"/>
                          </a:cxn>
                          <a:cxn ang="T165">
                            <a:pos x="T78" y="T79"/>
                          </a:cxn>
                          <a:cxn ang="T166">
                            <a:pos x="T80" y="T81"/>
                          </a:cxn>
                          <a:cxn ang="T167">
                            <a:pos x="T82" y="T83"/>
                          </a:cxn>
                          <a:cxn ang="T168">
                            <a:pos x="T84" y="T85"/>
                          </a:cxn>
                          <a:cxn ang="T169">
                            <a:pos x="T86" y="T87"/>
                          </a:cxn>
                          <a:cxn ang="T170">
                            <a:pos x="T88" y="T89"/>
                          </a:cxn>
                          <a:cxn ang="T171">
                            <a:pos x="T90" y="T91"/>
                          </a:cxn>
                          <a:cxn ang="T172">
                            <a:pos x="T92" y="T93"/>
                          </a:cxn>
                          <a:cxn ang="T173">
                            <a:pos x="T94" y="T95"/>
                          </a:cxn>
                          <a:cxn ang="T174">
                            <a:pos x="T96" y="T97"/>
                          </a:cxn>
                          <a:cxn ang="T175">
                            <a:pos x="T98" y="T99"/>
                          </a:cxn>
                          <a:cxn ang="T176">
                            <a:pos x="T100" y="T101"/>
                          </a:cxn>
                          <a:cxn ang="T177">
                            <a:pos x="T102" y="T103"/>
                          </a:cxn>
                          <a:cxn ang="T178">
                            <a:pos x="T104" y="T105"/>
                          </a:cxn>
                          <a:cxn ang="T179">
                            <a:pos x="T106" y="T107"/>
                          </a:cxn>
                          <a:cxn ang="T180">
                            <a:pos x="T108" y="T109"/>
                          </a:cxn>
                          <a:cxn ang="T181">
                            <a:pos x="T110" y="T111"/>
                          </a:cxn>
                          <a:cxn ang="T182">
                            <a:pos x="T112" y="T113"/>
                          </a:cxn>
                          <a:cxn ang="T183">
                            <a:pos x="T114" y="T115"/>
                          </a:cxn>
                          <a:cxn ang="T184">
                            <a:pos x="T116" y="T117"/>
                          </a:cxn>
                          <a:cxn ang="T185">
                            <a:pos x="T118" y="T119"/>
                          </a:cxn>
                          <a:cxn ang="T186">
                            <a:pos x="T120" y="T121"/>
                          </a:cxn>
                          <a:cxn ang="T187">
                            <a:pos x="T122" y="T123"/>
                          </a:cxn>
                          <a:cxn ang="T188">
                            <a:pos x="T124" y="T125"/>
                          </a:cxn>
                        </a:cxnLst>
                        <a:rect l="T189" t="T190" r="T191" b="T192"/>
                        <a:pathLst>
                          <a:path w="440" h="1156">
                            <a:moveTo>
                              <a:pt x="0" y="1079"/>
                            </a:moveTo>
                            <a:lnTo>
                              <a:pt x="0" y="1099"/>
                            </a:lnTo>
                            <a:lnTo>
                              <a:pt x="1" y="1156"/>
                            </a:lnTo>
                            <a:lnTo>
                              <a:pt x="1" y="1113"/>
                            </a:lnTo>
                            <a:lnTo>
                              <a:pt x="2" y="1129"/>
                            </a:lnTo>
                            <a:lnTo>
                              <a:pt x="2" y="1113"/>
                            </a:lnTo>
                            <a:lnTo>
                              <a:pt x="3" y="1095"/>
                            </a:lnTo>
                            <a:lnTo>
                              <a:pt x="3" y="1108"/>
                            </a:lnTo>
                            <a:lnTo>
                              <a:pt x="4" y="1074"/>
                            </a:lnTo>
                            <a:lnTo>
                              <a:pt x="5" y="1101"/>
                            </a:lnTo>
                            <a:lnTo>
                              <a:pt x="5" y="1099"/>
                            </a:lnTo>
                            <a:lnTo>
                              <a:pt x="5" y="1090"/>
                            </a:lnTo>
                            <a:lnTo>
                              <a:pt x="5" y="1074"/>
                            </a:lnTo>
                            <a:lnTo>
                              <a:pt x="6" y="1068"/>
                            </a:lnTo>
                            <a:lnTo>
                              <a:pt x="6" y="1090"/>
                            </a:lnTo>
                            <a:lnTo>
                              <a:pt x="7" y="1117"/>
                            </a:lnTo>
                            <a:lnTo>
                              <a:pt x="8" y="1086"/>
                            </a:lnTo>
                            <a:lnTo>
                              <a:pt x="8" y="1117"/>
                            </a:lnTo>
                            <a:lnTo>
                              <a:pt x="9" y="1054"/>
                            </a:lnTo>
                            <a:lnTo>
                              <a:pt x="9" y="1063"/>
                            </a:lnTo>
                            <a:lnTo>
                              <a:pt x="10" y="1117"/>
                            </a:lnTo>
                            <a:lnTo>
                              <a:pt x="10" y="1090"/>
                            </a:lnTo>
                            <a:lnTo>
                              <a:pt x="11" y="1072"/>
                            </a:lnTo>
                            <a:lnTo>
                              <a:pt x="11" y="1099"/>
                            </a:lnTo>
                            <a:lnTo>
                              <a:pt x="12" y="1111"/>
                            </a:lnTo>
                            <a:lnTo>
                              <a:pt x="13" y="1093"/>
                            </a:lnTo>
                            <a:lnTo>
                              <a:pt x="13" y="1063"/>
                            </a:lnTo>
                            <a:lnTo>
                              <a:pt x="14" y="1072"/>
                            </a:lnTo>
                            <a:lnTo>
                              <a:pt x="14" y="1108"/>
                            </a:lnTo>
                            <a:lnTo>
                              <a:pt x="14" y="1102"/>
                            </a:lnTo>
                            <a:lnTo>
                              <a:pt x="14" y="1075"/>
                            </a:lnTo>
                            <a:lnTo>
                              <a:pt x="15" y="1040"/>
                            </a:lnTo>
                            <a:lnTo>
                              <a:pt x="16" y="1052"/>
                            </a:lnTo>
                            <a:lnTo>
                              <a:pt x="16" y="1102"/>
                            </a:lnTo>
                            <a:lnTo>
                              <a:pt x="17" y="1081"/>
                            </a:lnTo>
                            <a:lnTo>
                              <a:pt x="17" y="1102"/>
                            </a:lnTo>
                            <a:lnTo>
                              <a:pt x="18" y="1093"/>
                            </a:lnTo>
                            <a:lnTo>
                              <a:pt x="19" y="1018"/>
                            </a:lnTo>
                            <a:lnTo>
                              <a:pt x="20" y="1044"/>
                            </a:lnTo>
                            <a:lnTo>
                              <a:pt x="20" y="1088"/>
                            </a:lnTo>
                            <a:lnTo>
                              <a:pt x="21" y="1123"/>
                            </a:lnTo>
                            <a:lnTo>
                              <a:pt x="21" y="1119"/>
                            </a:lnTo>
                            <a:lnTo>
                              <a:pt x="22" y="1097"/>
                            </a:lnTo>
                            <a:lnTo>
                              <a:pt x="22" y="1036"/>
                            </a:lnTo>
                            <a:lnTo>
                              <a:pt x="23" y="1012"/>
                            </a:lnTo>
                            <a:lnTo>
                              <a:pt x="23" y="995"/>
                            </a:lnTo>
                            <a:lnTo>
                              <a:pt x="23" y="1073"/>
                            </a:lnTo>
                            <a:lnTo>
                              <a:pt x="24" y="1128"/>
                            </a:lnTo>
                            <a:lnTo>
                              <a:pt x="24" y="1108"/>
                            </a:lnTo>
                            <a:lnTo>
                              <a:pt x="25" y="1143"/>
                            </a:lnTo>
                            <a:lnTo>
                              <a:pt x="25" y="1082"/>
                            </a:lnTo>
                            <a:lnTo>
                              <a:pt x="26" y="1073"/>
                            </a:lnTo>
                            <a:lnTo>
                              <a:pt x="27" y="1063"/>
                            </a:lnTo>
                            <a:lnTo>
                              <a:pt x="27" y="1086"/>
                            </a:lnTo>
                            <a:lnTo>
                              <a:pt x="28" y="1065"/>
                            </a:lnTo>
                            <a:lnTo>
                              <a:pt x="28" y="1094"/>
                            </a:lnTo>
                            <a:lnTo>
                              <a:pt x="29" y="1060"/>
                            </a:lnTo>
                            <a:lnTo>
                              <a:pt x="30" y="1046"/>
                            </a:lnTo>
                            <a:lnTo>
                              <a:pt x="30" y="1015"/>
                            </a:lnTo>
                            <a:lnTo>
                              <a:pt x="31" y="1035"/>
                            </a:lnTo>
                            <a:lnTo>
                              <a:pt x="31" y="1018"/>
                            </a:lnTo>
                            <a:lnTo>
                              <a:pt x="32" y="1052"/>
                            </a:lnTo>
                            <a:lnTo>
                              <a:pt x="32" y="1069"/>
                            </a:lnTo>
                            <a:lnTo>
                              <a:pt x="32" y="1061"/>
                            </a:lnTo>
                            <a:lnTo>
                              <a:pt x="33" y="1108"/>
                            </a:lnTo>
                            <a:lnTo>
                              <a:pt x="33" y="1100"/>
                            </a:lnTo>
                            <a:lnTo>
                              <a:pt x="34" y="1041"/>
                            </a:lnTo>
                            <a:lnTo>
                              <a:pt x="34" y="1081"/>
                            </a:lnTo>
                            <a:lnTo>
                              <a:pt x="35" y="1069"/>
                            </a:lnTo>
                            <a:lnTo>
                              <a:pt x="35" y="1070"/>
                            </a:lnTo>
                            <a:lnTo>
                              <a:pt x="36" y="1095"/>
                            </a:lnTo>
                            <a:lnTo>
                              <a:pt x="37" y="1100"/>
                            </a:lnTo>
                            <a:lnTo>
                              <a:pt x="37" y="1070"/>
                            </a:lnTo>
                            <a:lnTo>
                              <a:pt x="38" y="1091"/>
                            </a:lnTo>
                            <a:lnTo>
                              <a:pt x="38" y="1028"/>
                            </a:lnTo>
                            <a:lnTo>
                              <a:pt x="39" y="1095"/>
                            </a:lnTo>
                            <a:lnTo>
                              <a:pt x="40" y="1111"/>
                            </a:lnTo>
                            <a:lnTo>
                              <a:pt x="40" y="1070"/>
                            </a:lnTo>
                            <a:lnTo>
                              <a:pt x="41" y="1115"/>
                            </a:lnTo>
                            <a:lnTo>
                              <a:pt x="41" y="1090"/>
                            </a:lnTo>
                            <a:lnTo>
                              <a:pt x="41" y="1095"/>
                            </a:lnTo>
                            <a:lnTo>
                              <a:pt x="42" y="1060"/>
                            </a:lnTo>
                            <a:lnTo>
                              <a:pt x="42" y="1100"/>
                            </a:lnTo>
                            <a:lnTo>
                              <a:pt x="43" y="1117"/>
                            </a:lnTo>
                            <a:lnTo>
                              <a:pt x="43" y="1027"/>
                            </a:lnTo>
                            <a:lnTo>
                              <a:pt x="44" y="920"/>
                            </a:lnTo>
                            <a:lnTo>
                              <a:pt x="44" y="1109"/>
                            </a:lnTo>
                            <a:lnTo>
                              <a:pt x="45" y="1131"/>
                            </a:lnTo>
                            <a:lnTo>
                              <a:pt x="46" y="1095"/>
                            </a:lnTo>
                            <a:lnTo>
                              <a:pt x="46" y="1068"/>
                            </a:lnTo>
                            <a:lnTo>
                              <a:pt x="47" y="1100"/>
                            </a:lnTo>
                            <a:lnTo>
                              <a:pt x="47" y="1088"/>
                            </a:lnTo>
                            <a:lnTo>
                              <a:pt x="48" y="1104"/>
                            </a:lnTo>
                            <a:lnTo>
                              <a:pt x="49" y="1093"/>
                            </a:lnTo>
                            <a:lnTo>
                              <a:pt x="49" y="1074"/>
                            </a:lnTo>
                            <a:lnTo>
                              <a:pt x="50" y="1093"/>
                            </a:lnTo>
                            <a:lnTo>
                              <a:pt x="50" y="1066"/>
                            </a:lnTo>
                            <a:lnTo>
                              <a:pt x="50" y="1085"/>
                            </a:lnTo>
                            <a:lnTo>
                              <a:pt x="51" y="1117"/>
                            </a:lnTo>
                            <a:lnTo>
                              <a:pt x="51" y="1069"/>
                            </a:lnTo>
                            <a:lnTo>
                              <a:pt x="52" y="1072"/>
                            </a:lnTo>
                            <a:lnTo>
                              <a:pt x="52" y="1112"/>
                            </a:lnTo>
                            <a:lnTo>
                              <a:pt x="53" y="1123"/>
                            </a:lnTo>
                            <a:lnTo>
                              <a:pt x="54" y="1104"/>
                            </a:lnTo>
                            <a:lnTo>
                              <a:pt x="54" y="1093"/>
                            </a:lnTo>
                            <a:lnTo>
                              <a:pt x="55" y="1077"/>
                            </a:lnTo>
                            <a:lnTo>
                              <a:pt x="55" y="942"/>
                            </a:lnTo>
                            <a:lnTo>
                              <a:pt x="56" y="1011"/>
                            </a:lnTo>
                            <a:lnTo>
                              <a:pt x="57" y="1085"/>
                            </a:lnTo>
                            <a:lnTo>
                              <a:pt x="58" y="1107"/>
                            </a:lnTo>
                            <a:lnTo>
                              <a:pt x="58" y="1052"/>
                            </a:lnTo>
                            <a:lnTo>
                              <a:pt x="59" y="1117"/>
                            </a:lnTo>
                            <a:lnTo>
                              <a:pt x="59" y="1072"/>
                            </a:lnTo>
                            <a:lnTo>
                              <a:pt x="59" y="1099"/>
                            </a:lnTo>
                            <a:lnTo>
                              <a:pt x="60" y="1086"/>
                            </a:lnTo>
                            <a:lnTo>
                              <a:pt x="60" y="1044"/>
                            </a:lnTo>
                            <a:lnTo>
                              <a:pt x="61" y="1134"/>
                            </a:lnTo>
                            <a:lnTo>
                              <a:pt x="62" y="1089"/>
                            </a:lnTo>
                            <a:lnTo>
                              <a:pt x="62" y="1071"/>
                            </a:lnTo>
                            <a:lnTo>
                              <a:pt x="63" y="1008"/>
                            </a:lnTo>
                            <a:lnTo>
                              <a:pt x="63" y="1063"/>
                            </a:lnTo>
                            <a:lnTo>
                              <a:pt x="64" y="1109"/>
                            </a:lnTo>
                            <a:lnTo>
                              <a:pt x="65" y="1102"/>
                            </a:lnTo>
                            <a:lnTo>
                              <a:pt x="65" y="1086"/>
                            </a:lnTo>
                            <a:lnTo>
                              <a:pt x="66" y="1076"/>
                            </a:lnTo>
                            <a:lnTo>
                              <a:pt x="66" y="1097"/>
                            </a:lnTo>
                            <a:lnTo>
                              <a:pt x="67" y="1097"/>
                            </a:lnTo>
                            <a:lnTo>
                              <a:pt x="68" y="1097"/>
                            </a:lnTo>
                            <a:lnTo>
                              <a:pt x="68" y="1074"/>
                            </a:lnTo>
                            <a:lnTo>
                              <a:pt x="68" y="1043"/>
                            </a:lnTo>
                            <a:lnTo>
                              <a:pt x="68" y="1069"/>
                            </a:lnTo>
                            <a:lnTo>
                              <a:pt x="69" y="1090"/>
                            </a:lnTo>
                            <a:lnTo>
                              <a:pt x="70" y="1061"/>
                            </a:lnTo>
                            <a:lnTo>
                              <a:pt x="70" y="1074"/>
                            </a:lnTo>
                            <a:lnTo>
                              <a:pt x="71" y="1079"/>
                            </a:lnTo>
                            <a:lnTo>
                              <a:pt x="72" y="1120"/>
                            </a:lnTo>
                            <a:lnTo>
                              <a:pt x="72" y="1077"/>
                            </a:lnTo>
                            <a:lnTo>
                              <a:pt x="73" y="1074"/>
                            </a:lnTo>
                            <a:lnTo>
                              <a:pt x="74" y="1085"/>
                            </a:lnTo>
                            <a:lnTo>
                              <a:pt x="75" y="1110"/>
                            </a:lnTo>
                            <a:lnTo>
                              <a:pt x="75" y="1046"/>
                            </a:lnTo>
                            <a:lnTo>
                              <a:pt x="76" y="1056"/>
                            </a:lnTo>
                            <a:lnTo>
                              <a:pt x="76" y="1105"/>
                            </a:lnTo>
                            <a:lnTo>
                              <a:pt x="77" y="1095"/>
                            </a:lnTo>
                            <a:lnTo>
                              <a:pt x="77" y="1080"/>
                            </a:lnTo>
                            <a:lnTo>
                              <a:pt x="77" y="1070"/>
                            </a:lnTo>
                            <a:lnTo>
                              <a:pt x="78" y="1090"/>
                            </a:lnTo>
                            <a:lnTo>
                              <a:pt x="79" y="1120"/>
                            </a:lnTo>
                            <a:lnTo>
                              <a:pt x="79" y="1112"/>
                            </a:lnTo>
                            <a:lnTo>
                              <a:pt x="80" y="1116"/>
                            </a:lnTo>
                            <a:lnTo>
                              <a:pt x="80" y="1037"/>
                            </a:lnTo>
                            <a:lnTo>
                              <a:pt x="81" y="1068"/>
                            </a:lnTo>
                            <a:lnTo>
                              <a:pt x="82" y="1078"/>
                            </a:lnTo>
                            <a:lnTo>
                              <a:pt x="82" y="1053"/>
                            </a:lnTo>
                            <a:lnTo>
                              <a:pt x="83" y="1000"/>
                            </a:lnTo>
                            <a:lnTo>
                              <a:pt x="83" y="1071"/>
                            </a:lnTo>
                            <a:lnTo>
                              <a:pt x="84" y="1110"/>
                            </a:lnTo>
                            <a:lnTo>
                              <a:pt x="85" y="1155"/>
                            </a:lnTo>
                            <a:lnTo>
                              <a:pt x="85" y="1093"/>
                            </a:lnTo>
                            <a:lnTo>
                              <a:pt x="86" y="1085"/>
                            </a:lnTo>
                            <a:lnTo>
                              <a:pt x="86" y="1088"/>
                            </a:lnTo>
                            <a:lnTo>
                              <a:pt x="86" y="1117"/>
                            </a:lnTo>
                            <a:lnTo>
                              <a:pt x="87" y="1071"/>
                            </a:lnTo>
                            <a:lnTo>
                              <a:pt x="87" y="1076"/>
                            </a:lnTo>
                            <a:lnTo>
                              <a:pt x="88" y="1089"/>
                            </a:lnTo>
                            <a:lnTo>
                              <a:pt x="89" y="1103"/>
                            </a:lnTo>
                            <a:lnTo>
                              <a:pt x="89" y="1063"/>
                            </a:lnTo>
                            <a:lnTo>
                              <a:pt x="90" y="1079"/>
                            </a:lnTo>
                            <a:lnTo>
                              <a:pt x="91" y="1072"/>
                            </a:lnTo>
                            <a:lnTo>
                              <a:pt x="91" y="1143"/>
                            </a:lnTo>
                            <a:lnTo>
                              <a:pt x="92" y="1118"/>
                            </a:lnTo>
                            <a:lnTo>
                              <a:pt x="92" y="1074"/>
                            </a:lnTo>
                            <a:lnTo>
                              <a:pt x="93" y="1083"/>
                            </a:lnTo>
                            <a:lnTo>
                              <a:pt x="94" y="1087"/>
                            </a:lnTo>
                            <a:lnTo>
                              <a:pt x="94" y="1108"/>
                            </a:lnTo>
                            <a:lnTo>
                              <a:pt x="95" y="1108"/>
                            </a:lnTo>
                            <a:lnTo>
                              <a:pt x="95" y="1055"/>
                            </a:lnTo>
                            <a:lnTo>
                              <a:pt x="95" y="1116"/>
                            </a:lnTo>
                            <a:lnTo>
                              <a:pt x="96" y="1045"/>
                            </a:lnTo>
                            <a:lnTo>
                              <a:pt x="96" y="1057"/>
                            </a:lnTo>
                            <a:lnTo>
                              <a:pt x="97" y="1077"/>
                            </a:lnTo>
                            <a:lnTo>
                              <a:pt x="98" y="1108"/>
                            </a:lnTo>
                            <a:lnTo>
                              <a:pt x="98" y="1117"/>
                            </a:lnTo>
                            <a:lnTo>
                              <a:pt x="99" y="1113"/>
                            </a:lnTo>
                            <a:lnTo>
                              <a:pt x="100" y="1053"/>
                            </a:lnTo>
                            <a:lnTo>
                              <a:pt x="100" y="955"/>
                            </a:lnTo>
                            <a:lnTo>
                              <a:pt x="101" y="1044"/>
                            </a:lnTo>
                            <a:lnTo>
                              <a:pt x="101" y="1116"/>
                            </a:lnTo>
                            <a:lnTo>
                              <a:pt x="102" y="1075"/>
                            </a:lnTo>
                            <a:lnTo>
                              <a:pt x="103" y="1094"/>
                            </a:lnTo>
                            <a:lnTo>
                              <a:pt x="103" y="1084"/>
                            </a:lnTo>
                            <a:lnTo>
                              <a:pt x="104" y="1106"/>
                            </a:lnTo>
                            <a:lnTo>
                              <a:pt x="104" y="1101"/>
                            </a:lnTo>
                            <a:lnTo>
                              <a:pt x="104" y="1106"/>
                            </a:lnTo>
                            <a:lnTo>
                              <a:pt x="105" y="1101"/>
                            </a:lnTo>
                            <a:lnTo>
                              <a:pt x="106" y="1094"/>
                            </a:lnTo>
                            <a:lnTo>
                              <a:pt x="106" y="1101"/>
                            </a:lnTo>
                            <a:lnTo>
                              <a:pt x="107" y="1085"/>
                            </a:lnTo>
                            <a:lnTo>
                              <a:pt x="107" y="1088"/>
                            </a:lnTo>
                            <a:lnTo>
                              <a:pt x="108" y="1094"/>
                            </a:lnTo>
                            <a:lnTo>
                              <a:pt x="109" y="1071"/>
                            </a:lnTo>
                            <a:lnTo>
                              <a:pt x="109" y="1118"/>
                            </a:lnTo>
                            <a:lnTo>
                              <a:pt x="110" y="1108"/>
                            </a:lnTo>
                            <a:lnTo>
                              <a:pt x="111" y="1066"/>
                            </a:lnTo>
                            <a:lnTo>
                              <a:pt x="111" y="1083"/>
                            </a:lnTo>
                            <a:lnTo>
                              <a:pt x="112" y="1072"/>
                            </a:lnTo>
                            <a:lnTo>
                              <a:pt x="113" y="1095"/>
                            </a:lnTo>
                            <a:lnTo>
                              <a:pt x="113" y="1051"/>
                            </a:lnTo>
                            <a:lnTo>
                              <a:pt x="113" y="1076"/>
                            </a:lnTo>
                            <a:lnTo>
                              <a:pt x="113" y="1097"/>
                            </a:lnTo>
                            <a:lnTo>
                              <a:pt x="114" y="1116"/>
                            </a:lnTo>
                            <a:lnTo>
                              <a:pt x="115" y="1114"/>
                            </a:lnTo>
                            <a:lnTo>
                              <a:pt x="115" y="1139"/>
                            </a:lnTo>
                            <a:lnTo>
                              <a:pt x="116" y="1102"/>
                            </a:lnTo>
                            <a:lnTo>
                              <a:pt x="117" y="1086"/>
                            </a:lnTo>
                            <a:lnTo>
                              <a:pt x="117" y="1083"/>
                            </a:lnTo>
                            <a:lnTo>
                              <a:pt x="118" y="1083"/>
                            </a:lnTo>
                            <a:lnTo>
                              <a:pt x="119" y="1118"/>
                            </a:lnTo>
                            <a:lnTo>
                              <a:pt x="119" y="1095"/>
                            </a:lnTo>
                            <a:lnTo>
                              <a:pt x="120" y="1090"/>
                            </a:lnTo>
                            <a:lnTo>
                              <a:pt x="121" y="1095"/>
                            </a:lnTo>
                            <a:lnTo>
                              <a:pt x="121" y="1081"/>
                            </a:lnTo>
                            <a:lnTo>
                              <a:pt x="122" y="1107"/>
                            </a:lnTo>
                            <a:lnTo>
                              <a:pt x="122" y="1130"/>
                            </a:lnTo>
                            <a:lnTo>
                              <a:pt x="122" y="1059"/>
                            </a:lnTo>
                            <a:lnTo>
                              <a:pt x="123" y="1107"/>
                            </a:lnTo>
                            <a:lnTo>
                              <a:pt x="123" y="1084"/>
                            </a:lnTo>
                            <a:lnTo>
                              <a:pt x="124" y="1063"/>
                            </a:lnTo>
                            <a:lnTo>
                              <a:pt x="125" y="1100"/>
                            </a:lnTo>
                            <a:lnTo>
                              <a:pt x="125" y="1102"/>
                            </a:lnTo>
                            <a:lnTo>
                              <a:pt x="126" y="1120"/>
                            </a:lnTo>
                            <a:lnTo>
                              <a:pt x="127" y="1096"/>
                            </a:lnTo>
                            <a:lnTo>
                              <a:pt x="127" y="1081"/>
                            </a:lnTo>
                            <a:lnTo>
                              <a:pt x="128" y="1073"/>
                            </a:lnTo>
                            <a:lnTo>
                              <a:pt x="129" y="1091"/>
                            </a:lnTo>
                            <a:lnTo>
                              <a:pt x="129" y="1069"/>
                            </a:lnTo>
                            <a:lnTo>
                              <a:pt x="130" y="1082"/>
                            </a:lnTo>
                            <a:lnTo>
                              <a:pt x="131" y="1064"/>
                            </a:lnTo>
                            <a:lnTo>
                              <a:pt x="131" y="1109"/>
                            </a:lnTo>
                            <a:lnTo>
                              <a:pt x="131" y="1118"/>
                            </a:lnTo>
                            <a:lnTo>
                              <a:pt x="132" y="1080"/>
                            </a:lnTo>
                            <a:lnTo>
                              <a:pt x="132" y="1114"/>
                            </a:lnTo>
                            <a:lnTo>
                              <a:pt x="133" y="1063"/>
                            </a:lnTo>
                            <a:lnTo>
                              <a:pt x="133" y="1098"/>
                            </a:lnTo>
                            <a:lnTo>
                              <a:pt x="134" y="1081"/>
                            </a:lnTo>
                            <a:lnTo>
                              <a:pt x="135" y="1085"/>
                            </a:lnTo>
                            <a:lnTo>
                              <a:pt x="135" y="996"/>
                            </a:lnTo>
                            <a:lnTo>
                              <a:pt x="136" y="1063"/>
                            </a:lnTo>
                            <a:lnTo>
                              <a:pt x="137" y="1138"/>
                            </a:lnTo>
                            <a:lnTo>
                              <a:pt x="138" y="1114"/>
                            </a:lnTo>
                            <a:lnTo>
                              <a:pt x="139" y="1072"/>
                            </a:lnTo>
                            <a:lnTo>
                              <a:pt x="139" y="1085"/>
                            </a:lnTo>
                            <a:lnTo>
                              <a:pt x="140" y="1125"/>
                            </a:lnTo>
                            <a:lnTo>
                              <a:pt x="140" y="1109"/>
                            </a:lnTo>
                            <a:lnTo>
                              <a:pt x="140" y="1105"/>
                            </a:lnTo>
                            <a:lnTo>
                              <a:pt x="141" y="1103"/>
                            </a:lnTo>
                            <a:lnTo>
                              <a:pt x="142" y="1103"/>
                            </a:lnTo>
                            <a:lnTo>
                              <a:pt x="142" y="1109"/>
                            </a:lnTo>
                            <a:lnTo>
                              <a:pt x="143" y="1077"/>
                            </a:lnTo>
                            <a:lnTo>
                              <a:pt x="144" y="1097"/>
                            </a:lnTo>
                            <a:lnTo>
                              <a:pt x="144" y="1083"/>
                            </a:lnTo>
                            <a:lnTo>
                              <a:pt x="145" y="1097"/>
                            </a:lnTo>
                            <a:lnTo>
                              <a:pt x="146" y="1092"/>
                            </a:lnTo>
                            <a:lnTo>
                              <a:pt x="146" y="1118"/>
                            </a:lnTo>
                            <a:lnTo>
                              <a:pt x="147" y="1036"/>
                            </a:lnTo>
                            <a:lnTo>
                              <a:pt x="148" y="1009"/>
                            </a:lnTo>
                            <a:lnTo>
                              <a:pt x="148" y="1083"/>
                            </a:lnTo>
                            <a:lnTo>
                              <a:pt x="149" y="1125"/>
                            </a:lnTo>
                            <a:lnTo>
                              <a:pt x="149" y="1105"/>
                            </a:lnTo>
                            <a:lnTo>
                              <a:pt x="149" y="1109"/>
                            </a:lnTo>
                            <a:lnTo>
                              <a:pt x="150" y="1108"/>
                            </a:lnTo>
                            <a:lnTo>
                              <a:pt x="151" y="1099"/>
                            </a:lnTo>
                            <a:lnTo>
                              <a:pt x="151" y="1105"/>
                            </a:lnTo>
                            <a:lnTo>
                              <a:pt x="152" y="1084"/>
                            </a:lnTo>
                            <a:lnTo>
                              <a:pt x="153" y="1099"/>
                            </a:lnTo>
                            <a:lnTo>
                              <a:pt x="153" y="1078"/>
                            </a:lnTo>
                            <a:lnTo>
                              <a:pt x="154" y="1110"/>
                            </a:lnTo>
                            <a:lnTo>
                              <a:pt x="155" y="1120"/>
                            </a:lnTo>
                            <a:lnTo>
                              <a:pt x="155" y="1061"/>
                            </a:lnTo>
                            <a:lnTo>
                              <a:pt x="156" y="1009"/>
                            </a:lnTo>
                            <a:lnTo>
                              <a:pt x="157" y="1089"/>
                            </a:lnTo>
                            <a:lnTo>
                              <a:pt x="157" y="1114"/>
                            </a:lnTo>
                            <a:lnTo>
                              <a:pt x="158" y="1101"/>
                            </a:lnTo>
                            <a:lnTo>
                              <a:pt x="158" y="1082"/>
                            </a:lnTo>
                            <a:lnTo>
                              <a:pt x="158" y="1076"/>
                            </a:lnTo>
                            <a:lnTo>
                              <a:pt x="159" y="1079"/>
                            </a:lnTo>
                            <a:lnTo>
                              <a:pt x="160" y="1104"/>
                            </a:lnTo>
                            <a:lnTo>
                              <a:pt x="160" y="1093"/>
                            </a:lnTo>
                            <a:lnTo>
                              <a:pt x="161" y="1087"/>
                            </a:lnTo>
                            <a:lnTo>
                              <a:pt x="162" y="1108"/>
                            </a:lnTo>
                            <a:lnTo>
                              <a:pt x="162" y="1104"/>
                            </a:lnTo>
                            <a:lnTo>
                              <a:pt x="163" y="1087"/>
                            </a:lnTo>
                            <a:lnTo>
                              <a:pt x="164" y="1079"/>
                            </a:lnTo>
                            <a:lnTo>
                              <a:pt x="164" y="1055"/>
                            </a:lnTo>
                            <a:lnTo>
                              <a:pt x="165" y="1072"/>
                            </a:lnTo>
                            <a:lnTo>
                              <a:pt x="166" y="1098"/>
                            </a:lnTo>
                            <a:lnTo>
                              <a:pt x="166" y="1102"/>
                            </a:lnTo>
                            <a:lnTo>
                              <a:pt x="167" y="1108"/>
                            </a:lnTo>
                            <a:lnTo>
                              <a:pt x="167" y="1090"/>
                            </a:lnTo>
                            <a:lnTo>
                              <a:pt x="167" y="1093"/>
                            </a:lnTo>
                            <a:lnTo>
                              <a:pt x="168" y="1108"/>
                            </a:lnTo>
                            <a:lnTo>
                              <a:pt x="169" y="1106"/>
                            </a:lnTo>
                            <a:lnTo>
                              <a:pt x="169" y="1121"/>
                            </a:lnTo>
                            <a:lnTo>
                              <a:pt x="170" y="1060"/>
                            </a:lnTo>
                            <a:lnTo>
                              <a:pt x="171" y="1023"/>
                            </a:lnTo>
                            <a:lnTo>
                              <a:pt x="172" y="1093"/>
                            </a:lnTo>
                            <a:lnTo>
                              <a:pt x="172" y="1118"/>
                            </a:lnTo>
                            <a:lnTo>
                              <a:pt x="173" y="1098"/>
                            </a:lnTo>
                            <a:lnTo>
                              <a:pt x="174" y="1091"/>
                            </a:lnTo>
                            <a:lnTo>
                              <a:pt x="174" y="1108"/>
                            </a:lnTo>
                            <a:lnTo>
                              <a:pt x="175" y="1106"/>
                            </a:lnTo>
                            <a:lnTo>
                              <a:pt x="176" y="1102"/>
                            </a:lnTo>
                            <a:lnTo>
                              <a:pt x="176" y="1098"/>
                            </a:lnTo>
                            <a:lnTo>
                              <a:pt x="176" y="1115"/>
                            </a:lnTo>
                            <a:lnTo>
                              <a:pt x="177" y="1100"/>
                            </a:lnTo>
                            <a:lnTo>
                              <a:pt x="177" y="1131"/>
                            </a:lnTo>
                            <a:lnTo>
                              <a:pt x="178" y="1100"/>
                            </a:lnTo>
                            <a:lnTo>
                              <a:pt x="179" y="1090"/>
                            </a:lnTo>
                            <a:lnTo>
                              <a:pt x="179" y="1086"/>
                            </a:lnTo>
                            <a:lnTo>
                              <a:pt x="180" y="1123"/>
                            </a:lnTo>
                            <a:lnTo>
                              <a:pt x="181" y="1070"/>
                            </a:lnTo>
                            <a:lnTo>
                              <a:pt x="181" y="1100"/>
                            </a:lnTo>
                            <a:lnTo>
                              <a:pt x="182" y="1081"/>
                            </a:lnTo>
                            <a:lnTo>
                              <a:pt x="183" y="1086"/>
                            </a:lnTo>
                            <a:lnTo>
                              <a:pt x="183" y="1110"/>
                            </a:lnTo>
                            <a:lnTo>
                              <a:pt x="184" y="1100"/>
                            </a:lnTo>
                            <a:lnTo>
                              <a:pt x="184" y="1078"/>
                            </a:lnTo>
                            <a:lnTo>
                              <a:pt x="185" y="1068"/>
                            </a:lnTo>
                            <a:lnTo>
                              <a:pt x="185" y="1082"/>
                            </a:lnTo>
                            <a:lnTo>
                              <a:pt x="186" y="1115"/>
                            </a:lnTo>
                            <a:lnTo>
                              <a:pt x="187" y="1090"/>
                            </a:lnTo>
                            <a:lnTo>
                              <a:pt x="187" y="1095"/>
                            </a:lnTo>
                            <a:lnTo>
                              <a:pt x="188" y="1118"/>
                            </a:lnTo>
                            <a:lnTo>
                              <a:pt x="189" y="1087"/>
                            </a:lnTo>
                            <a:lnTo>
                              <a:pt x="189" y="1081"/>
                            </a:lnTo>
                            <a:lnTo>
                              <a:pt x="190" y="1097"/>
                            </a:lnTo>
                            <a:lnTo>
                              <a:pt x="191" y="1065"/>
                            </a:lnTo>
                            <a:lnTo>
                              <a:pt x="191" y="1099"/>
                            </a:lnTo>
                            <a:lnTo>
                              <a:pt x="192" y="1101"/>
                            </a:lnTo>
                            <a:lnTo>
                              <a:pt x="193" y="1095"/>
                            </a:lnTo>
                            <a:lnTo>
                              <a:pt x="193" y="1148"/>
                            </a:lnTo>
                            <a:lnTo>
                              <a:pt x="193" y="1115"/>
                            </a:lnTo>
                            <a:lnTo>
                              <a:pt x="194" y="1083"/>
                            </a:lnTo>
                            <a:lnTo>
                              <a:pt x="195" y="1073"/>
                            </a:lnTo>
                            <a:lnTo>
                              <a:pt x="195" y="1103"/>
                            </a:lnTo>
                            <a:lnTo>
                              <a:pt x="196" y="1121"/>
                            </a:lnTo>
                            <a:lnTo>
                              <a:pt x="197" y="1113"/>
                            </a:lnTo>
                            <a:lnTo>
                              <a:pt x="197" y="1103"/>
                            </a:lnTo>
                            <a:lnTo>
                              <a:pt x="198" y="1090"/>
                            </a:lnTo>
                            <a:lnTo>
                              <a:pt x="199" y="1108"/>
                            </a:lnTo>
                            <a:lnTo>
                              <a:pt x="199" y="1080"/>
                            </a:lnTo>
                            <a:lnTo>
                              <a:pt x="200" y="1093"/>
                            </a:lnTo>
                            <a:lnTo>
                              <a:pt x="201" y="1109"/>
                            </a:lnTo>
                            <a:lnTo>
                              <a:pt x="202" y="1075"/>
                            </a:lnTo>
                            <a:lnTo>
                              <a:pt x="202" y="1126"/>
                            </a:lnTo>
                            <a:lnTo>
                              <a:pt x="202" y="1080"/>
                            </a:lnTo>
                            <a:lnTo>
                              <a:pt x="203" y="1091"/>
                            </a:lnTo>
                            <a:lnTo>
                              <a:pt x="203" y="1107"/>
                            </a:lnTo>
                            <a:lnTo>
                              <a:pt x="204" y="1117"/>
                            </a:lnTo>
                            <a:lnTo>
                              <a:pt x="205" y="1053"/>
                            </a:lnTo>
                            <a:lnTo>
                              <a:pt x="205" y="1041"/>
                            </a:lnTo>
                            <a:lnTo>
                              <a:pt x="206" y="1063"/>
                            </a:lnTo>
                            <a:lnTo>
                              <a:pt x="207" y="1091"/>
                            </a:lnTo>
                            <a:lnTo>
                              <a:pt x="208" y="1109"/>
                            </a:lnTo>
                            <a:lnTo>
                              <a:pt x="208" y="1071"/>
                            </a:lnTo>
                            <a:lnTo>
                              <a:pt x="209" y="1090"/>
                            </a:lnTo>
                            <a:lnTo>
                              <a:pt x="210" y="1032"/>
                            </a:lnTo>
                            <a:lnTo>
                              <a:pt x="210" y="1084"/>
                            </a:lnTo>
                            <a:lnTo>
                              <a:pt x="211" y="1125"/>
                            </a:lnTo>
                            <a:lnTo>
                              <a:pt x="211" y="1126"/>
                            </a:lnTo>
                            <a:lnTo>
                              <a:pt x="212" y="1081"/>
                            </a:lnTo>
                            <a:lnTo>
                              <a:pt x="212" y="1125"/>
                            </a:lnTo>
                            <a:lnTo>
                              <a:pt x="213" y="1099"/>
                            </a:lnTo>
                            <a:lnTo>
                              <a:pt x="214" y="1109"/>
                            </a:lnTo>
                            <a:lnTo>
                              <a:pt x="214" y="1134"/>
                            </a:lnTo>
                            <a:lnTo>
                              <a:pt x="215" y="1087"/>
                            </a:lnTo>
                            <a:lnTo>
                              <a:pt x="216" y="1092"/>
                            </a:lnTo>
                            <a:lnTo>
                              <a:pt x="216" y="1104"/>
                            </a:lnTo>
                            <a:lnTo>
                              <a:pt x="217" y="1070"/>
                            </a:lnTo>
                            <a:lnTo>
                              <a:pt x="218" y="1108"/>
                            </a:lnTo>
                            <a:lnTo>
                              <a:pt x="219" y="1101"/>
                            </a:lnTo>
                            <a:lnTo>
                              <a:pt x="219" y="1085"/>
                            </a:lnTo>
                            <a:lnTo>
                              <a:pt x="220" y="1104"/>
                            </a:lnTo>
                            <a:lnTo>
                              <a:pt x="220" y="1113"/>
                            </a:lnTo>
                            <a:lnTo>
                              <a:pt x="220" y="1111"/>
                            </a:lnTo>
                            <a:lnTo>
                              <a:pt x="221" y="1111"/>
                            </a:lnTo>
                            <a:lnTo>
                              <a:pt x="222" y="1115"/>
                            </a:lnTo>
                            <a:lnTo>
                              <a:pt x="223" y="1130"/>
                            </a:lnTo>
                            <a:lnTo>
                              <a:pt x="223" y="1109"/>
                            </a:lnTo>
                            <a:lnTo>
                              <a:pt x="224" y="1092"/>
                            </a:lnTo>
                            <a:lnTo>
                              <a:pt x="225" y="1111"/>
                            </a:lnTo>
                            <a:lnTo>
                              <a:pt x="225" y="1097"/>
                            </a:lnTo>
                            <a:lnTo>
                              <a:pt x="226" y="1106"/>
                            </a:lnTo>
                            <a:lnTo>
                              <a:pt x="227" y="1106"/>
                            </a:lnTo>
                            <a:lnTo>
                              <a:pt x="228" y="1104"/>
                            </a:lnTo>
                            <a:lnTo>
                              <a:pt x="228" y="1106"/>
                            </a:lnTo>
                            <a:lnTo>
                              <a:pt x="229" y="1117"/>
                            </a:lnTo>
                            <a:lnTo>
                              <a:pt x="229" y="1093"/>
                            </a:lnTo>
                            <a:lnTo>
                              <a:pt x="229" y="1078"/>
                            </a:lnTo>
                            <a:lnTo>
                              <a:pt x="230" y="1074"/>
                            </a:lnTo>
                            <a:lnTo>
                              <a:pt x="231" y="1093"/>
                            </a:lnTo>
                            <a:lnTo>
                              <a:pt x="232" y="1140"/>
                            </a:lnTo>
                            <a:lnTo>
                              <a:pt x="232" y="1054"/>
                            </a:lnTo>
                            <a:lnTo>
                              <a:pt x="233" y="1074"/>
                            </a:lnTo>
                            <a:lnTo>
                              <a:pt x="234" y="1123"/>
                            </a:lnTo>
                            <a:lnTo>
                              <a:pt x="234" y="1082"/>
                            </a:lnTo>
                            <a:lnTo>
                              <a:pt x="235" y="1062"/>
                            </a:lnTo>
                            <a:lnTo>
                              <a:pt x="236" y="1114"/>
                            </a:lnTo>
                            <a:lnTo>
                              <a:pt x="237" y="1114"/>
                            </a:lnTo>
                            <a:lnTo>
                              <a:pt x="237" y="1099"/>
                            </a:lnTo>
                            <a:lnTo>
                              <a:pt x="238" y="1093"/>
                            </a:lnTo>
                            <a:lnTo>
                              <a:pt x="238" y="1114"/>
                            </a:lnTo>
                            <a:lnTo>
                              <a:pt x="238" y="1104"/>
                            </a:lnTo>
                            <a:lnTo>
                              <a:pt x="239" y="1090"/>
                            </a:lnTo>
                            <a:lnTo>
                              <a:pt x="240" y="1097"/>
                            </a:lnTo>
                            <a:lnTo>
                              <a:pt x="241" y="1097"/>
                            </a:lnTo>
                            <a:lnTo>
                              <a:pt x="241" y="1119"/>
                            </a:lnTo>
                            <a:lnTo>
                              <a:pt x="242" y="1103"/>
                            </a:lnTo>
                            <a:lnTo>
                              <a:pt x="243" y="1079"/>
                            </a:lnTo>
                            <a:lnTo>
                              <a:pt x="244" y="1103"/>
                            </a:lnTo>
                            <a:lnTo>
                              <a:pt x="244" y="1102"/>
                            </a:lnTo>
                            <a:lnTo>
                              <a:pt x="245" y="1054"/>
                            </a:lnTo>
                            <a:lnTo>
                              <a:pt x="246" y="1048"/>
                            </a:lnTo>
                            <a:lnTo>
                              <a:pt x="246" y="1105"/>
                            </a:lnTo>
                            <a:lnTo>
                              <a:pt x="247" y="1117"/>
                            </a:lnTo>
                            <a:lnTo>
                              <a:pt x="247" y="1094"/>
                            </a:lnTo>
                            <a:lnTo>
                              <a:pt x="248" y="1099"/>
                            </a:lnTo>
                            <a:lnTo>
                              <a:pt x="248" y="1089"/>
                            </a:lnTo>
                            <a:lnTo>
                              <a:pt x="249" y="1063"/>
                            </a:lnTo>
                            <a:lnTo>
                              <a:pt x="250" y="1038"/>
                            </a:lnTo>
                            <a:lnTo>
                              <a:pt x="251" y="1078"/>
                            </a:lnTo>
                            <a:lnTo>
                              <a:pt x="251" y="1044"/>
                            </a:lnTo>
                            <a:lnTo>
                              <a:pt x="252" y="1125"/>
                            </a:lnTo>
                            <a:lnTo>
                              <a:pt x="253" y="1119"/>
                            </a:lnTo>
                            <a:lnTo>
                              <a:pt x="253" y="1103"/>
                            </a:lnTo>
                            <a:lnTo>
                              <a:pt x="254" y="1092"/>
                            </a:lnTo>
                            <a:lnTo>
                              <a:pt x="255" y="1114"/>
                            </a:lnTo>
                            <a:lnTo>
                              <a:pt x="256" y="1096"/>
                            </a:lnTo>
                            <a:lnTo>
                              <a:pt x="256" y="1112"/>
                            </a:lnTo>
                            <a:lnTo>
                              <a:pt x="256" y="1099"/>
                            </a:lnTo>
                            <a:lnTo>
                              <a:pt x="257" y="1098"/>
                            </a:lnTo>
                            <a:lnTo>
                              <a:pt x="258" y="1105"/>
                            </a:lnTo>
                            <a:lnTo>
                              <a:pt x="258" y="1096"/>
                            </a:lnTo>
                            <a:lnTo>
                              <a:pt x="259" y="1075"/>
                            </a:lnTo>
                            <a:lnTo>
                              <a:pt x="260" y="1123"/>
                            </a:lnTo>
                            <a:lnTo>
                              <a:pt x="261" y="1091"/>
                            </a:lnTo>
                            <a:lnTo>
                              <a:pt x="261" y="1107"/>
                            </a:lnTo>
                            <a:lnTo>
                              <a:pt x="262" y="1096"/>
                            </a:lnTo>
                            <a:lnTo>
                              <a:pt x="263" y="1101"/>
                            </a:lnTo>
                            <a:lnTo>
                              <a:pt x="263" y="1061"/>
                            </a:lnTo>
                            <a:lnTo>
                              <a:pt x="264" y="1099"/>
                            </a:lnTo>
                            <a:lnTo>
                              <a:pt x="265" y="1107"/>
                            </a:lnTo>
                            <a:lnTo>
                              <a:pt x="265" y="1093"/>
                            </a:lnTo>
                            <a:lnTo>
                              <a:pt x="265" y="1116"/>
                            </a:lnTo>
                            <a:lnTo>
                              <a:pt x="266" y="1093"/>
                            </a:lnTo>
                            <a:lnTo>
                              <a:pt x="267" y="1102"/>
                            </a:lnTo>
                            <a:lnTo>
                              <a:pt x="268" y="1106"/>
                            </a:lnTo>
                            <a:lnTo>
                              <a:pt x="268" y="1116"/>
                            </a:lnTo>
                            <a:lnTo>
                              <a:pt x="269" y="1079"/>
                            </a:lnTo>
                            <a:lnTo>
                              <a:pt x="270" y="1086"/>
                            </a:lnTo>
                            <a:lnTo>
                              <a:pt x="271" y="1093"/>
                            </a:lnTo>
                            <a:lnTo>
                              <a:pt x="271" y="1107"/>
                            </a:lnTo>
                            <a:lnTo>
                              <a:pt x="272" y="1110"/>
                            </a:lnTo>
                            <a:lnTo>
                              <a:pt x="273" y="1112"/>
                            </a:lnTo>
                            <a:lnTo>
                              <a:pt x="274" y="1106"/>
                            </a:lnTo>
                            <a:lnTo>
                              <a:pt x="274" y="1067"/>
                            </a:lnTo>
                            <a:lnTo>
                              <a:pt x="274" y="1083"/>
                            </a:lnTo>
                            <a:lnTo>
                              <a:pt x="275" y="1100"/>
                            </a:lnTo>
                            <a:lnTo>
                              <a:pt x="276" y="1125"/>
                            </a:lnTo>
                            <a:lnTo>
                              <a:pt x="276" y="1102"/>
                            </a:lnTo>
                            <a:lnTo>
                              <a:pt x="277" y="1095"/>
                            </a:lnTo>
                            <a:lnTo>
                              <a:pt x="278" y="1138"/>
                            </a:lnTo>
                            <a:lnTo>
                              <a:pt x="278" y="1093"/>
                            </a:lnTo>
                            <a:lnTo>
                              <a:pt x="279" y="1099"/>
                            </a:lnTo>
                            <a:lnTo>
                              <a:pt x="280" y="1095"/>
                            </a:lnTo>
                            <a:lnTo>
                              <a:pt x="281" y="1114"/>
                            </a:lnTo>
                            <a:lnTo>
                              <a:pt x="281" y="1111"/>
                            </a:lnTo>
                            <a:lnTo>
                              <a:pt x="282" y="1109"/>
                            </a:lnTo>
                            <a:lnTo>
                              <a:pt x="283" y="1045"/>
                            </a:lnTo>
                            <a:lnTo>
                              <a:pt x="283" y="1087"/>
                            </a:lnTo>
                            <a:lnTo>
                              <a:pt x="283" y="1104"/>
                            </a:lnTo>
                            <a:lnTo>
                              <a:pt x="284" y="1102"/>
                            </a:lnTo>
                            <a:lnTo>
                              <a:pt x="285" y="1062"/>
                            </a:lnTo>
                            <a:lnTo>
                              <a:pt x="286" y="1104"/>
                            </a:lnTo>
                            <a:lnTo>
                              <a:pt x="286" y="1081"/>
                            </a:lnTo>
                            <a:lnTo>
                              <a:pt x="287" y="1070"/>
                            </a:lnTo>
                            <a:lnTo>
                              <a:pt x="288" y="1085"/>
                            </a:lnTo>
                            <a:lnTo>
                              <a:pt x="289" y="1077"/>
                            </a:lnTo>
                            <a:lnTo>
                              <a:pt x="289" y="1104"/>
                            </a:lnTo>
                            <a:lnTo>
                              <a:pt x="290" y="1102"/>
                            </a:lnTo>
                            <a:lnTo>
                              <a:pt x="291" y="1090"/>
                            </a:lnTo>
                            <a:lnTo>
                              <a:pt x="292" y="1125"/>
                            </a:lnTo>
                            <a:lnTo>
                              <a:pt x="292" y="1106"/>
                            </a:lnTo>
                            <a:lnTo>
                              <a:pt x="292" y="1096"/>
                            </a:lnTo>
                            <a:lnTo>
                              <a:pt x="293" y="1109"/>
                            </a:lnTo>
                            <a:lnTo>
                              <a:pt x="294" y="1106"/>
                            </a:lnTo>
                            <a:lnTo>
                              <a:pt x="295" y="1096"/>
                            </a:lnTo>
                            <a:lnTo>
                              <a:pt x="295" y="1081"/>
                            </a:lnTo>
                            <a:lnTo>
                              <a:pt x="296" y="1026"/>
                            </a:lnTo>
                            <a:lnTo>
                              <a:pt x="297" y="1101"/>
                            </a:lnTo>
                            <a:lnTo>
                              <a:pt x="298" y="1115"/>
                            </a:lnTo>
                            <a:lnTo>
                              <a:pt x="298" y="1096"/>
                            </a:lnTo>
                            <a:lnTo>
                              <a:pt x="299" y="1098"/>
                            </a:lnTo>
                            <a:lnTo>
                              <a:pt x="300" y="1061"/>
                            </a:lnTo>
                            <a:lnTo>
                              <a:pt x="301" y="1083"/>
                            </a:lnTo>
                            <a:lnTo>
                              <a:pt x="301" y="1098"/>
                            </a:lnTo>
                            <a:lnTo>
                              <a:pt x="301" y="1090"/>
                            </a:lnTo>
                            <a:lnTo>
                              <a:pt x="302" y="1119"/>
                            </a:lnTo>
                            <a:lnTo>
                              <a:pt x="303" y="1088"/>
                            </a:lnTo>
                            <a:lnTo>
                              <a:pt x="303" y="1127"/>
                            </a:lnTo>
                            <a:lnTo>
                              <a:pt x="304" y="1107"/>
                            </a:lnTo>
                            <a:lnTo>
                              <a:pt x="305" y="1052"/>
                            </a:lnTo>
                            <a:lnTo>
                              <a:pt x="306" y="1090"/>
                            </a:lnTo>
                            <a:lnTo>
                              <a:pt x="306" y="1108"/>
                            </a:lnTo>
                            <a:lnTo>
                              <a:pt x="307" y="1099"/>
                            </a:lnTo>
                            <a:lnTo>
                              <a:pt x="308" y="1103"/>
                            </a:lnTo>
                            <a:lnTo>
                              <a:pt x="309" y="1114"/>
                            </a:lnTo>
                            <a:lnTo>
                              <a:pt x="309" y="1108"/>
                            </a:lnTo>
                            <a:lnTo>
                              <a:pt x="310" y="1103"/>
                            </a:lnTo>
                            <a:lnTo>
                              <a:pt x="310" y="1093"/>
                            </a:lnTo>
                            <a:lnTo>
                              <a:pt x="311" y="1054"/>
                            </a:lnTo>
                            <a:lnTo>
                              <a:pt x="312" y="1099"/>
                            </a:lnTo>
                            <a:lnTo>
                              <a:pt x="312" y="1134"/>
                            </a:lnTo>
                            <a:lnTo>
                              <a:pt x="313" y="1119"/>
                            </a:lnTo>
                            <a:lnTo>
                              <a:pt x="314" y="1090"/>
                            </a:lnTo>
                            <a:lnTo>
                              <a:pt x="315" y="1103"/>
                            </a:lnTo>
                            <a:lnTo>
                              <a:pt x="315" y="1077"/>
                            </a:lnTo>
                            <a:lnTo>
                              <a:pt x="316" y="1079"/>
                            </a:lnTo>
                            <a:lnTo>
                              <a:pt x="317" y="1117"/>
                            </a:lnTo>
                            <a:lnTo>
                              <a:pt x="318" y="1102"/>
                            </a:lnTo>
                            <a:lnTo>
                              <a:pt x="318" y="1108"/>
                            </a:lnTo>
                            <a:lnTo>
                              <a:pt x="319" y="1095"/>
                            </a:lnTo>
                            <a:lnTo>
                              <a:pt x="319" y="1076"/>
                            </a:lnTo>
                            <a:lnTo>
                              <a:pt x="320" y="1079"/>
                            </a:lnTo>
                            <a:lnTo>
                              <a:pt x="320" y="1086"/>
                            </a:lnTo>
                            <a:lnTo>
                              <a:pt x="321" y="1107"/>
                            </a:lnTo>
                            <a:lnTo>
                              <a:pt x="322" y="1115"/>
                            </a:lnTo>
                            <a:lnTo>
                              <a:pt x="323" y="1113"/>
                            </a:lnTo>
                            <a:lnTo>
                              <a:pt x="324" y="1110"/>
                            </a:lnTo>
                            <a:lnTo>
                              <a:pt x="324" y="1086"/>
                            </a:lnTo>
                            <a:lnTo>
                              <a:pt x="325" y="1092"/>
                            </a:lnTo>
                            <a:lnTo>
                              <a:pt x="326" y="1078"/>
                            </a:lnTo>
                            <a:lnTo>
                              <a:pt x="327" y="1118"/>
                            </a:lnTo>
                            <a:lnTo>
                              <a:pt x="327" y="1081"/>
                            </a:lnTo>
                            <a:lnTo>
                              <a:pt x="328" y="1076"/>
                            </a:lnTo>
                            <a:lnTo>
                              <a:pt x="328" y="1111"/>
                            </a:lnTo>
                            <a:lnTo>
                              <a:pt x="329" y="1108"/>
                            </a:lnTo>
                            <a:lnTo>
                              <a:pt x="330" y="1099"/>
                            </a:lnTo>
                            <a:lnTo>
                              <a:pt x="330" y="1107"/>
                            </a:lnTo>
                            <a:lnTo>
                              <a:pt x="331" y="1110"/>
                            </a:lnTo>
                            <a:lnTo>
                              <a:pt x="332" y="1100"/>
                            </a:lnTo>
                            <a:lnTo>
                              <a:pt x="333" y="1108"/>
                            </a:lnTo>
                            <a:lnTo>
                              <a:pt x="333" y="1117"/>
                            </a:lnTo>
                            <a:lnTo>
                              <a:pt x="334" y="1094"/>
                            </a:lnTo>
                            <a:lnTo>
                              <a:pt x="335" y="1090"/>
                            </a:lnTo>
                            <a:lnTo>
                              <a:pt x="336" y="1093"/>
                            </a:lnTo>
                            <a:lnTo>
                              <a:pt x="337" y="1108"/>
                            </a:lnTo>
                            <a:lnTo>
                              <a:pt x="337" y="1107"/>
                            </a:lnTo>
                            <a:lnTo>
                              <a:pt x="338" y="1093"/>
                            </a:lnTo>
                            <a:lnTo>
                              <a:pt x="339" y="1093"/>
                            </a:lnTo>
                            <a:lnTo>
                              <a:pt x="339" y="1112"/>
                            </a:lnTo>
                            <a:lnTo>
                              <a:pt x="340" y="1115"/>
                            </a:lnTo>
                            <a:lnTo>
                              <a:pt x="341" y="1108"/>
                            </a:lnTo>
                            <a:lnTo>
                              <a:pt x="342" y="1108"/>
                            </a:lnTo>
                            <a:lnTo>
                              <a:pt x="343" y="1118"/>
                            </a:lnTo>
                            <a:lnTo>
                              <a:pt x="343" y="1098"/>
                            </a:lnTo>
                            <a:lnTo>
                              <a:pt x="344" y="1118"/>
                            </a:lnTo>
                            <a:lnTo>
                              <a:pt x="345" y="1091"/>
                            </a:lnTo>
                            <a:lnTo>
                              <a:pt x="346" y="1106"/>
                            </a:lnTo>
                            <a:lnTo>
                              <a:pt x="346" y="1107"/>
                            </a:lnTo>
                            <a:lnTo>
                              <a:pt x="346" y="1103"/>
                            </a:lnTo>
                            <a:lnTo>
                              <a:pt x="347" y="1110"/>
                            </a:lnTo>
                            <a:lnTo>
                              <a:pt x="348" y="1112"/>
                            </a:lnTo>
                            <a:lnTo>
                              <a:pt x="349" y="1106"/>
                            </a:lnTo>
                            <a:lnTo>
                              <a:pt x="349" y="1104"/>
                            </a:lnTo>
                            <a:lnTo>
                              <a:pt x="350" y="1081"/>
                            </a:lnTo>
                            <a:lnTo>
                              <a:pt x="351" y="1036"/>
                            </a:lnTo>
                            <a:lnTo>
                              <a:pt x="352" y="1108"/>
                            </a:lnTo>
                            <a:lnTo>
                              <a:pt x="353" y="1112"/>
                            </a:lnTo>
                            <a:lnTo>
                              <a:pt x="353" y="1098"/>
                            </a:lnTo>
                            <a:lnTo>
                              <a:pt x="354" y="1072"/>
                            </a:lnTo>
                            <a:lnTo>
                              <a:pt x="355" y="1084"/>
                            </a:lnTo>
                            <a:lnTo>
                              <a:pt x="355" y="1075"/>
                            </a:lnTo>
                            <a:lnTo>
                              <a:pt x="356" y="1108"/>
                            </a:lnTo>
                            <a:lnTo>
                              <a:pt x="356" y="1081"/>
                            </a:lnTo>
                            <a:lnTo>
                              <a:pt x="357" y="1126"/>
                            </a:lnTo>
                            <a:lnTo>
                              <a:pt x="358" y="1109"/>
                            </a:lnTo>
                            <a:lnTo>
                              <a:pt x="359" y="1108"/>
                            </a:lnTo>
                            <a:lnTo>
                              <a:pt x="359" y="1095"/>
                            </a:lnTo>
                            <a:lnTo>
                              <a:pt x="360" y="1090"/>
                            </a:lnTo>
                            <a:lnTo>
                              <a:pt x="361" y="1106"/>
                            </a:lnTo>
                            <a:lnTo>
                              <a:pt x="362" y="1099"/>
                            </a:lnTo>
                            <a:lnTo>
                              <a:pt x="363" y="1108"/>
                            </a:lnTo>
                            <a:lnTo>
                              <a:pt x="363" y="1101"/>
                            </a:lnTo>
                            <a:lnTo>
                              <a:pt x="364" y="1030"/>
                            </a:lnTo>
                            <a:lnTo>
                              <a:pt x="364" y="1036"/>
                            </a:lnTo>
                            <a:lnTo>
                              <a:pt x="365" y="1114"/>
                            </a:lnTo>
                            <a:lnTo>
                              <a:pt x="366" y="1136"/>
                            </a:lnTo>
                            <a:lnTo>
                              <a:pt x="366" y="1106"/>
                            </a:lnTo>
                            <a:lnTo>
                              <a:pt x="367" y="1106"/>
                            </a:lnTo>
                            <a:lnTo>
                              <a:pt x="368" y="1090"/>
                            </a:lnTo>
                            <a:lnTo>
                              <a:pt x="369" y="1087"/>
                            </a:lnTo>
                            <a:lnTo>
                              <a:pt x="370" y="1075"/>
                            </a:lnTo>
                            <a:lnTo>
                              <a:pt x="370" y="1082"/>
                            </a:lnTo>
                            <a:lnTo>
                              <a:pt x="371" y="1084"/>
                            </a:lnTo>
                            <a:lnTo>
                              <a:pt x="372" y="1108"/>
                            </a:lnTo>
                            <a:lnTo>
                              <a:pt x="373" y="1117"/>
                            </a:lnTo>
                            <a:lnTo>
                              <a:pt x="373" y="1096"/>
                            </a:lnTo>
                            <a:lnTo>
                              <a:pt x="373" y="1053"/>
                            </a:lnTo>
                            <a:lnTo>
                              <a:pt x="374" y="1072"/>
                            </a:lnTo>
                            <a:lnTo>
                              <a:pt x="375" y="1077"/>
                            </a:lnTo>
                            <a:lnTo>
                              <a:pt x="376" y="1061"/>
                            </a:lnTo>
                            <a:lnTo>
                              <a:pt x="377" y="1068"/>
                            </a:lnTo>
                            <a:lnTo>
                              <a:pt x="377" y="1105"/>
                            </a:lnTo>
                            <a:lnTo>
                              <a:pt x="378" y="1117"/>
                            </a:lnTo>
                            <a:lnTo>
                              <a:pt x="379" y="1109"/>
                            </a:lnTo>
                            <a:lnTo>
                              <a:pt x="380" y="1105"/>
                            </a:lnTo>
                            <a:lnTo>
                              <a:pt x="381" y="1099"/>
                            </a:lnTo>
                            <a:lnTo>
                              <a:pt x="381" y="1107"/>
                            </a:lnTo>
                            <a:lnTo>
                              <a:pt x="382" y="1125"/>
                            </a:lnTo>
                            <a:lnTo>
                              <a:pt x="382" y="1090"/>
                            </a:lnTo>
                            <a:lnTo>
                              <a:pt x="383" y="1088"/>
                            </a:lnTo>
                            <a:lnTo>
                              <a:pt x="384" y="1012"/>
                            </a:lnTo>
                            <a:lnTo>
                              <a:pt x="384" y="1056"/>
                            </a:lnTo>
                            <a:lnTo>
                              <a:pt x="385" y="1111"/>
                            </a:lnTo>
                            <a:lnTo>
                              <a:pt x="386" y="1151"/>
                            </a:lnTo>
                            <a:lnTo>
                              <a:pt x="387" y="1132"/>
                            </a:lnTo>
                            <a:lnTo>
                              <a:pt x="388" y="1016"/>
                            </a:lnTo>
                            <a:lnTo>
                              <a:pt x="388" y="1048"/>
                            </a:lnTo>
                            <a:lnTo>
                              <a:pt x="389" y="1108"/>
                            </a:lnTo>
                            <a:lnTo>
                              <a:pt x="390" y="1137"/>
                            </a:lnTo>
                            <a:lnTo>
                              <a:pt x="391" y="1095"/>
                            </a:lnTo>
                            <a:lnTo>
                              <a:pt x="391" y="1027"/>
                            </a:lnTo>
                            <a:lnTo>
                              <a:pt x="392" y="1079"/>
                            </a:lnTo>
                            <a:lnTo>
                              <a:pt x="392" y="1130"/>
                            </a:lnTo>
                            <a:lnTo>
                              <a:pt x="393" y="1118"/>
                            </a:lnTo>
                            <a:lnTo>
                              <a:pt x="394" y="1076"/>
                            </a:lnTo>
                            <a:lnTo>
                              <a:pt x="395" y="1090"/>
                            </a:lnTo>
                            <a:lnTo>
                              <a:pt x="396" y="983"/>
                            </a:lnTo>
                            <a:lnTo>
                              <a:pt x="396" y="1002"/>
                            </a:lnTo>
                            <a:lnTo>
                              <a:pt x="397" y="1063"/>
                            </a:lnTo>
                            <a:lnTo>
                              <a:pt x="398" y="1087"/>
                            </a:lnTo>
                            <a:lnTo>
                              <a:pt x="399" y="1039"/>
                            </a:lnTo>
                            <a:lnTo>
                              <a:pt x="400" y="1075"/>
                            </a:lnTo>
                            <a:lnTo>
                              <a:pt x="400" y="1097"/>
                            </a:lnTo>
                            <a:lnTo>
                              <a:pt x="400" y="1114"/>
                            </a:lnTo>
                            <a:lnTo>
                              <a:pt x="401" y="1068"/>
                            </a:lnTo>
                            <a:lnTo>
                              <a:pt x="402" y="995"/>
                            </a:lnTo>
                            <a:lnTo>
                              <a:pt x="403" y="1057"/>
                            </a:lnTo>
                            <a:lnTo>
                              <a:pt x="404" y="1126"/>
                            </a:lnTo>
                            <a:lnTo>
                              <a:pt x="404" y="1140"/>
                            </a:lnTo>
                            <a:lnTo>
                              <a:pt x="405" y="1082"/>
                            </a:lnTo>
                            <a:lnTo>
                              <a:pt x="406" y="1085"/>
                            </a:lnTo>
                            <a:lnTo>
                              <a:pt x="407" y="1099"/>
                            </a:lnTo>
                            <a:lnTo>
                              <a:pt x="408" y="1045"/>
                            </a:lnTo>
                            <a:lnTo>
                              <a:pt x="408" y="1063"/>
                            </a:lnTo>
                            <a:lnTo>
                              <a:pt x="409" y="1126"/>
                            </a:lnTo>
                            <a:lnTo>
                              <a:pt x="409" y="1100"/>
                            </a:lnTo>
                            <a:lnTo>
                              <a:pt x="410" y="1100"/>
                            </a:lnTo>
                            <a:lnTo>
                              <a:pt x="411" y="1084"/>
                            </a:lnTo>
                            <a:lnTo>
                              <a:pt x="412" y="1100"/>
                            </a:lnTo>
                            <a:lnTo>
                              <a:pt x="412" y="1110"/>
                            </a:lnTo>
                            <a:lnTo>
                              <a:pt x="413" y="1108"/>
                            </a:lnTo>
                            <a:lnTo>
                              <a:pt x="414" y="1106"/>
                            </a:lnTo>
                            <a:lnTo>
                              <a:pt x="415" y="1094"/>
                            </a:lnTo>
                            <a:lnTo>
                              <a:pt x="416" y="1054"/>
                            </a:lnTo>
                            <a:lnTo>
                              <a:pt x="416" y="976"/>
                            </a:lnTo>
                            <a:lnTo>
                              <a:pt x="417" y="966"/>
                            </a:lnTo>
                            <a:lnTo>
                              <a:pt x="418" y="1013"/>
                            </a:lnTo>
                            <a:lnTo>
                              <a:pt x="418" y="1076"/>
                            </a:lnTo>
                            <a:lnTo>
                              <a:pt x="419" y="961"/>
                            </a:lnTo>
                            <a:lnTo>
                              <a:pt x="420" y="970"/>
                            </a:lnTo>
                            <a:lnTo>
                              <a:pt x="420" y="816"/>
                            </a:lnTo>
                            <a:lnTo>
                              <a:pt x="421" y="720"/>
                            </a:lnTo>
                            <a:lnTo>
                              <a:pt x="422" y="804"/>
                            </a:lnTo>
                            <a:lnTo>
                              <a:pt x="423" y="696"/>
                            </a:lnTo>
                            <a:lnTo>
                              <a:pt x="424" y="372"/>
                            </a:lnTo>
                            <a:lnTo>
                              <a:pt x="425" y="290"/>
                            </a:lnTo>
                            <a:lnTo>
                              <a:pt x="425" y="447"/>
                            </a:lnTo>
                            <a:lnTo>
                              <a:pt x="426" y="668"/>
                            </a:lnTo>
                            <a:lnTo>
                              <a:pt x="427" y="458"/>
                            </a:lnTo>
                            <a:lnTo>
                              <a:pt x="427" y="0"/>
                            </a:lnTo>
                            <a:lnTo>
                              <a:pt x="428" y="205"/>
                            </a:lnTo>
                            <a:lnTo>
                              <a:pt x="429" y="514"/>
                            </a:lnTo>
                            <a:lnTo>
                              <a:pt x="429" y="348"/>
                            </a:lnTo>
                            <a:lnTo>
                              <a:pt x="430" y="219"/>
                            </a:lnTo>
                            <a:lnTo>
                              <a:pt x="431" y="249"/>
                            </a:lnTo>
                            <a:lnTo>
                              <a:pt x="432" y="553"/>
                            </a:lnTo>
                            <a:lnTo>
                              <a:pt x="433" y="696"/>
                            </a:lnTo>
                            <a:lnTo>
                              <a:pt x="434" y="805"/>
                            </a:lnTo>
                            <a:lnTo>
                              <a:pt x="434" y="466"/>
                            </a:lnTo>
                            <a:lnTo>
                              <a:pt x="435" y="270"/>
                            </a:lnTo>
                            <a:lnTo>
                              <a:pt x="435" y="329"/>
                            </a:lnTo>
                            <a:lnTo>
                              <a:pt x="436" y="367"/>
                            </a:lnTo>
                            <a:lnTo>
                              <a:pt x="437" y="417"/>
                            </a:lnTo>
                            <a:lnTo>
                              <a:pt x="438" y="457"/>
                            </a:lnTo>
                            <a:lnTo>
                              <a:pt x="438" y="514"/>
                            </a:lnTo>
                            <a:lnTo>
                              <a:pt x="439" y="719"/>
                            </a:lnTo>
                            <a:lnTo>
                              <a:pt x="440" y="355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82821" name="Freeform 2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81" y="2880"/>
                        <a:ext cx="612" cy="949"/>
                      </a:xfrm>
                      <a:custGeom>
                        <a:avLst/>
                        <a:gdLst>
                          <a:gd name="T0" fmla="*/ 7 w 612"/>
                          <a:gd name="T1" fmla="*/ 236 h 949"/>
                          <a:gd name="T2" fmla="*/ 15 w 612"/>
                          <a:gd name="T3" fmla="*/ 839 h 949"/>
                          <a:gd name="T4" fmla="*/ 23 w 612"/>
                          <a:gd name="T5" fmla="*/ 917 h 949"/>
                          <a:gd name="T6" fmla="*/ 31 w 612"/>
                          <a:gd name="T7" fmla="*/ 852 h 949"/>
                          <a:gd name="T8" fmla="*/ 40 w 612"/>
                          <a:gd name="T9" fmla="*/ 886 h 949"/>
                          <a:gd name="T10" fmla="*/ 49 w 612"/>
                          <a:gd name="T11" fmla="*/ 914 h 949"/>
                          <a:gd name="T12" fmla="*/ 58 w 612"/>
                          <a:gd name="T13" fmla="*/ 914 h 949"/>
                          <a:gd name="T14" fmla="*/ 66 w 612"/>
                          <a:gd name="T15" fmla="*/ 931 h 949"/>
                          <a:gd name="T16" fmla="*/ 75 w 612"/>
                          <a:gd name="T17" fmla="*/ 902 h 949"/>
                          <a:gd name="T18" fmla="*/ 84 w 612"/>
                          <a:gd name="T19" fmla="*/ 919 h 949"/>
                          <a:gd name="T20" fmla="*/ 92 w 612"/>
                          <a:gd name="T21" fmla="*/ 902 h 949"/>
                          <a:gd name="T22" fmla="*/ 101 w 612"/>
                          <a:gd name="T23" fmla="*/ 900 h 949"/>
                          <a:gd name="T24" fmla="*/ 110 w 612"/>
                          <a:gd name="T25" fmla="*/ 937 h 949"/>
                          <a:gd name="T26" fmla="*/ 119 w 612"/>
                          <a:gd name="T27" fmla="*/ 911 h 949"/>
                          <a:gd name="T28" fmla="*/ 128 w 612"/>
                          <a:gd name="T29" fmla="*/ 896 h 949"/>
                          <a:gd name="T30" fmla="*/ 136 w 612"/>
                          <a:gd name="T31" fmla="*/ 922 h 949"/>
                          <a:gd name="T32" fmla="*/ 145 w 612"/>
                          <a:gd name="T33" fmla="*/ 906 h 949"/>
                          <a:gd name="T34" fmla="*/ 154 w 612"/>
                          <a:gd name="T35" fmla="*/ 919 h 949"/>
                          <a:gd name="T36" fmla="*/ 164 w 612"/>
                          <a:gd name="T37" fmla="*/ 916 h 949"/>
                          <a:gd name="T38" fmla="*/ 173 w 612"/>
                          <a:gd name="T39" fmla="*/ 917 h 949"/>
                          <a:gd name="T40" fmla="*/ 182 w 612"/>
                          <a:gd name="T41" fmla="*/ 932 h 949"/>
                          <a:gd name="T42" fmla="*/ 191 w 612"/>
                          <a:gd name="T43" fmla="*/ 927 h 949"/>
                          <a:gd name="T44" fmla="*/ 200 w 612"/>
                          <a:gd name="T45" fmla="*/ 919 h 949"/>
                          <a:gd name="T46" fmla="*/ 210 w 612"/>
                          <a:gd name="T47" fmla="*/ 928 h 949"/>
                          <a:gd name="T48" fmla="*/ 219 w 612"/>
                          <a:gd name="T49" fmla="*/ 935 h 949"/>
                          <a:gd name="T50" fmla="*/ 228 w 612"/>
                          <a:gd name="T51" fmla="*/ 925 h 949"/>
                          <a:gd name="T52" fmla="*/ 237 w 612"/>
                          <a:gd name="T53" fmla="*/ 912 h 949"/>
                          <a:gd name="T54" fmla="*/ 246 w 612"/>
                          <a:gd name="T55" fmla="*/ 933 h 949"/>
                          <a:gd name="T56" fmla="*/ 256 w 612"/>
                          <a:gd name="T57" fmla="*/ 926 h 949"/>
                          <a:gd name="T58" fmla="*/ 266 w 612"/>
                          <a:gd name="T59" fmla="*/ 925 h 949"/>
                          <a:gd name="T60" fmla="*/ 275 w 612"/>
                          <a:gd name="T61" fmla="*/ 926 h 949"/>
                          <a:gd name="T62" fmla="*/ 285 w 612"/>
                          <a:gd name="T63" fmla="*/ 921 h 949"/>
                          <a:gd name="T64" fmla="*/ 295 w 612"/>
                          <a:gd name="T65" fmla="*/ 947 h 949"/>
                          <a:gd name="T66" fmla="*/ 304 w 612"/>
                          <a:gd name="T67" fmla="*/ 920 h 949"/>
                          <a:gd name="T68" fmla="*/ 314 w 612"/>
                          <a:gd name="T69" fmla="*/ 922 h 949"/>
                          <a:gd name="T70" fmla="*/ 324 w 612"/>
                          <a:gd name="T71" fmla="*/ 928 h 949"/>
                          <a:gd name="T72" fmla="*/ 334 w 612"/>
                          <a:gd name="T73" fmla="*/ 920 h 949"/>
                          <a:gd name="T74" fmla="*/ 344 w 612"/>
                          <a:gd name="T75" fmla="*/ 912 h 949"/>
                          <a:gd name="T76" fmla="*/ 354 w 612"/>
                          <a:gd name="T77" fmla="*/ 925 h 949"/>
                          <a:gd name="T78" fmla="*/ 363 w 612"/>
                          <a:gd name="T79" fmla="*/ 930 h 949"/>
                          <a:gd name="T80" fmla="*/ 373 w 612"/>
                          <a:gd name="T81" fmla="*/ 920 h 949"/>
                          <a:gd name="T82" fmla="*/ 384 w 612"/>
                          <a:gd name="T83" fmla="*/ 933 h 949"/>
                          <a:gd name="T84" fmla="*/ 394 w 612"/>
                          <a:gd name="T85" fmla="*/ 944 h 949"/>
                          <a:gd name="T86" fmla="*/ 404 w 612"/>
                          <a:gd name="T87" fmla="*/ 902 h 949"/>
                          <a:gd name="T88" fmla="*/ 414 w 612"/>
                          <a:gd name="T89" fmla="*/ 726 h 949"/>
                          <a:gd name="T90" fmla="*/ 425 w 612"/>
                          <a:gd name="T91" fmla="*/ 608 h 949"/>
                          <a:gd name="T92" fmla="*/ 435 w 612"/>
                          <a:gd name="T93" fmla="*/ 809 h 949"/>
                          <a:gd name="T94" fmla="*/ 445 w 612"/>
                          <a:gd name="T95" fmla="*/ 548 h 949"/>
                          <a:gd name="T96" fmla="*/ 455 w 612"/>
                          <a:gd name="T97" fmla="*/ 742 h 949"/>
                          <a:gd name="T98" fmla="*/ 466 w 612"/>
                          <a:gd name="T99" fmla="*/ 852 h 949"/>
                          <a:gd name="T100" fmla="*/ 476 w 612"/>
                          <a:gd name="T101" fmla="*/ 828 h 949"/>
                          <a:gd name="T102" fmla="*/ 487 w 612"/>
                          <a:gd name="T103" fmla="*/ 935 h 949"/>
                          <a:gd name="T104" fmla="*/ 497 w 612"/>
                          <a:gd name="T105" fmla="*/ 869 h 949"/>
                          <a:gd name="T106" fmla="*/ 507 w 612"/>
                          <a:gd name="T107" fmla="*/ 921 h 949"/>
                          <a:gd name="T108" fmla="*/ 518 w 612"/>
                          <a:gd name="T109" fmla="*/ 875 h 949"/>
                          <a:gd name="T110" fmla="*/ 529 w 612"/>
                          <a:gd name="T111" fmla="*/ 923 h 949"/>
                          <a:gd name="T112" fmla="*/ 540 w 612"/>
                          <a:gd name="T113" fmla="*/ 920 h 949"/>
                          <a:gd name="T114" fmla="*/ 551 w 612"/>
                          <a:gd name="T115" fmla="*/ 917 h 949"/>
                          <a:gd name="T116" fmla="*/ 561 w 612"/>
                          <a:gd name="T117" fmla="*/ 922 h 949"/>
                          <a:gd name="T118" fmla="*/ 572 w 612"/>
                          <a:gd name="T119" fmla="*/ 899 h 949"/>
                          <a:gd name="T120" fmla="*/ 583 w 612"/>
                          <a:gd name="T121" fmla="*/ 576 h 949"/>
                          <a:gd name="T122" fmla="*/ 594 w 612"/>
                          <a:gd name="T123" fmla="*/ 296 h 949"/>
                          <a:gd name="T124" fmla="*/ 605 w 612"/>
                          <a:gd name="T125" fmla="*/ 171 h 949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60000 65536"/>
                          <a:gd name="T187" fmla="*/ 0 60000 65536"/>
                          <a:gd name="T188" fmla="*/ 0 60000 65536"/>
                          <a:gd name="T189" fmla="*/ 0 w 612"/>
                          <a:gd name="T190" fmla="*/ 0 h 949"/>
                          <a:gd name="T191" fmla="*/ 612 w 612"/>
                          <a:gd name="T192" fmla="*/ 949 h 949"/>
                        </a:gdLst>
                        <a:ahLst/>
                        <a:cxnLst>
                          <a:cxn ang="T126">
                            <a:pos x="T0" y="T1"/>
                          </a:cxn>
                          <a:cxn ang="T127">
                            <a:pos x="T2" y="T3"/>
                          </a:cxn>
                          <a:cxn ang="T128">
                            <a:pos x="T4" y="T5"/>
                          </a:cxn>
                          <a:cxn ang="T129">
                            <a:pos x="T6" y="T7"/>
                          </a:cxn>
                          <a:cxn ang="T130">
                            <a:pos x="T8" y="T9"/>
                          </a:cxn>
                          <a:cxn ang="T131">
                            <a:pos x="T10" y="T11"/>
                          </a:cxn>
                          <a:cxn ang="T132">
                            <a:pos x="T12" y="T13"/>
                          </a:cxn>
                          <a:cxn ang="T133">
                            <a:pos x="T14" y="T15"/>
                          </a:cxn>
                          <a:cxn ang="T134">
                            <a:pos x="T16" y="T17"/>
                          </a:cxn>
                          <a:cxn ang="T135">
                            <a:pos x="T18" y="T19"/>
                          </a:cxn>
                          <a:cxn ang="T136">
                            <a:pos x="T20" y="T21"/>
                          </a:cxn>
                          <a:cxn ang="T137">
                            <a:pos x="T22" y="T23"/>
                          </a:cxn>
                          <a:cxn ang="T138">
                            <a:pos x="T24" y="T25"/>
                          </a:cxn>
                          <a:cxn ang="T139">
                            <a:pos x="T26" y="T27"/>
                          </a:cxn>
                          <a:cxn ang="T140">
                            <a:pos x="T28" y="T29"/>
                          </a:cxn>
                          <a:cxn ang="T141">
                            <a:pos x="T30" y="T31"/>
                          </a:cxn>
                          <a:cxn ang="T142">
                            <a:pos x="T32" y="T33"/>
                          </a:cxn>
                          <a:cxn ang="T143">
                            <a:pos x="T34" y="T35"/>
                          </a:cxn>
                          <a:cxn ang="T144">
                            <a:pos x="T36" y="T37"/>
                          </a:cxn>
                          <a:cxn ang="T145">
                            <a:pos x="T38" y="T39"/>
                          </a:cxn>
                          <a:cxn ang="T146">
                            <a:pos x="T40" y="T41"/>
                          </a:cxn>
                          <a:cxn ang="T147">
                            <a:pos x="T42" y="T43"/>
                          </a:cxn>
                          <a:cxn ang="T148">
                            <a:pos x="T44" y="T45"/>
                          </a:cxn>
                          <a:cxn ang="T149">
                            <a:pos x="T46" y="T47"/>
                          </a:cxn>
                          <a:cxn ang="T150">
                            <a:pos x="T48" y="T49"/>
                          </a:cxn>
                          <a:cxn ang="T151">
                            <a:pos x="T50" y="T51"/>
                          </a:cxn>
                          <a:cxn ang="T152">
                            <a:pos x="T52" y="T53"/>
                          </a:cxn>
                          <a:cxn ang="T153">
                            <a:pos x="T54" y="T55"/>
                          </a:cxn>
                          <a:cxn ang="T154">
                            <a:pos x="T56" y="T57"/>
                          </a:cxn>
                          <a:cxn ang="T155">
                            <a:pos x="T58" y="T59"/>
                          </a:cxn>
                          <a:cxn ang="T156">
                            <a:pos x="T60" y="T61"/>
                          </a:cxn>
                          <a:cxn ang="T157">
                            <a:pos x="T62" y="T63"/>
                          </a:cxn>
                          <a:cxn ang="T158">
                            <a:pos x="T64" y="T65"/>
                          </a:cxn>
                          <a:cxn ang="T159">
                            <a:pos x="T66" y="T67"/>
                          </a:cxn>
                          <a:cxn ang="T160">
                            <a:pos x="T68" y="T69"/>
                          </a:cxn>
                          <a:cxn ang="T161">
                            <a:pos x="T70" y="T71"/>
                          </a:cxn>
                          <a:cxn ang="T162">
                            <a:pos x="T72" y="T73"/>
                          </a:cxn>
                          <a:cxn ang="T163">
                            <a:pos x="T74" y="T75"/>
                          </a:cxn>
                          <a:cxn ang="T164">
                            <a:pos x="T76" y="T77"/>
                          </a:cxn>
                          <a:cxn ang="T165">
                            <a:pos x="T78" y="T79"/>
                          </a:cxn>
                          <a:cxn ang="T166">
                            <a:pos x="T80" y="T81"/>
                          </a:cxn>
                          <a:cxn ang="T167">
                            <a:pos x="T82" y="T83"/>
                          </a:cxn>
                          <a:cxn ang="T168">
                            <a:pos x="T84" y="T85"/>
                          </a:cxn>
                          <a:cxn ang="T169">
                            <a:pos x="T86" y="T87"/>
                          </a:cxn>
                          <a:cxn ang="T170">
                            <a:pos x="T88" y="T89"/>
                          </a:cxn>
                          <a:cxn ang="T171">
                            <a:pos x="T90" y="T91"/>
                          </a:cxn>
                          <a:cxn ang="T172">
                            <a:pos x="T92" y="T93"/>
                          </a:cxn>
                          <a:cxn ang="T173">
                            <a:pos x="T94" y="T95"/>
                          </a:cxn>
                          <a:cxn ang="T174">
                            <a:pos x="T96" y="T97"/>
                          </a:cxn>
                          <a:cxn ang="T175">
                            <a:pos x="T98" y="T99"/>
                          </a:cxn>
                          <a:cxn ang="T176">
                            <a:pos x="T100" y="T101"/>
                          </a:cxn>
                          <a:cxn ang="T177">
                            <a:pos x="T102" y="T103"/>
                          </a:cxn>
                          <a:cxn ang="T178">
                            <a:pos x="T104" y="T105"/>
                          </a:cxn>
                          <a:cxn ang="T179">
                            <a:pos x="T106" y="T107"/>
                          </a:cxn>
                          <a:cxn ang="T180">
                            <a:pos x="T108" y="T109"/>
                          </a:cxn>
                          <a:cxn ang="T181">
                            <a:pos x="T110" y="T111"/>
                          </a:cxn>
                          <a:cxn ang="T182">
                            <a:pos x="T112" y="T113"/>
                          </a:cxn>
                          <a:cxn ang="T183">
                            <a:pos x="T114" y="T115"/>
                          </a:cxn>
                          <a:cxn ang="T184">
                            <a:pos x="T116" y="T117"/>
                          </a:cxn>
                          <a:cxn ang="T185">
                            <a:pos x="T118" y="T119"/>
                          </a:cxn>
                          <a:cxn ang="T186">
                            <a:pos x="T120" y="T121"/>
                          </a:cxn>
                          <a:cxn ang="T187">
                            <a:pos x="T122" y="T123"/>
                          </a:cxn>
                          <a:cxn ang="T188">
                            <a:pos x="T124" y="T125"/>
                          </a:cxn>
                        </a:cxnLst>
                        <a:rect l="T189" t="T190" r="T191" b="T192"/>
                        <a:pathLst>
                          <a:path w="612" h="949">
                            <a:moveTo>
                              <a:pt x="0" y="941"/>
                            </a:moveTo>
                            <a:lnTo>
                              <a:pt x="0" y="173"/>
                            </a:lnTo>
                            <a:lnTo>
                              <a:pt x="1" y="0"/>
                            </a:lnTo>
                            <a:lnTo>
                              <a:pt x="2" y="44"/>
                            </a:lnTo>
                            <a:lnTo>
                              <a:pt x="3" y="422"/>
                            </a:lnTo>
                            <a:lnTo>
                              <a:pt x="3" y="294"/>
                            </a:lnTo>
                            <a:lnTo>
                              <a:pt x="4" y="14"/>
                            </a:lnTo>
                            <a:lnTo>
                              <a:pt x="4" y="395"/>
                            </a:lnTo>
                            <a:lnTo>
                              <a:pt x="5" y="438"/>
                            </a:lnTo>
                            <a:lnTo>
                              <a:pt x="6" y="207"/>
                            </a:lnTo>
                            <a:lnTo>
                              <a:pt x="7" y="236"/>
                            </a:lnTo>
                            <a:lnTo>
                              <a:pt x="7" y="380"/>
                            </a:lnTo>
                            <a:lnTo>
                              <a:pt x="8" y="382"/>
                            </a:lnTo>
                            <a:lnTo>
                              <a:pt x="9" y="491"/>
                            </a:lnTo>
                            <a:lnTo>
                              <a:pt x="10" y="685"/>
                            </a:lnTo>
                            <a:lnTo>
                              <a:pt x="11" y="662"/>
                            </a:lnTo>
                            <a:lnTo>
                              <a:pt x="12" y="701"/>
                            </a:lnTo>
                            <a:lnTo>
                              <a:pt x="12" y="711"/>
                            </a:lnTo>
                            <a:lnTo>
                              <a:pt x="13" y="675"/>
                            </a:lnTo>
                            <a:lnTo>
                              <a:pt x="13" y="612"/>
                            </a:lnTo>
                            <a:lnTo>
                              <a:pt x="14" y="734"/>
                            </a:lnTo>
                            <a:lnTo>
                              <a:pt x="15" y="839"/>
                            </a:lnTo>
                            <a:lnTo>
                              <a:pt x="16" y="796"/>
                            </a:lnTo>
                            <a:lnTo>
                              <a:pt x="16" y="782"/>
                            </a:lnTo>
                            <a:lnTo>
                              <a:pt x="17" y="781"/>
                            </a:lnTo>
                            <a:lnTo>
                              <a:pt x="18" y="727"/>
                            </a:lnTo>
                            <a:lnTo>
                              <a:pt x="19" y="796"/>
                            </a:lnTo>
                            <a:lnTo>
                              <a:pt x="20" y="863"/>
                            </a:lnTo>
                            <a:lnTo>
                              <a:pt x="21" y="798"/>
                            </a:lnTo>
                            <a:lnTo>
                              <a:pt x="22" y="791"/>
                            </a:lnTo>
                            <a:lnTo>
                              <a:pt x="22" y="808"/>
                            </a:lnTo>
                            <a:lnTo>
                              <a:pt x="22" y="877"/>
                            </a:lnTo>
                            <a:lnTo>
                              <a:pt x="23" y="917"/>
                            </a:lnTo>
                            <a:lnTo>
                              <a:pt x="24" y="843"/>
                            </a:lnTo>
                            <a:lnTo>
                              <a:pt x="25" y="823"/>
                            </a:lnTo>
                            <a:lnTo>
                              <a:pt x="26" y="834"/>
                            </a:lnTo>
                            <a:lnTo>
                              <a:pt x="27" y="854"/>
                            </a:lnTo>
                            <a:lnTo>
                              <a:pt x="27" y="878"/>
                            </a:lnTo>
                            <a:lnTo>
                              <a:pt x="28" y="853"/>
                            </a:lnTo>
                            <a:lnTo>
                              <a:pt x="29" y="895"/>
                            </a:lnTo>
                            <a:lnTo>
                              <a:pt x="30" y="853"/>
                            </a:lnTo>
                            <a:lnTo>
                              <a:pt x="31" y="746"/>
                            </a:lnTo>
                            <a:lnTo>
                              <a:pt x="31" y="824"/>
                            </a:lnTo>
                            <a:lnTo>
                              <a:pt x="31" y="852"/>
                            </a:lnTo>
                            <a:lnTo>
                              <a:pt x="32" y="803"/>
                            </a:lnTo>
                            <a:lnTo>
                              <a:pt x="33" y="774"/>
                            </a:lnTo>
                            <a:lnTo>
                              <a:pt x="34" y="849"/>
                            </a:lnTo>
                            <a:lnTo>
                              <a:pt x="35" y="891"/>
                            </a:lnTo>
                            <a:lnTo>
                              <a:pt x="36" y="898"/>
                            </a:lnTo>
                            <a:lnTo>
                              <a:pt x="37" y="866"/>
                            </a:lnTo>
                            <a:lnTo>
                              <a:pt x="37" y="826"/>
                            </a:lnTo>
                            <a:lnTo>
                              <a:pt x="38" y="854"/>
                            </a:lnTo>
                            <a:lnTo>
                              <a:pt x="39" y="898"/>
                            </a:lnTo>
                            <a:lnTo>
                              <a:pt x="40" y="911"/>
                            </a:lnTo>
                            <a:lnTo>
                              <a:pt x="40" y="886"/>
                            </a:lnTo>
                            <a:lnTo>
                              <a:pt x="41" y="807"/>
                            </a:lnTo>
                            <a:lnTo>
                              <a:pt x="42" y="872"/>
                            </a:lnTo>
                            <a:lnTo>
                              <a:pt x="42" y="862"/>
                            </a:lnTo>
                            <a:lnTo>
                              <a:pt x="43" y="855"/>
                            </a:lnTo>
                            <a:lnTo>
                              <a:pt x="44" y="831"/>
                            </a:lnTo>
                            <a:lnTo>
                              <a:pt x="45" y="846"/>
                            </a:lnTo>
                            <a:lnTo>
                              <a:pt x="46" y="923"/>
                            </a:lnTo>
                            <a:lnTo>
                              <a:pt x="47" y="900"/>
                            </a:lnTo>
                            <a:lnTo>
                              <a:pt x="48" y="884"/>
                            </a:lnTo>
                            <a:lnTo>
                              <a:pt x="48" y="897"/>
                            </a:lnTo>
                            <a:lnTo>
                              <a:pt x="49" y="914"/>
                            </a:lnTo>
                            <a:lnTo>
                              <a:pt x="49" y="863"/>
                            </a:lnTo>
                            <a:lnTo>
                              <a:pt x="50" y="850"/>
                            </a:lnTo>
                            <a:lnTo>
                              <a:pt x="51" y="856"/>
                            </a:lnTo>
                            <a:lnTo>
                              <a:pt x="52" y="933"/>
                            </a:lnTo>
                            <a:lnTo>
                              <a:pt x="53" y="929"/>
                            </a:lnTo>
                            <a:lnTo>
                              <a:pt x="53" y="887"/>
                            </a:lnTo>
                            <a:lnTo>
                              <a:pt x="54" y="874"/>
                            </a:lnTo>
                            <a:lnTo>
                              <a:pt x="55" y="905"/>
                            </a:lnTo>
                            <a:lnTo>
                              <a:pt x="56" y="884"/>
                            </a:lnTo>
                            <a:lnTo>
                              <a:pt x="57" y="873"/>
                            </a:lnTo>
                            <a:lnTo>
                              <a:pt x="58" y="914"/>
                            </a:lnTo>
                            <a:lnTo>
                              <a:pt x="58" y="911"/>
                            </a:lnTo>
                            <a:lnTo>
                              <a:pt x="59" y="926"/>
                            </a:lnTo>
                            <a:lnTo>
                              <a:pt x="59" y="908"/>
                            </a:lnTo>
                            <a:lnTo>
                              <a:pt x="60" y="922"/>
                            </a:lnTo>
                            <a:lnTo>
                              <a:pt x="61" y="925"/>
                            </a:lnTo>
                            <a:lnTo>
                              <a:pt x="62" y="928"/>
                            </a:lnTo>
                            <a:lnTo>
                              <a:pt x="63" y="934"/>
                            </a:lnTo>
                            <a:lnTo>
                              <a:pt x="64" y="876"/>
                            </a:lnTo>
                            <a:lnTo>
                              <a:pt x="65" y="873"/>
                            </a:lnTo>
                            <a:lnTo>
                              <a:pt x="65" y="869"/>
                            </a:lnTo>
                            <a:lnTo>
                              <a:pt x="66" y="931"/>
                            </a:lnTo>
                            <a:lnTo>
                              <a:pt x="67" y="941"/>
                            </a:lnTo>
                            <a:lnTo>
                              <a:pt x="67" y="889"/>
                            </a:lnTo>
                            <a:lnTo>
                              <a:pt x="68" y="875"/>
                            </a:lnTo>
                            <a:lnTo>
                              <a:pt x="69" y="856"/>
                            </a:lnTo>
                            <a:lnTo>
                              <a:pt x="70" y="859"/>
                            </a:lnTo>
                            <a:lnTo>
                              <a:pt x="71" y="921"/>
                            </a:lnTo>
                            <a:lnTo>
                              <a:pt x="71" y="923"/>
                            </a:lnTo>
                            <a:lnTo>
                              <a:pt x="72" y="899"/>
                            </a:lnTo>
                            <a:lnTo>
                              <a:pt x="73" y="912"/>
                            </a:lnTo>
                            <a:lnTo>
                              <a:pt x="74" y="928"/>
                            </a:lnTo>
                            <a:lnTo>
                              <a:pt x="75" y="902"/>
                            </a:lnTo>
                            <a:lnTo>
                              <a:pt x="76" y="890"/>
                            </a:lnTo>
                            <a:lnTo>
                              <a:pt x="76" y="942"/>
                            </a:lnTo>
                            <a:lnTo>
                              <a:pt x="77" y="913"/>
                            </a:lnTo>
                            <a:lnTo>
                              <a:pt x="77" y="915"/>
                            </a:lnTo>
                            <a:lnTo>
                              <a:pt x="78" y="906"/>
                            </a:lnTo>
                            <a:lnTo>
                              <a:pt x="79" y="882"/>
                            </a:lnTo>
                            <a:lnTo>
                              <a:pt x="80" y="893"/>
                            </a:lnTo>
                            <a:lnTo>
                              <a:pt x="81" y="927"/>
                            </a:lnTo>
                            <a:lnTo>
                              <a:pt x="82" y="944"/>
                            </a:lnTo>
                            <a:lnTo>
                              <a:pt x="83" y="920"/>
                            </a:lnTo>
                            <a:lnTo>
                              <a:pt x="84" y="919"/>
                            </a:lnTo>
                            <a:lnTo>
                              <a:pt x="84" y="917"/>
                            </a:lnTo>
                            <a:lnTo>
                              <a:pt x="85" y="915"/>
                            </a:lnTo>
                            <a:lnTo>
                              <a:pt x="85" y="908"/>
                            </a:lnTo>
                            <a:lnTo>
                              <a:pt x="86" y="871"/>
                            </a:lnTo>
                            <a:lnTo>
                              <a:pt x="87" y="881"/>
                            </a:lnTo>
                            <a:lnTo>
                              <a:pt x="88" y="930"/>
                            </a:lnTo>
                            <a:lnTo>
                              <a:pt x="89" y="942"/>
                            </a:lnTo>
                            <a:lnTo>
                              <a:pt x="90" y="925"/>
                            </a:lnTo>
                            <a:lnTo>
                              <a:pt x="91" y="922"/>
                            </a:lnTo>
                            <a:lnTo>
                              <a:pt x="91" y="932"/>
                            </a:lnTo>
                            <a:lnTo>
                              <a:pt x="92" y="902"/>
                            </a:lnTo>
                            <a:lnTo>
                              <a:pt x="93" y="925"/>
                            </a:lnTo>
                            <a:lnTo>
                              <a:pt x="94" y="919"/>
                            </a:lnTo>
                            <a:lnTo>
                              <a:pt x="94" y="926"/>
                            </a:lnTo>
                            <a:lnTo>
                              <a:pt x="95" y="924"/>
                            </a:lnTo>
                            <a:lnTo>
                              <a:pt x="96" y="886"/>
                            </a:lnTo>
                            <a:lnTo>
                              <a:pt x="97" y="895"/>
                            </a:lnTo>
                            <a:lnTo>
                              <a:pt x="97" y="927"/>
                            </a:lnTo>
                            <a:lnTo>
                              <a:pt x="98" y="928"/>
                            </a:lnTo>
                            <a:lnTo>
                              <a:pt x="99" y="917"/>
                            </a:lnTo>
                            <a:lnTo>
                              <a:pt x="100" y="908"/>
                            </a:lnTo>
                            <a:lnTo>
                              <a:pt x="101" y="900"/>
                            </a:lnTo>
                            <a:lnTo>
                              <a:pt x="102" y="906"/>
                            </a:lnTo>
                            <a:lnTo>
                              <a:pt x="103" y="889"/>
                            </a:lnTo>
                            <a:lnTo>
                              <a:pt x="103" y="920"/>
                            </a:lnTo>
                            <a:lnTo>
                              <a:pt x="104" y="937"/>
                            </a:lnTo>
                            <a:lnTo>
                              <a:pt x="104" y="889"/>
                            </a:lnTo>
                            <a:lnTo>
                              <a:pt x="105" y="916"/>
                            </a:lnTo>
                            <a:lnTo>
                              <a:pt x="106" y="936"/>
                            </a:lnTo>
                            <a:lnTo>
                              <a:pt x="107" y="915"/>
                            </a:lnTo>
                            <a:lnTo>
                              <a:pt x="108" y="881"/>
                            </a:lnTo>
                            <a:lnTo>
                              <a:pt x="109" y="920"/>
                            </a:lnTo>
                            <a:lnTo>
                              <a:pt x="110" y="937"/>
                            </a:lnTo>
                            <a:lnTo>
                              <a:pt x="111" y="916"/>
                            </a:lnTo>
                            <a:lnTo>
                              <a:pt x="112" y="916"/>
                            </a:lnTo>
                            <a:lnTo>
                              <a:pt x="112" y="926"/>
                            </a:lnTo>
                            <a:lnTo>
                              <a:pt x="112" y="919"/>
                            </a:lnTo>
                            <a:lnTo>
                              <a:pt x="113" y="933"/>
                            </a:lnTo>
                            <a:lnTo>
                              <a:pt x="114" y="915"/>
                            </a:lnTo>
                            <a:lnTo>
                              <a:pt x="115" y="922"/>
                            </a:lnTo>
                            <a:lnTo>
                              <a:pt x="116" y="918"/>
                            </a:lnTo>
                            <a:lnTo>
                              <a:pt x="117" y="913"/>
                            </a:lnTo>
                            <a:lnTo>
                              <a:pt x="118" y="916"/>
                            </a:lnTo>
                            <a:lnTo>
                              <a:pt x="119" y="911"/>
                            </a:lnTo>
                            <a:lnTo>
                              <a:pt x="120" y="922"/>
                            </a:lnTo>
                            <a:lnTo>
                              <a:pt x="120" y="912"/>
                            </a:lnTo>
                            <a:lnTo>
                              <a:pt x="121" y="929"/>
                            </a:lnTo>
                            <a:lnTo>
                              <a:pt x="121" y="934"/>
                            </a:lnTo>
                            <a:lnTo>
                              <a:pt x="122" y="907"/>
                            </a:lnTo>
                            <a:lnTo>
                              <a:pt x="123" y="903"/>
                            </a:lnTo>
                            <a:lnTo>
                              <a:pt x="124" y="911"/>
                            </a:lnTo>
                            <a:lnTo>
                              <a:pt x="125" y="921"/>
                            </a:lnTo>
                            <a:lnTo>
                              <a:pt x="126" y="921"/>
                            </a:lnTo>
                            <a:lnTo>
                              <a:pt x="127" y="907"/>
                            </a:lnTo>
                            <a:lnTo>
                              <a:pt x="128" y="896"/>
                            </a:lnTo>
                            <a:lnTo>
                              <a:pt x="128" y="904"/>
                            </a:lnTo>
                            <a:lnTo>
                              <a:pt x="129" y="925"/>
                            </a:lnTo>
                            <a:lnTo>
                              <a:pt x="130" y="928"/>
                            </a:lnTo>
                            <a:lnTo>
                              <a:pt x="130" y="935"/>
                            </a:lnTo>
                            <a:lnTo>
                              <a:pt x="131" y="937"/>
                            </a:lnTo>
                            <a:lnTo>
                              <a:pt x="132" y="932"/>
                            </a:lnTo>
                            <a:lnTo>
                              <a:pt x="133" y="917"/>
                            </a:lnTo>
                            <a:lnTo>
                              <a:pt x="134" y="934"/>
                            </a:lnTo>
                            <a:lnTo>
                              <a:pt x="135" y="932"/>
                            </a:lnTo>
                            <a:lnTo>
                              <a:pt x="136" y="932"/>
                            </a:lnTo>
                            <a:lnTo>
                              <a:pt x="136" y="922"/>
                            </a:lnTo>
                            <a:lnTo>
                              <a:pt x="137" y="928"/>
                            </a:lnTo>
                            <a:lnTo>
                              <a:pt x="138" y="937"/>
                            </a:lnTo>
                            <a:lnTo>
                              <a:pt x="139" y="910"/>
                            </a:lnTo>
                            <a:lnTo>
                              <a:pt x="139" y="922"/>
                            </a:lnTo>
                            <a:lnTo>
                              <a:pt x="140" y="917"/>
                            </a:lnTo>
                            <a:lnTo>
                              <a:pt x="141" y="917"/>
                            </a:lnTo>
                            <a:lnTo>
                              <a:pt x="142" y="916"/>
                            </a:lnTo>
                            <a:lnTo>
                              <a:pt x="143" y="933"/>
                            </a:lnTo>
                            <a:lnTo>
                              <a:pt x="144" y="935"/>
                            </a:lnTo>
                            <a:lnTo>
                              <a:pt x="145" y="912"/>
                            </a:lnTo>
                            <a:lnTo>
                              <a:pt x="145" y="906"/>
                            </a:lnTo>
                            <a:lnTo>
                              <a:pt x="146" y="929"/>
                            </a:lnTo>
                            <a:lnTo>
                              <a:pt x="147" y="921"/>
                            </a:lnTo>
                            <a:lnTo>
                              <a:pt x="148" y="929"/>
                            </a:lnTo>
                            <a:lnTo>
                              <a:pt x="148" y="919"/>
                            </a:lnTo>
                            <a:lnTo>
                              <a:pt x="149" y="919"/>
                            </a:lnTo>
                            <a:lnTo>
                              <a:pt x="150" y="920"/>
                            </a:lnTo>
                            <a:lnTo>
                              <a:pt x="151" y="920"/>
                            </a:lnTo>
                            <a:lnTo>
                              <a:pt x="152" y="938"/>
                            </a:lnTo>
                            <a:lnTo>
                              <a:pt x="153" y="930"/>
                            </a:lnTo>
                            <a:lnTo>
                              <a:pt x="154" y="943"/>
                            </a:lnTo>
                            <a:lnTo>
                              <a:pt x="154" y="919"/>
                            </a:lnTo>
                            <a:lnTo>
                              <a:pt x="155" y="926"/>
                            </a:lnTo>
                            <a:lnTo>
                              <a:pt x="156" y="940"/>
                            </a:lnTo>
                            <a:lnTo>
                              <a:pt x="157" y="919"/>
                            </a:lnTo>
                            <a:lnTo>
                              <a:pt x="157" y="915"/>
                            </a:lnTo>
                            <a:lnTo>
                              <a:pt x="158" y="920"/>
                            </a:lnTo>
                            <a:lnTo>
                              <a:pt x="159" y="914"/>
                            </a:lnTo>
                            <a:lnTo>
                              <a:pt x="160" y="930"/>
                            </a:lnTo>
                            <a:lnTo>
                              <a:pt x="161" y="923"/>
                            </a:lnTo>
                            <a:lnTo>
                              <a:pt x="162" y="898"/>
                            </a:lnTo>
                            <a:lnTo>
                              <a:pt x="163" y="928"/>
                            </a:lnTo>
                            <a:lnTo>
                              <a:pt x="164" y="916"/>
                            </a:lnTo>
                            <a:lnTo>
                              <a:pt x="164" y="921"/>
                            </a:lnTo>
                            <a:lnTo>
                              <a:pt x="165" y="918"/>
                            </a:lnTo>
                            <a:lnTo>
                              <a:pt x="166" y="908"/>
                            </a:lnTo>
                            <a:lnTo>
                              <a:pt x="166" y="940"/>
                            </a:lnTo>
                            <a:lnTo>
                              <a:pt x="167" y="931"/>
                            </a:lnTo>
                            <a:lnTo>
                              <a:pt x="168" y="920"/>
                            </a:lnTo>
                            <a:lnTo>
                              <a:pt x="169" y="927"/>
                            </a:lnTo>
                            <a:lnTo>
                              <a:pt x="170" y="924"/>
                            </a:lnTo>
                            <a:lnTo>
                              <a:pt x="171" y="936"/>
                            </a:lnTo>
                            <a:lnTo>
                              <a:pt x="172" y="927"/>
                            </a:lnTo>
                            <a:lnTo>
                              <a:pt x="173" y="917"/>
                            </a:lnTo>
                            <a:lnTo>
                              <a:pt x="174" y="937"/>
                            </a:lnTo>
                            <a:lnTo>
                              <a:pt x="175" y="910"/>
                            </a:lnTo>
                            <a:lnTo>
                              <a:pt x="175" y="929"/>
                            </a:lnTo>
                            <a:lnTo>
                              <a:pt x="175" y="923"/>
                            </a:lnTo>
                            <a:lnTo>
                              <a:pt x="176" y="928"/>
                            </a:lnTo>
                            <a:lnTo>
                              <a:pt x="177" y="925"/>
                            </a:lnTo>
                            <a:lnTo>
                              <a:pt x="178" y="882"/>
                            </a:lnTo>
                            <a:lnTo>
                              <a:pt x="179" y="904"/>
                            </a:lnTo>
                            <a:lnTo>
                              <a:pt x="180" y="921"/>
                            </a:lnTo>
                            <a:lnTo>
                              <a:pt x="181" y="930"/>
                            </a:lnTo>
                            <a:lnTo>
                              <a:pt x="182" y="932"/>
                            </a:lnTo>
                            <a:lnTo>
                              <a:pt x="183" y="926"/>
                            </a:lnTo>
                            <a:lnTo>
                              <a:pt x="184" y="930"/>
                            </a:lnTo>
                            <a:lnTo>
                              <a:pt x="184" y="941"/>
                            </a:lnTo>
                            <a:lnTo>
                              <a:pt x="185" y="941"/>
                            </a:lnTo>
                            <a:lnTo>
                              <a:pt x="185" y="921"/>
                            </a:lnTo>
                            <a:lnTo>
                              <a:pt x="186" y="921"/>
                            </a:lnTo>
                            <a:lnTo>
                              <a:pt x="187" y="935"/>
                            </a:lnTo>
                            <a:lnTo>
                              <a:pt x="188" y="926"/>
                            </a:lnTo>
                            <a:lnTo>
                              <a:pt x="189" y="932"/>
                            </a:lnTo>
                            <a:lnTo>
                              <a:pt x="190" y="933"/>
                            </a:lnTo>
                            <a:lnTo>
                              <a:pt x="191" y="927"/>
                            </a:lnTo>
                            <a:lnTo>
                              <a:pt x="192" y="919"/>
                            </a:lnTo>
                            <a:lnTo>
                              <a:pt x="193" y="922"/>
                            </a:lnTo>
                            <a:lnTo>
                              <a:pt x="193" y="923"/>
                            </a:lnTo>
                            <a:lnTo>
                              <a:pt x="194" y="930"/>
                            </a:lnTo>
                            <a:lnTo>
                              <a:pt x="195" y="917"/>
                            </a:lnTo>
                            <a:lnTo>
                              <a:pt x="196" y="918"/>
                            </a:lnTo>
                            <a:lnTo>
                              <a:pt x="197" y="926"/>
                            </a:lnTo>
                            <a:lnTo>
                              <a:pt x="198" y="919"/>
                            </a:lnTo>
                            <a:lnTo>
                              <a:pt x="198" y="916"/>
                            </a:lnTo>
                            <a:lnTo>
                              <a:pt x="199" y="926"/>
                            </a:lnTo>
                            <a:lnTo>
                              <a:pt x="200" y="919"/>
                            </a:lnTo>
                            <a:lnTo>
                              <a:pt x="201" y="937"/>
                            </a:lnTo>
                            <a:lnTo>
                              <a:pt x="202" y="935"/>
                            </a:lnTo>
                            <a:lnTo>
                              <a:pt x="202" y="914"/>
                            </a:lnTo>
                            <a:lnTo>
                              <a:pt x="203" y="936"/>
                            </a:lnTo>
                            <a:lnTo>
                              <a:pt x="204" y="919"/>
                            </a:lnTo>
                            <a:lnTo>
                              <a:pt x="205" y="911"/>
                            </a:lnTo>
                            <a:lnTo>
                              <a:pt x="206" y="906"/>
                            </a:lnTo>
                            <a:lnTo>
                              <a:pt x="207" y="908"/>
                            </a:lnTo>
                            <a:lnTo>
                              <a:pt x="208" y="923"/>
                            </a:lnTo>
                            <a:lnTo>
                              <a:pt x="209" y="926"/>
                            </a:lnTo>
                            <a:lnTo>
                              <a:pt x="210" y="928"/>
                            </a:lnTo>
                            <a:lnTo>
                              <a:pt x="211" y="939"/>
                            </a:lnTo>
                            <a:lnTo>
                              <a:pt x="211" y="935"/>
                            </a:lnTo>
                            <a:lnTo>
                              <a:pt x="211" y="924"/>
                            </a:lnTo>
                            <a:lnTo>
                              <a:pt x="212" y="888"/>
                            </a:lnTo>
                            <a:lnTo>
                              <a:pt x="213" y="903"/>
                            </a:lnTo>
                            <a:lnTo>
                              <a:pt x="214" y="938"/>
                            </a:lnTo>
                            <a:lnTo>
                              <a:pt x="215" y="931"/>
                            </a:lnTo>
                            <a:lnTo>
                              <a:pt x="216" y="929"/>
                            </a:lnTo>
                            <a:lnTo>
                              <a:pt x="217" y="917"/>
                            </a:lnTo>
                            <a:lnTo>
                              <a:pt x="218" y="922"/>
                            </a:lnTo>
                            <a:lnTo>
                              <a:pt x="219" y="935"/>
                            </a:lnTo>
                            <a:lnTo>
                              <a:pt x="220" y="930"/>
                            </a:lnTo>
                            <a:lnTo>
                              <a:pt x="220" y="935"/>
                            </a:lnTo>
                            <a:lnTo>
                              <a:pt x="221" y="927"/>
                            </a:lnTo>
                            <a:lnTo>
                              <a:pt x="222" y="922"/>
                            </a:lnTo>
                            <a:lnTo>
                              <a:pt x="223" y="907"/>
                            </a:lnTo>
                            <a:lnTo>
                              <a:pt x="224" y="922"/>
                            </a:lnTo>
                            <a:lnTo>
                              <a:pt x="225" y="912"/>
                            </a:lnTo>
                            <a:lnTo>
                              <a:pt x="226" y="924"/>
                            </a:lnTo>
                            <a:lnTo>
                              <a:pt x="227" y="924"/>
                            </a:lnTo>
                            <a:lnTo>
                              <a:pt x="227" y="913"/>
                            </a:lnTo>
                            <a:lnTo>
                              <a:pt x="228" y="925"/>
                            </a:lnTo>
                            <a:lnTo>
                              <a:pt x="229" y="916"/>
                            </a:lnTo>
                            <a:lnTo>
                              <a:pt x="229" y="926"/>
                            </a:lnTo>
                            <a:lnTo>
                              <a:pt x="230" y="925"/>
                            </a:lnTo>
                            <a:lnTo>
                              <a:pt x="231" y="923"/>
                            </a:lnTo>
                            <a:lnTo>
                              <a:pt x="232" y="912"/>
                            </a:lnTo>
                            <a:lnTo>
                              <a:pt x="233" y="910"/>
                            </a:lnTo>
                            <a:lnTo>
                              <a:pt x="234" y="929"/>
                            </a:lnTo>
                            <a:lnTo>
                              <a:pt x="235" y="934"/>
                            </a:lnTo>
                            <a:lnTo>
                              <a:pt x="236" y="930"/>
                            </a:lnTo>
                            <a:lnTo>
                              <a:pt x="237" y="940"/>
                            </a:lnTo>
                            <a:lnTo>
                              <a:pt x="237" y="912"/>
                            </a:lnTo>
                            <a:lnTo>
                              <a:pt x="238" y="918"/>
                            </a:lnTo>
                            <a:lnTo>
                              <a:pt x="239" y="917"/>
                            </a:lnTo>
                            <a:lnTo>
                              <a:pt x="240" y="919"/>
                            </a:lnTo>
                            <a:lnTo>
                              <a:pt x="241" y="939"/>
                            </a:lnTo>
                            <a:lnTo>
                              <a:pt x="242" y="935"/>
                            </a:lnTo>
                            <a:lnTo>
                              <a:pt x="243" y="920"/>
                            </a:lnTo>
                            <a:lnTo>
                              <a:pt x="244" y="929"/>
                            </a:lnTo>
                            <a:lnTo>
                              <a:pt x="245" y="928"/>
                            </a:lnTo>
                            <a:lnTo>
                              <a:pt x="245" y="921"/>
                            </a:lnTo>
                            <a:lnTo>
                              <a:pt x="246" y="921"/>
                            </a:lnTo>
                            <a:lnTo>
                              <a:pt x="246" y="933"/>
                            </a:lnTo>
                            <a:lnTo>
                              <a:pt x="247" y="923"/>
                            </a:lnTo>
                            <a:lnTo>
                              <a:pt x="248" y="928"/>
                            </a:lnTo>
                            <a:lnTo>
                              <a:pt x="249" y="914"/>
                            </a:lnTo>
                            <a:lnTo>
                              <a:pt x="250" y="923"/>
                            </a:lnTo>
                            <a:lnTo>
                              <a:pt x="251" y="928"/>
                            </a:lnTo>
                            <a:lnTo>
                              <a:pt x="252" y="930"/>
                            </a:lnTo>
                            <a:lnTo>
                              <a:pt x="253" y="926"/>
                            </a:lnTo>
                            <a:lnTo>
                              <a:pt x="254" y="925"/>
                            </a:lnTo>
                            <a:lnTo>
                              <a:pt x="255" y="918"/>
                            </a:lnTo>
                            <a:lnTo>
                              <a:pt x="255" y="896"/>
                            </a:lnTo>
                            <a:lnTo>
                              <a:pt x="256" y="926"/>
                            </a:lnTo>
                            <a:lnTo>
                              <a:pt x="257" y="914"/>
                            </a:lnTo>
                            <a:lnTo>
                              <a:pt x="258" y="933"/>
                            </a:lnTo>
                            <a:lnTo>
                              <a:pt x="259" y="933"/>
                            </a:lnTo>
                            <a:lnTo>
                              <a:pt x="260" y="929"/>
                            </a:lnTo>
                            <a:lnTo>
                              <a:pt x="261" y="933"/>
                            </a:lnTo>
                            <a:lnTo>
                              <a:pt x="262" y="934"/>
                            </a:lnTo>
                            <a:lnTo>
                              <a:pt x="263" y="919"/>
                            </a:lnTo>
                            <a:lnTo>
                              <a:pt x="264" y="918"/>
                            </a:lnTo>
                            <a:lnTo>
                              <a:pt x="264" y="917"/>
                            </a:lnTo>
                            <a:lnTo>
                              <a:pt x="265" y="934"/>
                            </a:lnTo>
                            <a:lnTo>
                              <a:pt x="266" y="925"/>
                            </a:lnTo>
                            <a:lnTo>
                              <a:pt x="267" y="903"/>
                            </a:lnTo>
                            <a:lnTo>
                              <a:pt x="267" y="930"/>
                            </a:lnTo>
                            <a:lnTo>
                              <a:pt x="268" y="889"/>
                            </a:lnTo>
                            <a:lnTo>
                              <a:pt x="269" y="919"/>
                            </a:lnTo>
                            <a:lnTo>
                              <a:pt x="270" y="932"/>
                            </a:lnTo>
                            <a:lnTo>
                              <a:pt x="271" y="926"/>
                            </a:lnTo>
                            <a:lnTo>
                              <a:pt x="272" y="913"/>
                            </a:lnTo>
                            <a:lnTo>
                              <a:pt x="273" y="928"/>
                            </a:lnTo>
                            <a:lnTo>
                              <a:pt x="273" y="931"/>
                            </a:lnTo>
                            <a:lnTo>
                              <a:pt x="274" y="926"/>
                            </a:lnTo>
                            <a:lnTo>
                              <a:pt x="275" y="926"/>
                            </a:lnTo>
                            <a:lnTo>
                              <a:pt x="276" y="937"/>
                            </a:lnTo>
                            <a:lnTo>
                              <a:pt x="277" y="949"/>
                            </a:lnTo>
                            <a:lnTo>
                              <a:pt x="278" y="930"/>
                            </a:lnTo>
                            <a:lnTo>
                              <a:pt x="279" y="920"/>
                            </a:lnTo>
                            <a:lnTo>
                              <a:pt x="280" y="925"/>
                            </a:lnTo>
                            <a:lnTo>
                              <a:pt x="281" y="924"/>
                            </a:lnTo>
                            <a:lnTo>
                              <a:pt x="282" y="930"/>
                            </a:lnTo>
                            <a:lnTo>
                              <a:pt x="282" y="927"/>
                            </a:lnTo>
                            <a:lnTo>
                              <a:pt x="283" y="921"/>
                            </a:lnTo>
                            <a:lnTo>
                              <a:pt x="284" y="932"/>
                            </a:lnTo>
                            <a:lnTo>
                              <a:pt x="285" y="921"/>
                            </a:lnTo>
                            <a:lnTo>
                              <a:pt x="286" y="924"/>
                            </a:lnTo>
                            <a:lnTo>
                              <a:pt x="287" y="924"/>
                            </a:lnTo>
                            <a:lnTo>
                              <a:pt x="288" y="927"/>
                            </a:lnTo>
                            <a:lnTo>
                              <a:pt x="289" y="925"/>
                            </a:lnTo>
                            <a:lnTo>
                              <a:pt x="290" y="918"/>
                            </a:lnTo>
                            <a:lnTo>
                              <a:pt x="291" y="938"/>
                            </a:lnTo>
                            <a:lnTo>
                              <a:pt x="291" y="926"/>
                            </a:lnTo>
                            <a:lnTo>
                              <a:pt x="292" y="938"/>
                            </a:lnTo>
                            <a:lnTo>
                              <a:pt x="293" y="916"/>
                            </a:lnTo>
                            <a:lnTo>
                              <a:pt x="294" y="941"/>
                            </a:lnTo>
                            <a:lnTo>
                              <a:pt x="295" y="947"/>
                            </a:lnTo>
                            <a:lnTo>
                              <a:pt x="296" y="922"/>
                            </a:lnTo>
                            <a:lnTo>
                              <a:pt x="297" y="938"/>
                            </a:lnTo>
                            <a:lnTo>
                              <a:pt x="298" y="923"/>
                            </a:lnTo>
                            <a:lnTo>
                              <a:pt x="299" y="924"/>
                            </a:lnTo>
                            <a:lnTo>
                              <a:pt x="300" y="918"/>
                            </a:lnTo>
                            <a:lnTo>
                              <a:pt x="300" y="923"/>
                            </a:lnTo>
                            <a:lnTo>
                              <a:pt x="301" y="914"/>
                            </a:lnTo>
                            <a:lnTo>
                              <a:pt x="301" y="939"/>
                            </a:lnTo>
                            <a:lnTo>
                              <a:pt x="302" y="915"/>
                            </a:lnTo>
                            <a:lnTo>
                              <a:pt x="303" y="927"/>
                            </a:lnTo>
                            <a:lnTo>
                              <a:pt x="304" y="920"/>
                            </a:lnTo>
                            <a:lnTo>
                              <a:pt x="305" y="923"/>
                            </a:lnTo>
                            <a:lnTo>
                              <a:pt x="306" y="927"/>
                            </a:lnTo>
                            <a:lnTo>
                              <a:pt x="307" y="938"/>
                            </a:lnTo>
                            <a:lnTo>
                              <a:pt x="308" y="921"/>
                            </a:lnTo>
                            <a:lnTo>
                              <a:pt x="309" y="936"/>
                            </a:lnTo>
                            <a:lnTo>
                              <a:pt x="309" y="905"/>
                            </a:lnTo>
                            <a:lnTo>
                              <a:pt x="310" y="899"/>
                            </a:lnTo>
                            <a:lnTo>
                              <a:pt x="311" y="926"/>
                            </a:lnTo>
                            <a:lnTo>
                              <a:pt x="312" y="923"/>
                            </a:lnTo>
                            <a:lnTo>
                              <a:pt x="313" y="925"/>
                            </a:lnTo>
                            <a:lnTo>
                              <a:pt x="314" y="922"/>
                            </a:lnTo>
                            <a:lnTo>
                              <a:pt x="315" y="923"/>
                            </a:lnTo>
                            <a:lnTo>
                              <a:pt x="316" y="923"/>
                            </a:lnTo>
                            <a:lnTo>
                              <a:pt x="317" y="928"/>
                            </a:lnTo>
                            <a:lnTo>
                              <a:pt x="318" y="924"/>
                            </a:lnTo>
                            <a:lnTo>
                              <a:pt x="318" y="928"/>
                            </a:lnTo>
                            <a:lnTo>
                              <a:pt x="319" y="917"/>
                            </a:lnTo>
                            <a:lnTo>
                              <a:pt x="320" y="926"/>
                            </a:lnTo>
                            <a:lnTo>
                              <a:pt x="321" y="930"/>
                            </a:lnTo>
                            <a:lnTo>
                              <a:pt x="322" y="922"/>
                            </a:lnTo>
                            <a:lnTo>
                              <a:pt x="323" y="927"/>
                            </a:lnTo>
                            <a:lnTo>
                              <a:pt x="324" y="928"/>
                            </a:lnTo>
                            <a:lnTo>
                              <a:pt x="325" y="926"/>
                            </a:lnTo>
                            <a:lnTo>
                              <a:pt x="326" y="926"/>
                            </a:lnTo>
                            <a:lnTo>
                              <a:pt x="327" y="935"/>
                            </a:lnTo>
                            <a:lnTo>
                              <a:pt x="327" y="932"/>
                            </a:lnTo>
                            <a:lnTo>
                              <a:pt x="328" y="924"/>
                            </a:lnTo>
                            <a:lnTo>
                              <a:pt x="329" y="937"/>
                            </a:lnTo>
                            <a:lnTo>
                              <a:pt x="330" y="932"/>
                            </a:lnTo>
                            <a:lnTo>
                              <a:pt x="331" y="922"/>
                            </a:lnTo>
                            <a:lnTo>
                              <a:pt x="332" y="929"/>
                            </a:lnTo>
                            <a:lnTo>
                              <a:pt x="333" y="928"/>
                            </a:lnTo>
                            <a:lnTo>
                              <a:pt x="334" y="920"/>
                            </a:lnTo>
                            <a:lnTo>
                              <a:pt x="335" y="928"/>
                            </a:lnTo>
                            <a:lnTo>
                              <a:pt x="336" y="938"/>
                            </a:lnTo>
                            <a:lnTo>
                              <a:pt x="336" y="918"/>
                            </a:lnTo>
                            <a:lnTo>
                              <a:pt x="337" y="917"/>
                            </a:lnTo>
                            <a:lnTo>
                              <a:pt x="338" y="910"/>
                            </a:lnTo>
                            <a:lnTo>
                              <a:pt x="339" y="908"/>
                            </a:lnTo>
                            <a:lnTo>
                              <a:pt x="340" y="891"/>
                            </a:lnTo>
                            <a:lnTo>
                              <a:pt x="341" y="917"/>
                            </a:lnTo>
                            <a:lnTo>
                              <a:pt x="342" y="926"/>
                            </a:lnTo>
                            <a:lnTo>
                              <a:pt x="343" y="923"/>
                            </a:lnTo>
                            <a:lnTo>
                              <a:pt x="344" y="912"/>
                            </a:lnTo>
                            <a:lnTo>
                              <a:pt x="345" y="932"/>
                            </a:lnTo>
                            <a:lnTo>
                              <a:pt x="346" y="915"/>
                            </a:lnTo>
                            <a:lnTo>
                              <a:pt x="347" y="930"/>
                            </a:lnTo>
                            <a:lnTo>
                              <a:pt x="348" y="931"/>
                            </a:lnTo>
                            <a:lnTo>
                              <a:pt x="349" y="922"/>
                            </a:lnTo>
                            <a:lnTo>
                              <a:pt x="350" y="935"/>
                            </a:lnTo>
                            <a:lnTo>
                              <a:pt x="351" y="941"/>
                            </a:lnTo>
                            <a:lnTo>
                              <a:pt x="352" y="922"/>
                            </a:lnTo>
                            <a:lnTo>
                              <a:pt x="353" y="944"/>
                            </a:lnTo>
                            <a:lnTo>
                              <a:pt x="354" y="925"/>
                            </a:lnTo>
                            <a:lnTo>
                              <a:pt x="354" y="926"/>
                            </a:lnTo>
                            <a:lnTo>
                              <a:pt x="355" y="926"/>
                            </a:lnTo>
                            <a:lnTo>
                              <a:pt x="356" y="917"/>
                            </a:lnTo>
                            <a:lnTo>
                              <a:pt x="357" y="927"/>
                            </a:lnTo>
                            <a:lnTo>
                              <a:pt x="358" y="929"/>
                            </a:lnTo>
                            <a:lnTo>
                              <a:pt x="359" y="936"/>
                            </a:lnTo>
                            <a:lnTo>
                              <a:pt x="360" y="932"/>
                            </a:lnTo>
                            <a:lnTo>
                              <a:pt x="361" y="926"/>
                            </a:lnTo>
                            <a:lnTo>
                              <a:pt x="362" y="925"/>
                            </a:lnTo>
                            <a:lnTo>
                              <a:pt x="363" y="928"/>
                            </a:lnTo>
                            <a:lnTo>
                              <a:pt x="363" y="930"/>
                            </a:lnTo>
                            <a:lnTo>
                              <a:pt x="364" y="914"/>
                            </a:lnTo>
                            <a:lnTo>
                              <a:pt x="365" y="922"/>
                            </a:lnTo>
                            <a:lnTo>
                              <a:pt x="366" y="927"/>
                            </a:lnTo>
                            <a:lnTo>
                              <a:pt x="367" y="921"/>
                            </a:lnTo>
                            <a:lnTo>
                              <a:pt x="368" y="926"/>
                            </a:lnTo>
                            <a:lnTo>
                              <a:pt x="369" y="931"/>
                            </a:lnTo>
                            <a:lnTo>
                              <a:pt x="370" y="908"/>
                            </a:lnTo>
                            <a:lnTo>
                              <a:pt x="371" y="926"/>
                            </a:lnTo>
                            <a:lnTo>
                              <a:pt x="372" y="931"/>
                            </a:lnTo>
                            <a:lnTo>
                              <a:pt x="372" y="909"/>
                            </a:lnTo>
                            <a:lnTo>
                              <a:pt x="373" y="920"/>
                            </a:lnTo>
                            <a:lnTo>
                              <a:pt x="374" y="929"/>
                            </a:lnTo>
                            <a:lnTo>
                              <a:pt x="375" y="935"/>
                            </a:lnTo>
                            <a:lnTo>
                              <a:pt x="376" y="919"/>
                            </a:lnTo>
                            <a:lnTo>
                              <a:pt x="377" y="942"/>
                            </a:lnTo>
                            <a:lnTo>
                              <a:pt x="378" y="917"/>
                            </a:lnTo>
                            <a:lnTo>
                              <a:pt x="379" y="918"/>
                            </a:lnTo>
                            <a:lnTo>
                              <a:pt x="380" y="934"/>
                            </a:lnTo>
                            <a:lnTo>
                              <a:pt x="381" y="911"/>
                            </a:lnTo>
                            <a:lnTo>
                              <a:pt x="382" y="923"/>
                            </a:lnTo>
                            <a:lnTo>
                              <a:pt x="383" y="933"/>
                            </a:lnTo>
                            <a:lnTo>
                              <a:pt x="384" y="933"/>
                            </a:lnTo>
                            <a:lnTo>
                              <a:pt x="385" y="917"/>
                            </a:lnTo>
                            <a:lnTo>
                              <a:pt x="386" y="908"/>
                            </a:lnTo>
                            <a:lnTo>
                              <a:pt x="387" y="918"/>
                            </a:lnTo>
                            <a:lnTo>
                              <a:pt x="388" y="920"/>
                            </a:lnTo>
                            <a:lnTo>
                              <a:pt x="389" y="932"/>
                            </a:lnTo>
                            <a:lnTo>
                              <a:pt x="390" y="915"/>
                            </a:lnTo>
                            <a:lnTo>
                              <a:pt x="390" y="917"/>
                            </a:lnTo>
                            <a:lnTo>
                              <a:pt x="391" y="899"/>
                            </a:lnTo>
                            <a:lnTo>
                              <a:pt x="392" y="901"/>
                            </a:lnTo>
                            <a:lnTo>
                              <a:pt x="393" y="932"/>
                            </a:lnTo>
                            <a:lnTo>
                              <a:pt x="394" y="944"/>
                            </a:lnTo>
                            <a:lnTo>
                              <a:pt x="395" y="935"/>
                            </a:lnTo>
                            <a:lnTo>
                              <a:pt x="396" y="926"/>
                            </a:lnTo>
                            <a:lnTo>
                              <a:pt x="397" y="902"/>
                            </a:lnTo>
                            <a:lnTo>
                              <a:pt x="398" y="911"/>
                            </a:lnTo>
                            <a:lnTo>
                              <a:pt x="399" y="918"/>
                            </a:lnTo>
                            <a:lnTo>
                              <a:pt x="399" y="921"/>
                            </a:lnTo>
                            <a:lnTo>
                              <a:pt x="400" y="920"/>
                            </a:lnTo>
                            <a:lnTo>
                              <a:pt x="401" y="922"/>
                            </a:lnTo>
                            <a:lnTo>
                              <a:pt x="402" y="904"/>
                            </a:lnTo>
                            <a:lnTo>
                              <a:pt x="403" y="883"/>
                            </a:lnTo>
                            <a:lnTo>
                              <a:pt x="404" y="902"/>
                            </a:lnTo>
                            <a:lnTo>
                              <a:pt x="405" y="918"/>
                            </a:lnTo>
                            <a:lnTo>
                              <a:pt x="406" y="874"/>
                            </a:lnTo>
                            <a:lnTo>
                              <a:pt x="407" y="823"/>
                            </a:lnTo>
                            <a:lnTo>
                              <a:pt x="408" y="845"/>
                            </a:lnTo>
                            <a:lnTo>
                              <a:pt x="408" y="798"/>
                            </a:lnTo>
                            <a:lnTo>
                              <a:pt x="409" y="789"/>
                            </a:lnTo>
                            <a:lnTo>
                              <a:pt x="410" y="878"/>
                            </a:lnTo>
                            <a:lnTo>
                              <a:pt x="411" y="831"/>
                            </a:lnTo>
                            <a:lnTo>
                              <a:pt x="412" y="752"/>
                            </a:lnTo>
                            <a:lnTo>
                              <a:pt x="413" y="734"/>
                            </a:lnTo>
                            <a:lnTo>
                              <a:pt x="414" y="726"/>
                            </a:lnTo>
                            <a:lnTo>
                              <a:pt x="415" y="713"/>
                            </a:lnTo>
                            <a:lnTo>
                              <a:pt x="416" y="657"/>
                            </a:lnTo>
                            <a:lnTo>
                              <a:pt x="417" y="595"/>
                            </a:lnTo>
                            <a:lnTo>
                              <a:pt x="418" y="560"/>
                            </a:lnTo>
                            <a:lnTo>
                              <a:pt x="419" y="622"/>
                            </a:lnTo>
                            <a:lnTo>
                              <a:pt x="420" y="516"/>
                            </a:lnTo>
                            <a:lnTo>
                              <a:pt x="421" y="449"/>
                            </a:lnTo>
                            <a:lnTo>
                              <a:pt x="422" y="564"/>
                            </a:lnTo>
                            <a:lnTo>
                              <a:pt x="423" y="469"/>
                            </a:lnTo>
                            <a:lnTo>
                              <a:pt x="424" y="486"/>
                            </a:lnTo>
                            <a:lnTo>
                              <a:pt x="425" y="608"/>
                            </a:lnTo>
                            <a:lnTo>
                              <a:pt x="426" y="673"/>
                            </a:lnTo>
                            <a:lnTo>
                              <a:pt x="426" y="586"/>
                            </a:lnTo>
                            <a:lnTo>
                              <a:pt x="427" y="647"/>
                            </a:lnTo>
                            <a:lnTo>
                              <a:pt x="428" y="597"/>
                            </a:lnTo>
                            <a:lnTo>
                              <a:pt x="429" y="458"/>
                            </a:lnTo>
                            <a:lnTo>
                              <a:pt x="430" y="531"/>
                            </a:lnTo>
                            <a:lnTo>
                              <a:pt x="431" y="687"/>
                            </a:lnTo>
                            <a:lnTo>
                              <a:pt x="432" y="586"/>
                            </a:lnTo>
                            <a:lnTo>
                              <a:pt x="433" y="576"/>
                            </a:lnTo>
                            <a:lnTo>
                              <a:pt x="434" y="711"/>
                            </a:lnTo>
                            <a:lnTo>
                              <a:pt x="435" y="809"/>
                            </a:lnTo>
                            <a:lnTo>
                              <a:pt x="435" y="755"/>
                            </a:lnTo>
                            <a:lnTo>
                              <a:pt x="436" y="564"/>
                            </a:lnTo>
                            <a:lnTo>
                              <a:pt x="437" y="660"/>
                            </a:lnTo>
                            <a:lnTo>
                              <a:pt x="438" y="586"/>
                            </a:lnTo>
                            <a:lnTo>
                              <a:pt x="439" y="532"/>
                            </a:lnTo>
                            <a:lnTo>
                              <a:pt x="440" y="632"/>
                            </a:lnTo>
                            <a:lnTo>
                              <a:pt x="441" y="652"/>
                            </a:lnTo>
                            <a:lnTo>
                              <a:pt x="443" y="687"/>
                            </a:lnTo>
                            <a:lnTo>
                              <a:pt x="444" y="655"/>
                            </a:lnTo>
                            <a:lnTo>
                              <a:pt x="444" y="722"/>
                            </a:lnTo>
                            <a:lnTo>
                              <a:pt x="445" y="548"/>
                            </a:lnTo>
                            <a:lnTo>
                              <a:pt x="446" y="510"/>
                            </a:lnTo>
                            <a:lnTo>
                              <a:pt x="447" y="563"/>
                            </a:lnTo>
                            <a:lnTo>
                              <a:pt x="448" y="648"/>
                            </a:lnTo>
                            <a:lnTo>
                              <a:pt x="449" y="652"/>
                            </a:lnTo>
                            <a:lnTo>
                              <a:pt x="450" y="640"/>
                            </a:lnTo>
                            <a:lnTo>
                              <a:pt x="451" y="607"/>
                            </a:lnTo>
                            <a:lnTo>
                              <a:pt x="452" y="729"/>
                            </a:lnTo>
                            <a:lnTo>
                              <a:pt x="453" y="767"/>
                            </a:lnTo>
                            <a:lnTo>
                              <a:pt x="453" y="700"/>
                            </a:lnTo>
                            <a:lnTo>
                              <a:pt x="454" y="711"/>
                            </a:lnTo>
                            <a:lnTo>
                              <a:pt x="455" y="742"/>
                            </a:lnTo>
                            <a:lnTo>
                              <a:pt x="456" y="818"/>
                            </a:lnTo>
                            <a:lnTo>
                              <a:pt x="457" y="824"/>
                            </a:lnTo>
                            <a:lnTo>
                              <a:pt x="458" y="788"/>
                            </a:lnTo>
                            <a:lnTo>
                              <a:pt x="459" y="823"/>
                            </a:lnTo>
                            <a:lnTo>
                              <a:pt x="460" y="862"/>
                            </a:lnTo>
                            <a:lnTo>
                              <a:pt x="461" y="829"/>
                            </a:lnTo>
                            <a:lnTo>
                              <a:pt x="462" y="794"/>
                            </a:lnTo>
                            <a:lnTo>
                              <a:pt x="463" y="738"/>
                            </a:lnTo>
                            <a:lnTo>
                              <a:pt x="464" y="779"/>
                            </a:lnTo>
                            <a:lnTo>
                              <a:pt x="465" y="783"/>
                            </a:lnTo>
                            <a:lnTo>
                              <a:pt x="466" y="852"/>
                            </a:lnTo>
                            <a:lnTo>
                              <a:pt x="467" y="896"/>
                            </a:lnTo>
                            <a:lnTo>
                              <a:pt x="468" y="854"/>
                            </a:lnTo>
                            <a:lnTo>
                              <a:pt x="469" y="800"/>
                            </a:lnTo>
                            <a:lnTo>
                              <a:pt x="470" y="842"/>
                            </a:lnTo>
                            <a:lnTo>
                              <a:pt x="471" y="839"/>
                            </a:lnTo>
                            <a:lnTo>
                              <a:pt x="471" y="862"/>
                            </a:lnTo>
                            <a:lnTo>
                              <a:pt x="472" y="897"/>
                            </a:lnTo>
                            <a:lnTo>
                              <a:pt x="473" y="881"/>
                            </a:lnTo>
                            <a:lnTo>
                              <a:pt x="474" y="903"/>
                            </a:lnTo>
                            <a:lnTo>
                              <a:pt x="475" y="896"/>
                            </a:lnTo>
                            <a:lnTo>
                              <a:pt x="476" y="828"/>
                            </a:lnTo>
                            <a:lnTo>
                              <a:pt x="477" y="863"/>
                            </a:lnTo>
                            <a:lnTo>
                              <a:pt x="478" y="865"/>
                            </a:lnTo>
                            <a:lnTo>
                              <a:pt x="480" y="844"/>
                            </a:lnTo>
                            <a:lnTo>
                              <a:pt x="480" y="799"/>
                            </a:lnTo>
                            <a:lnTo>
                              <a:pt x="481" y="806"/>
                            </a:lnTo>
                            <a:lnTo>
                              <a:pt x="482" y="884"/>
                            </a:lnTo>
                            <a:lnTo>
                              <a:pt x="483" y="934"/>
                            </a:lnTo>
                            <a:lnTo>
                              <a:pt x="484" y="895"/>
                            </a:lnTo>
                            <a:lnTo>
                              <a:pt x="485" y="897"/>
                            </a:lnTo>
                            <a:lnTo>
                              <a:pt x="486" y="916"/>
                            </a:lnTo>
                            <a:lnTo>
                              <a:pt x="487" y="935"/>
                            </a:lnTo>
                            <a:lnTo>
                              <a:pt x="488" y="919"/>
                            </a:lnTo>
                            <a:lnTo>
                              <a:pt x="488" y="894"/>
                            </a:lnTo>
                            <a:lnTo>
                              <a:pt x="489" y="871"/>
                            </a:lnTo>
                            <a:lnTo>
                              <a:pt x="490" y="877"/>
                            </a:lnTo>
                            <a:lnTo>
                              <a:pt x="491" y="934"/>
                            </a:lnTo>
                            <a:lnTo>
                              <a:pt x="492" y="908"/>
                            </a:lnTo>
                            <a:lnTo>
                              <a:pt x="493" y="911"/>
                            </a:lnTo>
                            <a:lnTo>
                              <a:pt x="495" y="922"/>
                            </a:lnTo>
                            <a:lnTo>
                              <a:pt x="496" y="921"/>
                            </a:lnTo>
                            <a:lnTo>
                              <a:pt x="497" y="897"/>
                            </a:lnTo>
                            <a:lnTo>
                              <a:pt x="497" y="869"/>
                            </a:lnTo>
                            <a:lnTo>
                              <a:pt x="498" y="912"/>
                            </a:lnTo>
                            <a:lnTo>
                              <a:pt x="499" y="932"/>
                            </a:lnTo>
                            <a:lnTo>
                              <a:pt x="500" y="911"/>
                            </a:lnTo>
                            <a:lnTo>
                              <a:pt x="501" y="923"/>
                            </a:lnTo>
                            <a:lnTo>
                              <a:pt x="502" y="885"/>
                            </a:lnTo>
                            <a:lnTo>
                              <a:pt x="503" y="845"/>
                            </a:lnTo>
                            <a:lnTo>
                              <a:pt x="504" y="899"/>
                            </a:lnTo>
                            <a:lnTo>
                              <a:pt x="505" y="935"/>
                            </a:lnTo>
                            <a:lnTo>
                              <a:pt x="506" y="913"/>
                            </a:lnTo>
                            <a:lnTo>
                              <a:pt x="506" y="917"/>
                            </a:lnTo>
                            <a:lnTo>
                              <a:pt x="507" y="921"/>
                            </a:lnTo>
                            <a:lnTo>
                              <a:pt x="509" y="915"/>
                            </a:lnTo>
                            <a:lnTo>
                              <a:pt x="510" y="908"/>
                            </a:lnTo>
                            <a:lnTo>
                              <a:pt x="511" y="922"/>
                            </a:lnTo>
                            <a:lnTo>
                              <a:pt x="512" y="935"/>
                            </a:lnTo>
                            <a:lnTo>
                              <a:pt x="513" y="919"/>
                            </a:lnTo>
                            <a:lnTo>
                              <a:pt x="514" y="913"/>
                            </a:lnTo>
                            <a:lnTo>
                              <a:pt x="515" y="902"/>
                            </a:lnTo>
                            <a:lnTo>
                              <a:pt x="515" y="890"/>
                            </a:lnTo>
                            <a:lnTo>
                              <a:pt x="516" y="903"/>
                            </a:lnTo>
                            <a:lnTo>
                              <a:pt x="517" y="906"/>
                            </a:lnTo>
                            <a:lnTo>
                              <a:pt x="518" y="875"/>
                            </a:lnTo>
                            <a:lnTo>
                              <a:pt x="519" y="891"/>
                            </a:lnTo>
                            <a:lnTo>
                              <a:pt x="520" y="916"/>
                            </a:lnTo>
                            <a:lnTo>
                              <a:pt x="521" y="899"/>
                            </a:lnTo>
                            <a:lnTo>
                              <a:pt x="523" y="915"/>
                            </a:lnTo>
                            <a:lnTo>
                              <a:pt x="524" y="924"/>
                            </a:lnTo>
                            <a:lnTo>
                              <a:pt x="524" y="926"/>
                            </a:lnTo>
                            <a:lnTo>
                              <a:pt x="525" y="928"/>
                            </a:lnTo>
                            <a:lnTo>
                              <a:pt x="526" y="918"/>
                            </a:lnTo>
                            <a:lnTo>
                              <a:pt x="527" y="889"/>
                            </a:lnTo>
                            <a:lnTo>
                              <a:pt x="528" y="911"/>
                            </a:lnTo>
                            <a:lnTo>
                              <a:pt x="529" y="923"/>
                            </a:lnTo>
                            <a:lnTo>
                              <a:pt x="530" y="913"/>
                            </a:lnTo>
                            <a:lnTo>
                              <a:pt x="531" y="944"/>
                            </a:lnTo>
                            <a:lnTo>
                              <a:pt x="532" y="933"/>
                            </a:lnTo>
                            <a:lnTo>
                              <a:pt x="533" y="928"/>
                            </a:lnTo>
                            <a:lnTo>
                              <a:pt x="534" y="925"/>
                            </a:lnTo>
                            <a:lnTo>
                              <a:pt x="535" y="930"/>
                            </a:lnTo>
                            <a:lnTo>
                              <a:pt x="536" y="901"/>
                            </a:lnTo>
                            <a:lnTo>
                              <a:pt x="537" y="918"/>
                            </a:lnTo>
                            <a:lnTo>
                              <a:pt x="538" y="926"/>
                            </a:lnTo>
                            <a:lnTo>
                              <a:pt x="539" y="921"/>
                            </a:lnTo>
                            <a:lnTo>
                              <a:pt x="540" y="920"/>
                            </a:lnTo>
                            <a:lnTo>
                              <a:pt x="541" y="925"/>
                            </a:lnTo>
                            <a:lnTo>
                              <a:pt x="542" y="928"/>
                            </a:lnTo>
                            <a:lnTo>
                              <a:pt x="542" y="929"/>
                            </a:lnTo>
                            <a:lnTo>
                              <a:pt x="543" y="918"/>
                            </a:lnTo>
                            <a:lnTo>
                              <a:pt x="544" y="918"/>
                            </a:lnTo>
                            <a:lnTo>
                              <a:pt x="546" y="931"/>
                            </a:lnTo>
                            <a:lnTo>
                              <a:pt x="547" y="924"/>
                            </a:lnTo>
                            <a:lnTo>
                              <a:pt x="548" y="927"/>
                            </a:lnTo>
                            <a:lnTo>
                              <a:pt x="549" y="918"/>
                            </a:lnTo>
                            <a:lnTo>
                              <a:pt x="550" y="923"/>
                            </a:lnTo>
                            <a:lnTo>
                              <a:pt x="551" y="917"/>
                            </a:lnTo>
                            <a:lnTo>
                              <a:pt x="551" y="924"/>
                            </a:lnTo>
                            <a:lnTo>
                              <a:pt x="552" y="915"/>
                            </a:lnTo>
                            <a:lnTo>
                              <a:pt x="553" y="926"/>
                            </a:lnTo>
                            <a:lnTo>
                              <a:pt x="554" y="929"/>
                            </a:lnTo>
                            <a:lnTo>
                              <a:pt x="555" y="924"/>
                            </a:lnTo>
                            <a:lnTo>
                              <a:pt x="557" y="921"/>
                            </a:lnTo>
                            <a:lnTo>
                              <a:pt x="558" y="927"/>
                            </a:lnTo>
                            <a:lnTo>
                              <a:pt x="559" y="937"/>
                            </a:lnTo>
                            <a:lnTo>
                              <a:pt x="560" y="917"/>
                            </a:lnTo>
                            <a:lnTo>
                              <a:pt x="560" y="908"/>
                            </a:lnTo>
                            <a:lnTo>
                              <a:pt x="561" y="922"/>
                            </a:lnTo>
                            <a:lnTo>
                              <a:pt x="562" y="929"/>
                            </a:lnTo>
                            <a:lnTo>
                              <a:pt x="563" y="945"/>
                            </a:lnTo>
                            <a:lnTo>
                              <a:pt x="564" y="919"/>
                            </a:lnTo>
                            <a:lnTo>
                              <a:pt x="565" y="916"/>
                            </a:lnTo>
                            <a:lnTo>
                              <a:pt x="566" y="890"/>
                            </a:lnTo>
                            <a:lnTo>
                              <a:pt x="568" y="909"/>
                            </a:lnTo>
                            <a:lnTo>
                              <a:pt x="569" y="925"/>
                            </a:lnTo>
                            <a:lnTo>
                              <a:pt x="569" y="899"/>
                            </a:lnTo>
                            <a:lnTo>
                              <a:pt x="570" y="849"/>
                            </a:lnTo>
                            <a:lnTo>
                              <a:pt x="571" y="866"/>
                            </a:lnTo>
                            <a:lnTo>
                              <a:pt x="572" y="899"/>
                            </a:lnTo>
                            <a:lnTo>
                              <a:pt x="573" y="921"/>
                            </a:lnTo>
                            <a:lnTo>
                              <a:pt x="574" y="800"/>
                            </a:lnTo>
                            <a:lnTo>
                              <a:pt x="575" y="830"/>
                            </a:lnTo>
                            <a:lnTo>
                              <a:pt x="576" y="854"/>
                            </a:lnTo>
                            <a:lnTo>
                              <a:pt x="578" y="857"/>
                            </a:lnTo>
                            <a:lnTo>
                              <a:pt x="578" y="763"/>
                            </a:lnTo>
                            <a:lnTo>
                              <a:pt x="579" y="692"/>
                            </a:lnTo>
                            <a:lnTo>
                              <a:pt x="580" y="618"/>
                            </a:lnTo>
                            <a:lnTo>
                              <a:pt x="581" y="570"/>
                            </a:lnTo>
                            <a:lnTo>
                              <a:pt x="582" y="558"/>
                            </a:lnTo>
                            <a:lnTo>
                              <a:pt x="583" y="576"/>
                            </a:lnTo>
                            <a:lnTo>
                              <a:pt x="584" y="319"/>
                            </a:lnTo>
                            <a:lnTo>
                              <a:pt x="585" y="169"/>
                            </a:lnTo>
                            <a:lnTo>
                              <a:pt x="586" y="351"/>
                            </a:lnTo>
                            <a:lnTo>
                              <a:pt x="587" y="311"/>
                            </a:lnTo>
                            <a:lnTo>
                              <a:pt x="588" y="223"/>
                            </a:lnTo>
                            <a:lnTo>
                              <a:pt x="589" y="40"/>
                            </a:lnTo>
                            <a:lnTo>
                              <a:pt x="590" y="287"/>
                            </a:lnTo>
                            <a:lnTo>
                              <a:pt x="591" y="232"/>
                            </a:lnTo>
                            <a:lnTo>
                              <a:pt x="592" y="174"/>
                            </a:lnTo>
                            <a:lnTo>
                              <a:pt x="593" y="13"/>
                            </a:lnTo>
                            <a:lnTo>
                              <a:pt x="594" y="296"/>
                            </a:lnTo>
                            <a:lnTo>
                              <a:pt x="595" y="488"/>
                            </a:lnTo>
                            <a:lnTo>
                              <a:pt x="596" y="324"/>
                            </a:lnTo>
                            <a:lnTo>
                              <a:pt x="597" y="193"/>
                            </a:lnTo>
                            <a:lnTo>
                              <a:pt x="598" y="271"/>
                            </a:lnTo>
                            <a:lnTo>
                              <a:pt x="599" y="401"/>
                            </a:lnTo>
                            <a:lnTo>
                              <a:pt x="600" y="207"/>
                            </a:lnTo>
                            <a:lnTo>
                              <a:pt x="601" y="72"/>
                            </a:lnTo>
                            <a:lnTo>
                              <a:pt x="602" y="258"/>
                            </a:lnTo>
                            <a:lnTo>
                              <a:pt x="603" y="367"/>
                            </a:lnTo>
                            <a:lnTo>
                              <a:pt x="604" y="278"/>
                            </a:lnTo>
                            <a:lnTo>
                              <a:pt x="605" y="171"/>
                            </a:lnTo>
                            <a:lnTo>
                              <a:pt x="606" y="230"/>
                            </a:lnTo>
                            <a:lnTo>
                              <a:pt x="607" y="254"/>
                            </a:lnTo>
                            <a:lnTo>
                              <a:pt x="608" y="249"/>
                            </a:lnTo>
                            <a:lnTo>
                              <a:pt x="609" y="372"/>
                            </a:lnTo>
                            <a:lnTo>
                              <a:pt x="610" y="411"/>
                            </a:lnTo>
                            <a:lnTo>
                              <a:pt x="611" y="420"/>
                            </a:lnTo>
                            <a:lnTo>
                              <a:pt x="612" y="409"/>
                            </a:lnTo>
                            <a:lnTo>
                              <a:pt x="612" y="941"/>
                            </a:lnTo>
                            <a:lnTo>
                              <a:pt x="0" y="941"/>
                            </a:lnTo>
                            <a:close/>
                          </a:path>
                        </a:pathLst>
                      </a:custGeom>
                      <a:solidFill>
                        <a:srgbClr val="FFFF80"/>
                      </a:solidFill>
                      <a:ln w="4763">
                        <a:solidFill>
                          <a:srgbClr val="FFFF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82822" name="Freeform 2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83" y="2886"/>
                        <a:ext cx="612" cy="949"/>
                      </a:xfrm>
                      <a:custGeom>
                        <a:avLst/>
                        <a:gdLst>
                          <a:gd name="T0" fmla="*/ 7 w 612"/>
                          <a:gd name="T1" fmla="*/ 380 h 949"/>
                          <a:gd name="T2" fmla="*/ 16 w 612"/>
                          <a:gd name="T3" fmla="*/ 796 h 949"/>
                          <a:gd name="T4" fmla="*/ 24 w 612"/>
                          <a:gd name="T5" fmla="*/ 843 h 949"/>
                          <a:gd name="T6" fmla="*/ 32 w 612"/>
                          <a:gd name="T7" fmla="*/ 803 h 949"/>
                          <a:gd name="T8" fmla="*/ 41 w 612"/>
                          <a:gd name="T9" fmla="*/ 807 h 949"/>
                          <a:gd name="T10" fmla="*/ 49 w 612"/>
                          <a:gd name="T11" fmla="*/ 863 h 949"/>
                          <a:gd name="T12" fmla="*/ 58 w 612"/>
                          <a:gd name="T13" fmla="*/ 911 h 949"/>
                          <a:gd name="T14" fmla="*/ 67 w 612"/>
                          <a:gd name="T15" fmla="*/ 941 h 949"/>
                          <a:gd name="T16" fmla="*/ 76 w 612"/>
                          <a:gd name="T17" fmla="*/ 890 h 949"/>
                          <a:gd name="T18" fmla="*/ 84 w 612"/>
                          <a:gd name="T19" fmla="*/ 917 h 949"/>
                          <a:gd name="T20" fmla="*/ 93 w 612"/>
                          <a:gd name="T21" fmla="*/ 925 h 949"/>
                          <a:gd name="T22" fmla="*/ 102 w 612"/>
                          <a:gd name="T23" fmla="*/ 906 h 949"/>
                          <a:gd name="T24" fmla="*/ 111 w 612"/>
                          <a:gd name="T25" fmla="*/ 916 h 949"/>
                          <a:gd name="T26" fmla="*/ 120 w 612"/>
                          <a:gd name="T27" fmla="*/ 922 h 949"/>
                          <a:gd name="T28" fmla="*/ 128 w 612"/>
                          <a:gd name="T29" fmla="*/ 904 h 949"/>
                          <a:gd name="T30" fmla="*/ 137 w 612"/>
                          <a:gd name="T31" fmla="*/ 928 h 949"/>
                          <a:gd name="T32" fmla="*/ 146 w 612"/>
                          <a:gd name="T33" fmla="*/ 929 h 949"/>
                          <a:gd name="T34" fmla="*/ 155 w 612"/>
                          <a:gd name="T35" fmla="*/ 926 h 949"/>
                          <a:gd name="T36" fmla="*/ 164 w 612"/>
                          <a:gd name="T37" fmla="*/ 921 h 949"/>
                          <a:gd name="T38" fmla="*/ 174 w 612"/>
                          <a:gd name="T39" fmla="*/ 937 h 949"/>
                          <a:gd name="T40" fmla="*/ 183 w 612"/>
                          <a:gd name="T41" fmla="*/ 926 h 949"/>
                          <a:gd name="T42" fmla="*/ 192 w 612"/>
                          <a:gd name="T43" fmla="*/ 919 h 949"/>
                          <a:gd name="T44" fmla="*/ 201 w 612"/>
                          <a:gd name="T45" fmla="*/ 937 h 949"/>
                          <a:gd name="T46" fmla="*/ 211 w 612"/>
                          <a:gd name="T47" fmla="*/ 939 h 949"/>
                          <a:gd name="T48" fmla="*/ 220 w 612"/>
                          <a:gd name="T49" fmla="*/ 930 h 949"/>
                          <a:gd name="T50" fmla="*/ 229 w 612"/>
                          <a:gd name="T51" fmla="*/ 916 h 949"/>
                          <a:gd name="T52" fmla="*/ 238 w 612"/>
                          <a:gd name="T53" fmla="*/ 918 h 949"/>
                          <a:gd name="T54" fmla="*/ 247 w 612"/>
                          <a:gd name="T55" fmla="*/ 923 h 949"/>
                          <a:gd name="T56" fmla="*/ 257 w 612"/>
                          <a:gd name="T57" fmla="*/ 914 h 949"/>
                          <a:gd name="T58" fmla="*/ 267 w 612"/>
                          <a:gd name="T59" fmla="*/ 903 h 949"/>
                          <a:gd name="T60" fmla="*/ 276 w 612"/>
                          <a:gd name="T61" fmla="*/ 937 h 949"/>
                          <a:gd name="T62" fmla="*/ 286 w 612"/>
                          <a:gd name="T63" fmla="*/ 924 h 949"/>
                          <a:gd name="T64" fmla="*/ 296 w 612"/>
                          <a:gd name="T65" fmla="*/ 922 h 949"/>
                          <a:gd name="T66" fmla="*/ 305 w 612"/>
                          <a:gd name="T67" fmla="*/ 923 h 949"/>
                          <a:gd name="T68" fmla="*/ 315 w 612"/>
                          <a:gd name="T69" fmla="*/ 923 h 949"/>
                          <a:gd name="T70" fmla="*/ 325 w 612"/>
                          <a:gd name="T71" fmla="*/ 926 h 949"/>
                          <a:gd name="T72" fmla="*/ 335 w 612"/>
                          <a:gd name="T73" fmla="*/ 928 h 949"/>
                          <a:gd name="T74" fmla="*/ 345 w 612"/>
                          <a:gd name="T75" fmla="*/ 932 h 949"/>
                          <a:gd name="T76" fmla="*/ 354 w 612"/>
                          <a:gd name="T77" fmla="*/ 926 h 949"/>
                          <a:gd name="T78" fmla="*/ 364 w 612"/>
                          <a:gd name="T79" fmla="*/ 914 h 949"/>
                          <a:gd name="T80" fmla="*/ 374 w 612"/>
                          <a:gd name="T81" fmla="*/ 929 h 949"/>
                          <a:gd name="T82" fmla="*/ 385 w 612"/>
                          <a:gd name="T83" fmla="*/ 917 h 949"/>
                          <a:gd name="T84" fmla="*/ 395 w 612"/>
                          <a:gd name="T85" fmla="*/ 935 h 949"/>
                          <a:gd name="T86" fmla="*/ 405 w 612"/>
                          <a:gd name="T87" fmla="*/ 918 h 949"/>
                          <a:gd name="T88" fmla="*/ 415 w 612"/>
                          <a:gd name="T89" fmla="*/ 713 h 949"/>
                          <a:gd name="T90" fmla="*/ 426 w 612"/>
                          <a:gd name="T91" fmla="*/ 673 h 949"/>
                          <a:gd name="T92" fmla="*/ 435 w 612"/>
                          <a:gd name="T93" fmla="*/ 755 h 949"/>
                          <a:gd name="T94" fmla="*/ 446 w 612"/>
                          <a:gd name="T95" fmla="*/ 510 h 949"/>
                          <a:gd name="T96" fmla="*/ 456 w 612"/>
                          <a:gd name="T97" fmla="*/ 818 h 949"/>
                          <a:gd name="T98" fmla="*/ 467 w 612"/>
                          <a:gd name="T99" fmla="*/ 896 h 949"/>
                          <a:gd name="T100" fmla="*/ 477 w 612"/>
                          <a:gd name="T101" fmla="*/ 863 h 949"/>
                          <a:gd name="T102" fmla="*/ 488 w 612"/>
                          <a:gd name="T103" fmla="*/ 919 h 949"/>
                          <a:gd name="T104" fmla="*/ 498 w 612"/>
                          <a:gd name="T105" fmla="*/ 912 h 949"/>
                          <a:gd name="T106" fmla="*/ 509 w 612"/>
                          <a:gd name="T107" fmla="*/ 915 h 949"/>
                          <a:gd name="T108" fmla="*/ 519 w 612"/>
                          <a:gd name="T109" fmla="*/ 891 h 949"/>
                          <a:gd name="T110" fmla="*/ 530 w 612"/>
                          <a:gd name="T111" fmla="*/ 913 h 949"/>
                          <a:gd name="T112" fmla="*/ 541 w 612"/>
                          <a:gd name="T113" fmla="*/ 925 h 949"/>
                          <a:gd name="T114" fmla="*/ 551 w 612"/>
                          <a:gd name="T115" fmla="*/ 924 h 949"/>
                          <a:gd name="T116" fmla="*/ 562 w 612"/>
                          <a:gd name="T117" fmla="*/ 929 h 949"/>
                          <a:gd name="T118" fmla="*/ 573 w 612"/>
                          <a:gd name="T119" fmla="*/ 921 h 949"/>
                          <a:gd name="T120" fmla="*/ 584 w 612"/>
                          <a:gd name="T121" fmla="*/ 319 h 949"/>
                          <a:gd name="T122" fmla="*/ 595 w 612"/>
                          <a:gd name="T123" fmla="*/ 488 h 949"/>
                          <a:gd name="T124" fmla="*/ 606 w 612"/>
                          <a:gd name="T125" fmla="*/ 230 h 949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60000 65536"/>
                          <a:gd name="T187" fmla="*/ 0 60000 65536"/>
                          <a:gd name="T188" fmla="*/ 0 60000 65536"/>
                          <a:gd name="T189" fmla="*/ 0 w 612"/>
                          <a:gd name="T190" fmla="*/ 0 h 949"/>
                          <a:gd name="T191" fmla="*/ 612 w 612"/>
                          <a:gd name="T192" fmla="*/ 949 h 949"/>
                        </a:gdLst>
                        <a:ahLst/>
                        <a:cxnLst>
                          <a:cxn ang="T126">
                            <a:pos x="T0" y="T1"/>
                          </a:cxn>
                          <a:cxn ang="T127">
                            <a:pos x="T2" y="T3"/>
                          </a:cxn>
                          <a:cxn ang="T128">
                            <a:pos x="T4" y="T5"/>
                          </a:cxn>
                          <a:cxn ang="T129">
                            <a:pos x="T6" y="T7"/>
                          </a:cxn>
                          <a:cxn ang="T130">
                            <a:pos x="T8" y="T9"/>
                          </a:cxn>
                          <a:cxn ang="T131">
                            <a:pos x="T10" y="T11"/>
                          </a:cxn>
                          <a:cxn ang="T132">
                            <a:pos x="T12" y="T13"/>
                          </a:cxn>
                          <a:cxn ang="T133">
                            <a:pos x="T14" y="T15"/>
                          </a:cxn>
                          <a:cxn ang="T134">
                            <a:pos x="T16" y="T17"/>
                          </a:cxn>
                          <a:cxn ang="T135">
                            <a:pos x="T18" y="T19"/>
                          </a:cxn>
                          <a:cxn ang="T136">
                            <a:pos x="T20" y="T21"/>
                          </a:cxn>
                          <a:cxn ang="T137">
                            <a:pos x="T22" y="T23"/>
                          </a:cxn>
                          <a:cxn ang="T138">
                            <a:pos x="T24" y="T25"/>
                          </a:cxn>
                          <a:cxn ang="T139">
                            <a:pos x="T26" y="T27"/>
                          </a:cxn>
                          <a:cxn ang="T140">
                            <a:pos x="T28" y="T29"/>
                          </a:cxn>
                          <a:cxn ang="T141">
                            <a:pos x="T30" y="T31"/>
                          </a:cxn>
                          <a:cxn ang="T142">
                            <a:pos x="T32" y="T33"/>
                          </a:cxn>
                          <a:cxn ang="T143">
                            <a:pos x="T34" y="T35"/>
                          </a:cxn>
                          <a:cxn ang="T144">
                            <a:pos x="T36" y="T37"/>
                          </a:cxn>
                          <a:cxn ang="T145">
                            <a:pos x="T38" y="T39"/>
                          </a:cxn>
                          <a:cxn ang="T146">
                            <a:pos x="T40" y="T41"/>
                          </a:cxn>
                          <a:cxn ang="T147">
                            <a:pos x="T42" y="T43"/>
                          </a:cxn>
                          <a:cxn ang="T148">
                            <a:pos x="T44" y="T45"/>
                          </a:cxn>
                          <a:cxn ang="T149">
                            <a:pos x="T46" y="T47"/>
                          </a:cxn>
                          <a:cxn ang="T150">
                            <a:pos x="T48" y="T49"/>
                          </a:cxn>
                          <a:cxn ang="T151">
                            <a:pos x="T50" y="T51"/>
                          </a:cxn>
                          <a:cxn ang="T152">
                            <a:pos x="T52" y="T53"/>
                          </a:cxn>
                          <a:cxn ang="T153">
                            <a:pos x="T54" y="T55"/>
                          </a:cxn>
                          <a:cxn ang="T154">
                            <a:pos x="T56" y="T57"/>
                          </a:cxn>
                          <a:cxn ang="T155">
                            <a:pos x="T58" y="T59"/>
                          </a:cxn>
                          <a:cxn ang="T156">
                            <a:pos x="T60" y="T61"/>
                          </a:cxn>
                          <a:cxn ang="T157">
                            <a:pos x="T62" y="T63"/>
                          </a:cxn>
                          <a:cxn ang="T158">
                            <a:pos x="T64" y="T65"/>
                          </a:cxn>
                          <a:cxn ang="T159">
                            <a:pos x="T66" y="T67"/>
                          </a:cxn>
                          <a:cxn ang="T160">
                            <a:pos x="T68" y="T69"/>
                          </a:cxn>
                          <a:cxn ang="T161">
                            <a:pos x="T70" y="T71"/>
                          </a:cxn>
                          <a:cxn ang="T162">
                            <a:pos x="T72" y="T73"/>
                          </a:cxn>
                          <a:cxn ang="T163">
                            <a:pos x="T74" y="T75"/>
                          </a:cxn>
                          <a:cxn ang="T164">
                            <a:pos x="T76" y="T77"/>
                          </a:cxn>
                          <a:cxn ang="T165">
                            <a:pos x="T78" y="T79"/>
                          </a:cxn>
                          <a:cxn ang="T166">
                            <a:pos x="T80" y="T81"/>
                          </a:cxn>
                          <a:cxn ang="T167">
                            <a:pos x="T82" y="T83"/>
                          </a:cxn>
                          <a:cxn ang="T168">
                            <a:pos x="T84" y="T85"/>
                          </a:cxn>
                          <a:cxn ang="T169">
                            <a:pos x="T86" y="T87"/>
                          </a:cxn>
                          <a:cxn ang="T170">
                            <a:pos x="T88" y="T89"/>
                          </a:cxn>
                          <a:cxn ang="T171">
                            <a:pos x="T90" y="T91"/>
                          </a:cxn>
                          <a:cxn ang="T172">
                            <a:pos x="T92" y="T93"/>
                          </a:cxn>
                          <a:cxn ang="T173">
                            <a:pos x="T94" y="T95"/>
                          </a:cxn>
                          <a:cxn ang="T174">
                            <a:pos x="T96" y="T97"/>
                          </a:cxn>
                          <a:cxn ang="T175">
                            <a:pos x="T98" y="T99"/>
                          </a:cxn>
                          <a:cxn ang="T176">
                            <a:pos x="T100" y="T101"/>
                          </a:cxn>
                          <a:cxn ang="T177">
                            <a:pos x="T102" y="T103"/>
                          </a:cxn>
                          <a:cxn ang="T178">
                            <a:pos x="T104" y="T105"/>
                          </a:cxn>
                          <a:cxn ang="T179">
                            <a:pos x="T106" y="T107"/>
                          </a:cxn>
                          <a:cxn ang="T180">
                            <a:pos x="T108" y="T109"/>
                          </a:cxn>
                          <a:cxn ang="T181">
                            <a:pos x="T110" y="T111"/>
                          </a:cxn>
                          <a:cxn ang="T182">
                            <a:pos x="T112" y="T113"/>
                          </a:cxn>
                          <a:cxn ang="T183">
                            <a:pos x="T114" y="T115"/>
                          </a:cxn>
                          <a:cxn ang="T184">
                            <a:pos x="T116" y="T117"/>
                          </a:cxn>
                          <a:cxn ang="T185">
                            <a:pos x="T118" y="T119"/>
                          </a:cxn>
                          <a:cxn ang="T186">
                            <a:pos x="T120" y="T121"/>
                          </a:cxn>
                          <a:cxn ang="T187">
                            <a:pos x="T122" y="T123"/>
                          </a:cxn>
                          <a:cxn ang="T188">
                            <a:pos x="T124" y="T125"/>
                          </a:cxn>
                        </a:cxnLst>
                        <a:rect l="T189" t="T190" r="T191" b="T192"/>
                        <a:pathLst>
                          <a:path w="612" h="949">
                            <a:moveTo>
                              <a:pt x="0" y="173"/>
                            </a:moveTo>
                            <a:lnTo>
                              <a:pt x="1" y="0"/>
                            </a:lnTo>
                            <a:lnTo>
                              <a:pt x="2" y="44"/>
                            </a:lnTo>
                            <a:lnTo>
                              <a:pt x="3" y="422"/>
                            </a:lnTo>
                            <a:lnTo>
                              <a:pt x="3" y="294"/>
                            </a:lnTo>
                            <a:lnTo>
                              <a:pt x="4" y="14"/>
                            </a:lnTo>
                            <a:lnTo>
                              <a:pt x="4" y="395"/>
                            </a:lnTo>
                            <a:lnTo>
                              <a:pt x="5" y="438"/>
                            </a:lnTo>
                            <a:lnTo>
                              <a:pt x="6" y="207"/>
                            </a:lnTo>
                            <a:lnTo>
                              <a:pt x="7" y="236"/>
                            </a:lnTo>
                            <a:lnTo>
                              <a:pt x="7" y="380"/>
                            </a:lnTo>
                            <a:lnTo>
                              <a:pt x="8" y="382"/>
                            </a:lnTo>
                            <a:lnTo>
                              <a:pt x="9" y="491"/>
                            </a:lnTo>
                            <a:lnTo>
                              <a:pt x="10" y="685"/>
                            </a:lnTo>
                            <a:lnTo>
                              <a:pt x="11" y="662"/>
                            </a:lnTo>
                            <a:lnTo>
                              <a:pt x="12" y="701"/>
                            </a:lnTo>
                            <a:lnTo>
                              <a:pt x="12" y="711"/>
                            </a:lnTo>
                            <a:lnTo>
                              <a:pt x="13" y="675"/>
                            </a:lnTo>
                            <a:lnTo>
                              <a:pt x="13" y="612"/>
                            </a:lnTo>
                            <a:lnTo>
                              <a:pt x="14" y="734"/>
                            </a:lnTo>
                            <a:lnTo>
                              <a:pt x="15" y="839"/>
                            </a:lnTo>
                            <a:lnTo>
                              <a:pt x="16" y="796"/>
                            </a:lnTo>
                            <a:lnTo>
                              <a:pt x="16" y="782"/>
                            </a:lnTo>
                            <a:lnTo>
                              <a:pt x="17" y="781"/>
                            </a:lnTo>
                            <a:lnTo>
                              <a:pt x="18" y="727"/>
                            </a:lnTo>
                            <a:lnTo>
                              <a:pt x="19" y="796"/>
                            </a:lnTo>
                            <a:lnTo>
                              <a:pt x="20" y="863"/>
                            </a:lnTo>
                            <a:lnTo>
                              <a:pt x="21" y="798"/>
                            </a:lnTo>
                            <a:lnTo>
                              <a:pt x="22" y="791"/>
                            </a:lnTo>
                            <a:lnTo>
                              <a:pt x="22" y="808"/>
                            </a:lnTo>
                            <a:lnTo>
                              <a:pt x="22" y="877"/>
                            </a:lnTo>
                            <a:lnTo>
                              <a:pt x="23" y="917"/>
                            </a:lnTo>
                            <a:lnTo>
                              <a:pt x="24" y="843"/>
                            </a:lnTo>
                            <a:lnTo>
                              <a:pt x="25" y="823"/>
                            </a:lnTo>
                            <a:lnTo>
                              <a:pt x="26" y="834"/>
                            </a:lnTo>
                            <a:lnTo>
                              <a:pt x="27" y="854"/>
                            </a:lnTo>
                            <a:lnTo>
                              <a:pt x="27" y="878"/>
                            </a:lnTo>
                            <a:lnTo>
                              <a:pt x="28" y="853"/>
                            </a:lnTo>
                            <a:lnTo>
                              <a:pt x="29" y="895"/>
                            </a:lnTo>
                            <a:lnTo>
                              <a:pt x="30" y="853"/>
                            </a:lnTo>
                            <a:lnTo>
                              <a:pt x="31" y="746"/>
                            </a:lnTo>
                            <a:lnTo>
                              <a:pt x="31" y="824"/>
                            </a:lnTo>
                            <a:lnTo>
                              <a:pt x="31" y="852"/>
                            </a:lnTo>
                            <a:lnTo>
                              <a:pt x="32" y="803"/>
                            </a:lnTo>
                            <a:lnTo>
                              <a:pt x="33" y="774"/>
                            </a:lnTo>
                            <a:lnTo>
                              <a:pt x="34" y="849"/>
                            </a:lnTo>
                            <a:lnTo>
                              <a:pt x="35" y="891"/>
                            </a:lnTo>
                            <a:lnTo>
                              <a:pt x="36" y="898"/>
                            </a:lnTo>
                            <a:lnTo>
                              <a:pt x="37" y="866"/>
                            </a:lnTo>
                            <a:lnTo>
                              <a:pt x="37" y="826"/>
                            </a:lnTo>
                            <a:lnTo>
                              <a:pt x="38" y="854"/>
                            </a:lnTo>
                            <a:lnTo>
                              <a:pt x="39" y="898"/>
                            </a:lnTo>
                            <a:lnTo>
                              <a:pt x="40" y="911"/>
                            </a:lnTo>
                            <a:lnTo>
                              <a:pt x="40" y="886"/>
                            </a:lnTo>
                            <a:lnTo>
                              <a:pt x="41" y="807"/>
                            </a:lnTo>
                            <a:lnTo>
                              <a:pt x="42" y="872"/>
                            </a:lnTo>
                            <a:lnTo>
                              <a:pt x="42" y="862"/>
                            </a:lnTo>
                            <a:lnTo>
                              <a:pt x="43" y="855"/>
                            </a:lnTo>
                            <a:lnTo>
                              <a:pt x="44" y="831"/>
                            </a:lnTo>
                            <a:lnTo>
                              <a:pt x="45" y="846"/>
                            </a:lnTo>
                            <a:lnTo>
                              <a:pt x="46" y="923"/>
                            </a:lnTo>
                            <a:lnTo>
                              <a:pt x="47" y="900"/>
                            </a:lnTo>
                            <a:lnTo>
                              <a:pt x="48" y="884"/>
                            </a:lnTo>
                            <a:lnTo>
                              <a:pt x="48" y="897"/>
                            </a:lnTo>
                            <a:lnTo>
                              <a:pt x="49" y="914"/>
                            </a:lnTo>
                            <a:lnTo>
                              <a:pt x="49" y="863"/>
                            </a:lnTo>
                            <a:lnTo>
                              <a:pt x="50" y="850"/>
                            </a:lnTo>
                            <a:lnTo>
                              <a:pt x="51" y="856"/>
                            </a:lnTo>
                            <a:lnTo>
                              <a:pt x="52" y="933"/>
                            </a:lnTo>
                            <a:lnTo>
                              <a:pt x="53" y="929"/>
                            </a:lnTo>
                            <a:lnTo>
                              <a:pt x="53" y="887"/>
                            </a:lnTo>
                            <a:lnTo>
                              <a:pt x="54" y="874"/>
                            </a:lnTo>
                            <a:lnTo>
                              <a:pt x="55" y="905"/>
                            </a:lnTo>
                            <a:lnTo>
                              <a:pt x="56" y="884"/>
                            </a:lnTo>
                            <a:lnTo>
                              <a:pt x="57" y="873"/>
                            </a:lnTo>
                            <a:lnTo>
                              <a:pt x="58" y="914"/>
                            </a:lnTo>
                            <a:lnTo>
                              <a:pt x="58" y="911"/>
                            </a:lnTo>
                            <a:lnTo>
                              <a:pt x="59" y="926"/>
                            </a:lnTo>
                            <a:lnTo>
                              <a:pt x="59" y="908"/>
                            </a:lnTo>
                            <a:lnTo>
                              <a:pt x="60" y="922"/>
                            </a:lnTo>
                            <a:lnTo>
                              <a:pt x="61" y="925"/>
                            </a:lnTo>
                            <a:lnTo>
                              <a:pt x="62" y="928"/>
                            </a:lnTo>
                            <a:lnTo>
                              <a:pt x="63" y="934"/>
                            </a:lnTo>
                            <a:lnTo>
                              <a:pt x="64" y="876"/>
                            </a:lnTo>
                            <a:lnTo>
                              <a:pt x="65" y="873"/>
                            </a:lnTo>
                            <a:lnTo>
                              <a:pt x="65" y="869"/>
                            </a:lnTo>
                            <a:lnTo>
                              <a:pt x="66" y="931"/>
                            </a:lnTo>
                            <a:lnTo>
                              <a:pt x="67" y="941"/>
                            </a:lnTo>
                            <a:lnTo>
                              <a:pt x="67" y="889"/>
                            </a:lnTo>
                            <a:lnTo>
                              <a:pt x="68" y="875"/>
                            </a:lnTo>
                            <a:lnTo>
                              <a:pt x="69" y="856"/>
                            </a:lnTo>
                            <a:lnTo>
                              <a:pt x="70" y="859"/>
                            </a:lnTo>
                            <a:lnTo>
                              <a:pt x="71" y="921"/>
                            </a:lnTo>
                            <a:lnTo>
                              <a:pt x="71" y="923"/>
                            </a:lnTo>
                            <a:lnTo>
                              <a:pt x="72" y="899"/>
                            </a:lnTo>
                            <a:lnTo>
                              <a:pt x="73" y="912"/>
                            </a:lnTo>
                            <a:lnTo>
                              <a:pt x="74" y="928"/>
                            </a:lnTo>
                            <a:lnTo>
                              <a:pt x="75" y="902"/>
                            </a:lnTo>
                            <a:lnTo>
                              <a:pt x="76" y="890"/>
                            </a:lnTo>
                            <a:lnTo>
                              <a:pt x="76" y="942"/>
                            </a:lnTo>
                            <a:lnTo>
                              <a:pt x="77" y="913"/>
                            </a:lnTo>
                            <a:lnTo>
                              <a:pt x="77" y="915"/>
                            </a:lnTo>
                            <a:lnTo>
                              <a:pt x="78" y="906"/>
                            </a:lnTo>
                            <a:lnTo>
                              <a:pt x="79" y="882"/>
                            </a:lnTo>
                            <a:lnTo>
                              <a:pt x="80" y="893"/>
                            </a:lnTo>
                            <a:lnTo>
                              <a:pt x="81" y="927"/>
                            </a:lnTo>
                            <a:lnTo>
                              <a:pt x="82" y="944"/>
                            </a:lnTo>
                            <a:lnTo>
                              <a:pt x="83" y="920"/>
                            </a:lnTo>
                            <a:lnTo>
                              <a:pt x="84" y="919"/>
                            </a:lnTo>
                            <a:lnTo>
                              <a:pt x="84" y="917"/>
                            </a:lnTo>
                            <a:lnTo>
                              <a:pt x="85" y="915"/>
                            </a:lnTo>
                            <a:lnTo>
                              <a:pt x="85" y="908"/>
                            </a:lnTo>
                            <a:lnTo>
                              <a:pt x="86" y="871"/>
                            </a:lnTo>
                            <a:lnTo>
                              <a:pt x="87" y="881"/>
                            </a:lnTo>
                            <a:lnTo>
                              <a:pt x="88" y="930"/>
                            </a:lnTo>
                            <a:lnTo>
                              <a:pt x="89" y="942"/>
                            </a:lnTo>
                            <a:lnTo>
                              <a:pt x="90" y="925"/>
                            </a:lnTo>
                            <a:lnTo>
                              <a:pt x="91" y="922"/>
                            </a:lnTo>
                            <a:lnTo>
                              <a:pt x="91" y="932"/>
                            </a:lnTo>
                            <a:lnTo>
                              <a:pt x="92" y="902"/>
                            </a:lnTo>
                            <a:lnTo>
                              <a:pt x="93" y="925"/>
                            </a:lnTo>
                            <a:lnTo>
                              <a:pt x="94" y="919"/>
                            </a:lnTo>
                            <a:lnTo>
                              <a:pt x="94" y="926"/>
                            </a:lnTo>
                            <a:lnTo>
                              <a:pt x="95" y="924"/>
                            </a:lnTo>
                            <a:lnTo>
                              <a:pt x="96" y="886"/>
                            </a:lnTo>
                            <a:lnTo>
                              <a:pt x="97" y="895"/>
                            </a:lnTo>
                            <a:lnTo>
                              <a:pt x="97" y="927"/>
                            </a:lnTo>
                            <a:lnTo>
                              <a:pt x="98" y="928"/>
                            </a:lnTo>
                            <a:lnTo>
                              <a:pt x="99" y="917"/>
                            </a:lnTo>
                            <a:lnTo>
                              <a:pt x="100" y="908"/>
                            </a:lnTo>
                            <a:lnTo>
                              <a:pt x="101" y="900"/>
                            </a:lnTo>
                            <a:lnTo>
                              <a:pt x="102" y="906"/>
                            </a:lnTo>
                            <a:lnTo>
                              <a:pt x="103" y="889"/>
                            </a:lnTo>
                            <a:lnTo>
                              <a:pt x="103" y="920"/>
                            </a:lnTo>
                            <a:lnTo>
                              <a:pt x="104" y="937"/>
                            </a:lnTo>
                            <a:lnTo>
                              <a:pt x="104" y="889"/>
                            </a:lnTo>
                            <a:lnTo>
                              <a:pt x="105" y="916"/>
                            </a:lnTo>
                            <a:lnTo>
                              <a:pt x="106" y="936"/>
                            </a:lnTo>
                            <a:lnTo>
                              <a:pt x="107" y="915"/>
                            </a:lnTo>
                            <a:lnTo>
                              <a:pt x="108" y="881"/>
                            </a:lnTo>
                            <a:lnTo>
                              <a:pt x="109" y="920"/>
                            </a:lnTo>
                            <a:lnTo>
                              <a:pt x="110" y="937"/>
                            </a:lnTo>
                            <a:lnTo>
                              <a:pt x="111" y="916"/>
                            </a:lnTo>
                            <a:lnTo>
                              <a:pt x="112" y="916"/>
                            </a:lnTo>
                            <a:lnTo>
                              <a:pt x="112" y="926"/>
                            </a:lnTo>
                            <a:lnTo>
                              <a:pt x="112" y="919"/>
                            </a:lnTo>
                            <a:lnTo>
                              <a:pt x="113" y="933"/>
                            </a:lnTo>
                            <a:lnTo>
                              <a:pt x="114" y="915"/>
                            </a:lnTo>
                            <a:lnTo>
                              <a:pt x="115" y="922"/>
                            </a:lnTo>
                            <a:lnTo>
                              <a:pt x="116" y="918"/>
                            </a:lnTo>
                            <a:lnTo>
                              <a:pt x="117" y="913"/>
                            </a:lnTo>
                            <a:lnTo>
                              <a:pt x="118" y="916"/>
                            </a:lnTo>
                            <a:lnTo>
                              <a:pt x="119" y="911"/>
                            </a:lnTo>
                            <a:lnTo>
                              <a:pt x="120" y="922"/>
                            </a:lnTo>
                            <a:lnTo>
                              <a:pt x="120" y="912"/>
                            </a:lnTo>
                            <a:lnTo>
                              <a:pt x="121" y="929"/>
                            </a:lnTo>
                            <a:lnTo>
                              <a:pt x="121" y="934"/>
                            </a:lnTo>
                            <a:lnTo>
                              <a:pt x="122" y="907"/>
                            </a:lnTo>
                            <a:lnTo>
                              <a:pt x="123" y="903"/>
                            </a:lnTo>
                            <a:lnTo>
                              <a:pt x="124" y="911"/>
                            </a:lnTo>
                            <a:lnTo>
                              <a:pt x="125" y="921"/>
                            </a:lnTo>
                            <a:lnTo>
                              <a:pt x="126" y="921"/>
                            </a:lnTo>
                            <a:lnTo>
                              <a:pt x="127" y="907"/>
                            </a:lnTo>
                            <a:lnTo>
                              <a:pt x="128" y="896"/>
                            </a:lnTo>
                            <a:lnTo>
                              <a:pt x="128" y="904"/>
                            </a:lnTo>
                            <a:lnTo>
                              <a:pt x="129" y="925"/>
                            </a:lnTo>
                            <a:lnTo>
                              <a:pt x="130" y="928"/>
                            </a:lnTo>
                            <a:lnTo>
                              <a:pt x="130" y="935"/>
                            </a:lnTo>
                            <a:lnTo>
                              <a:pt x="131" y="937"/>
                            </a:lnTo>
                            <a:lnTo>
                              <a:pt x="132" y="932"/>
                            </a:lnTo>
                            <a:lnTo>
                              <a:pt x="133" y="917"/>
                            </a:lnTo>
                            <a:lnTo>
                              <a:pt x="134" y="934"/>
                            </a:lnTo>
                            <a:lnTo>
                              <a:pt x="135" y="932"/>
                            </a:lnTo>
                            <a:lnTo>
                              <a:pt x="136" y="932"/>
                            </a:lnTo>
                            <a:lnTo>
                              <a:pt x="136" y="922"/>
                            </a:lnTo>
                            <a:lnTo>
                              <a:pt x="137" y="928"/>
                            </a:lnTo>
                            <a:lnTo>
                              <a:pt x="138" y="937"/>
                            </a:lnTo>
                            <a:lnTo>
                              <a:pt x="139" y="910"/>
                            </a:lnTo>
                            <a:lnTo>
                              <a:pt x="139" y="922"/>
                            </a:lnTo>
                            <a:lnTo>
                              <a:pt x="140" y="917"/>
                            </a:lnTo>
                            <a:lnTo>
                              <a:pt x="141" y="917"/>
                            </a:lnTo>
                            <a:lnTo>
                              <a:pt x="142" y="916"/>
                            </a:lnTo>
                            <a:lnTo>
                              <a:pt x="143" y="933"/>
                            </a:lnTo>
                            <a:lnTo>
                              <a:pt x="144" y="935"/>
                            </a:lnTo>
                            <a:lnTo>
                              <a:pt x="145" y="912"/>
                            </a:lnTo>
                            <a:lnTo>
                              <a:pt x="145" y="906"/>
                            </a:lnTo>
                            <a:lnTo>
                              <a:pt x="146" y="929"/>
                            </a:lnTo>
                            <a:lnTo>
                              <a:pt x="147" y="921"/>
                            </a:lnTo>
                            <a:lnTo>
                              <a:pt x="148" y="929"/>
                            </a:lnTo>
                            <a:lnTo>
                              <a:pt x="148" y="919"/>
                            </a:lnTo>
                            <a:lnTo>
                              <a:pt x="149" y="919"/>
                            </a:lnTo>
                            <a:lnTo>
                              <a:pt x="150" y="920"/>
                            </a:lnTo>
                            <a:lnTo>
                              <a:pt x="151" y="920"/>
                            </a:lnTo>
                            <a:lnTo>
                              <a:pt x="152" y="938"/>
                            </a:lnTo>
                            <a:lnTo>
                              <a:pt x="153" y="930"/>
                            </a:lnTo>
                            <a:lnTo>
                              <a:pt x="154" y="943"/>
                            </a:lnTo>
                            <a:lnTo>
                              <a:pt x="154" y="919"/>
                            </a:lnTo>
                            <a:lnTo>
                              <a:pt x="155" y="926"/>
                            </a:lnTo>
                            <a:lnTo>
                              <a:pt x="156" y="940"/>
                            </a:lnTo>
                            <a:lnTo>
                              <a:pt x="157" y="919"/>
                            </a:lnTo>
                            <a:lnTo>
                              <a:pt x="157" y="915"/>
                            </a:lnTo>
                            <a:lnTo>
                              <a:pt x="158" y="920"/>
                            </a:lnTo>
                            <a:lnTo>
                              <a:pt x="159" y="914"/>
                            </a:lnTo>
                            <a:lnTo>
                              <a:pt x="160" y="930"/>
                            </a:lnTo>
                            <a:lnTo>
                              <a:pt x="161" y="923"/>
                            </a:lnTo>
                            <a:lnTo>
                              <a:pt x="162" y="898"/>
                            </a:lnTo>
                            <a:lnTo>
                              <a:pt x="163" y="928"/>
                            </a:lnTo>
                            <a:lnTo>
                              <a:pt x="164" y="916"/>
                            </a:lnTo>
                            <a:lnTo>
                              <a:pt x="164" y="921"/>
                            </a:lnTo>
                            <a:lnTo>
                              <a:pt x="165" y="918"/>
                            </a:lnTo>
                            <a:lnTo>
                              <a:pt x="166" y="908"/>
                            </a:lnTo>
                            <a:lnTo>
                              <a:pt x="166" y="940"/>
                            </a:lnTo>
                            <a:lnTo>
                              <a:pt x="167" y="931"/>
                            </a:lnTo>
                            <a:lnTo>
                              <a:pt x="168" y="920"/>
                            </a:lnTo>
                            <a:lnTo>
                              <a:pt x="169" y="927"/>
                            </a:lnTo>
                            <a:lnTo>
                              <a:pt x="170" y="924"/>
                            </a:lnTo>
                            <a:lnTo>
                              <a:pt x="171" y="936"/>
                            </a:lnTo>
                            <a:lnTo>
                              <a:pt x="172" y="927"/>
                            </a:lnTo>
                            <a:lnTo>
                              <a:pt x="173" y="917"/>
                            </a:lnTo>
                            <a:lnTo>
                              <a:pt x="174" y="937"/>
                            </a:lnTo>
                            <a:lnTo>
                              <a:pt x="175" y="910"/>
                            </a:lnTo>
                            <a:lnTo>
                              <a:pt x="175" y="929"/>
                            </a:lnTo>
                            <a:lnTo>
                              <a:pt x="175" y="923"/>
                            </a:lnTo>
                            <a:lnTo>
                              <a:pt x="176" y="928"/>
                            </a:lnTo>
                            <a:lnTo>
                              <a:pt x="177" y="925"/>
                            </a:lnTo>
                            <a:lnTo>
                              <a:pt x="178" y="882"/>
                            </a:lnTo>
                            <a:lnTo>
                              <a:pt x="179" y="904"/>
                            </a:lnTo>
                            <a:lnTo>
                              <a:pt x="180" y="921"/>
                            </a:lnTo>
                            <a:lnTo>
                              <a:pt x="181" y="930"/>
                            </a:lnTo>
                            <a:lnTo>
                              <a:pt x="182" y="932"/>
                            </a:lnTo>
                            <a:lnTo>
                              <a:pt x="183" y="926"/>
                            </a:lnTo>
                            <a:lnTo>
                              <a:pt x="184" y="930"/>
                            </a:lnTo>
                            <a:lnTo>
                              <a:pt x="184" y="941"/>
                            </a:lnTo>
                            <a:lnTo>
                              <a:pt x="185" y="941"/>
                            </a:lnTo>
                            <a:lnTo>
                              <a:pt x="185" y="921"/>
                            </a:lnTo>
                            <a:lnTo>
                              <a:pt x="186" y="921"/>
                            </a:lnTo>
                            <a:lnTo>
                              <a:pt x="187" y="935"/>
                            </a:lnTo>
                            <a:lnTo>
                              <a:pt x="188" y="926"/>
                            </a:lnTo>
                            <a:lnTo>
                              <a:pt x="189" y="932"/>
                            </a:lnTo>
                            <a:lnTo>
                              <a:pt x="190" y="933"/>
                            </a:lnTo>
                            <a:lnTo>
                              <a:pt x="191" y="927"/>
                            </a:lnTo>
                            <a:lnTo>
                              <a:pt x="192" y="919"/>
                            </a:lnTo>
                            <a:lnTo>
                              <a:pt x="193" y="922"/>
                            </a:lnTo>
                            <a:lnTo>
                              <a:pt x="193" y="923"/>
                            </a:lnTo>
                            <a:lnTo>
                              <a:pt x="194" y="930"/>
                            </a:lnTo>
                            <a:lnTo>
                              <a:pt x="195" y="917"/>
                            </a:lnTo>
                            <a:lnTo>
                              <a:pt x="196" y="918"/>
                            </a:lnTo>
                            <a:lnTo>
                              <a:pt x="197" y="926"/>
                            </a:lnTo>
                            <a:lnTo>
                              <a:pt x="198" y="919"/>
                            </a:lnTo>
                            <a:lnTo>
                              <a:pt x="198" y="916"/>
                            </a:lnTo>
                            <a:lnTo>
                              <a:pt x="199" y="926"/>
                            </a:lnTo>
                            <a:lnTo>
                              <a:pt x="200" y="919"/>
                            </a:lnTo>
                            <a:lnTo>
                              <a:pt x="201" y="937"/>
                            </a:lnTo>
                            <a:lnTo>
                              <a:pt x="202" y="935"/>
                            </a:lnTo>
                            <a:lnTo>
                              <a:pt x="202" y="914"/>
                            </a:lnTo>
                            <a:lnTo>
                              <a:pt x="203" y="936"/>
                            </a:lnTo>
                            <a:lnTo>
                              <a:pt x="204" y="919"/>
                            </a:lnTo>
                            <a:lnTo>
                              <a:pt x="205" y="911"/>
                            </a:lnTo>
                            <a:lnTo>
                              <a:pt x="206" y="906"/>
                            </a:lnTo>
                            <a:lnTo>
                              <a:pt x="207" y="908"/>
                            </a:lnTo>
                            <a:lnTo>
                              <a:pt x="208" y="923"/>
                            </a:lnTo>
                            <a:lnTo>
                              <a:pt x="209" y="926"/>
                            </a:lnTo>
                            <a:lnTo>
                              <a:pt x="210" y="928"/>
                            </a:lnTo>
                            <a:lnTo>
                              <a:pt x="211" y="939"/>
                            </a:lnTo>
                            <a:lnTo>
                              <a:pt x="211" y="935"/>
                            </a:lnTo>
                            <a:lnTo>
                              <a:pt x="211" y="924"/>
                            </a:lnTo>
                            <a:lnTo>
                              <a:pt x="212" y="888"/>
                            </a:lnTo>
                            <a:lnTo>
                              <a:pt x="213" y="903"/>
                            </a:lnTo>
                            <a:lnTo>
                              <a:pt x="214" y="938"/>
                            </a:lnTo>
                            <a:lnTo>
                              <a:pt x="215" y="931"/>
                            </a:lnTo>
                            <a:lnTo>
                              <a:pt x="216" y="929"/>
                            </a:lnTo>
                            <a:lnTo>
                              <a:pt x="217" y="917"/>
                            </a:lnTo>
                            <a:lnTo>
                              <a:pt x="218" y="922"/>
                            </a:lnTo>
                            <a:lnTo>
                              <a:pt x="219" y="935"/>
                            </a:lnTo>
                            <a:lnTo>
                              <a:pt x="220" y="930"/>
                            </a:lnTo>
                            <a:lnTo>
                              <a:pt x="220" y="935"/>
                            </a:lnTo>
                            <a:lnTo>
                              <a:pt x="221" y="927"/>
                            </a:lnTo>
                            <a:lnTo>
                              <a:pt x="222" y="922"/>
                            </a:lnTo>
                            <a:lnTo>
                              <a:pt x="223" y="907"/>
                            </a:lnTo>
                            <a:lnTo>
                              <a:pt x="224" y="922"/>
                            </a:lnTo>
                            <a:lnTo>
                              <a:pt x="225" y="912"/>
                            </a:lnTo>
                            <a:lnTo>
                              <a:pt x="226" y="924"/>
                            </a:lnTo>
                            <a:lnTo>
                              <a:pt x="227" y="924"/>
                            </a:lnTo>
                            <a:lnTo>
                              <a:pt x="227" y="913"/>
                            </a:lnTo>
                            <a:lnTo>
                              <a:pt x="228" y="925"/>
                            </a:lnTo>
                            <a:lnTo>
                              <a:pt x="229" y="916"/>
                            </a:lnTo>
                            <a:lnTo>
                              <a:pt x="229" y="926"/>
                            </a:lnTo>
                            <a:lnTo>
                              <a:pt x="230" y="925"/>
                            </a:lnTo>
                            <a:lnTo>
                              <a:pt x="231" y="923"/>
                            </a:lnTo>
                            <a:lnTo>
                              <a:pt x="232" y="912"/>
                            </a:lnTo>
                            <a:lnTo>
                              <a:pt x="233" y="910"/>
                            </a:lnTo>
                            <a:lnTo>
                              <a:pt x="234" y="929"/>
                            </a:lnTo>
                            <a:lnTo>
                              <a:pt x="235" y="934"/>
                            </a:lnTo>
                            <a:lnTo>
                              <a:pt x="236" y="930"/>
                            </a:lnTo>
                            <a:lnTo>
                              <a:pt x="237" y="940"/>
                            </a:lnTo>
                            <a:lnTo>
                              <a:pt x="237" y="912"/>
                            </a:lnTo>
                            <a:lnTo>
                              <a:pt x="238" y="918"/>
                            </a:lnTo>
                            <a:lnTo>
                              <a:pt x="239" y="917"/>
                            </a:lnTo>
                            <a:lnTo>
                              <a:pt x="240" y="919"/>
                            </a:lnTo>
                            <a:lnTo>
                              <a:pt x="241" y="939"/>
                            </a:lnTo>
                            <a:lnTo>
                              <a:pt x="242" y="935"/>
                            </a:lnTo>
                            <a:lnTo>
                              <a:pt x="243" y="920"/>
                            </a:lnTo>
                            <a:lnTo>
                              <a:pt x="244" y="929"/>
                            </a:lnTo>
                            <a:lnTo>
                              <a:pt x="245" y="928"/>
                            </a:lnTo>
                            <a:lnTo>
                              <a:pt x="245" y="921"/>
                            </a:lnTo>
                            <a:lnTo>
                              <a:pt x="246" y="921"/>
                            </a:lnTo>
                            <a:lnTo>
                              <a:pt x="246" y="933"/>
                            </a:lnTo>
                            <a:lnTo>
                              <a:pt x="247" y="923"/>
                            </a:lnTo>
                            <a:lnTo>
                              <a:pt x="248" y="928"/>
                            </a:lnTo>
                            <a:lnTo>
                              <a:pt x="249" y="914"/>
                            </a:lnTo>
                            <a:lnTo>
                              <a:pt x="250" y="923"/>
                            </a:lnTo>
                            <a:lnTo>
                              <a:pt x="251" y="928"/>
                            </a:lnTo>
                            <a:lnTo>
                              <a:pt x="252" y="930"/>
                            </a:lnTo>
                            <a:lnTo>
                              <a:pt x="253" y="926"/>
                            </a:lnTo>
                            <a:lnTo>
                              <a:pt x="254" y="925"/>
                            </a:lnTo>
                            <a:lnTo>
                              <a:pt x="255" y="918"/>
                            </a:lnTo>
                            <a:lnTo>
                              <a:pt x="255" y="896"/>
                            </a:lnTo>
                            <a:lnTo>
                              <a:pt x="256" y="926"/>
                            </a:lnTo>
                            <a:lnTo>
                              <a:pt x="257" y="914"/>
                            </a:lnTo>
                            <a:lnTo>
                              <a:pt x="258" y="933"/>
                            </a:lnTo>
                            <a:lnTo>
                              <a:pt x="259" y="933"/>
                            </a:lnTo>
                            <a:lnTo>
                              <a:pt x="260" y="929"/>
                            </a:lnTo>
                            <a:lnTo>
                              <a:pt x="261" y="933"/>
                            </a:lnTo>
                            <a:lnTo>
                              <a:pt x="262" y="934"/>
                            </a:lnTo>
                            <a:lnTo>
                              <a:pt x="263" y="919"/>
                            </a:lnTo>
                            <a:lnTo>
                              <a:pt x="264" y="918"/>
                            </a:lnTo>
                            <a:lnTo>
                              <a:pt x="264" y="917"/>
                            </a:lnTo>
                            <a:lnTo>
                              <a:pt x="265" y="934"/>
                            </a:lnTo>
                            <a:lnTo>
                              <a:pt x="266" y="925"/>
                            </a:lnTo>
                            <a:lnTo>
                              <a:pt x="267" y="903"/>
                            </a:lnTo>
                            <a:lnTo>
                              <a:pt x="267" y="930"/>
                            </a:lnTo>
                            <a:lnTo>
                              <a:pt x="268" y="889"/>
                            </a:lnTo>
                            <a:lnTo>
                              <a:pt x="269" y="919"/>
                            </a:lnTo>
                            <a:lnTo>
                              <a:pt x="270" y="932"/>
                            </a:lnTo>
                            <a:lnTo>
                              <a:pt x="271" y="926"/>
                            </a:lnTo>
                            <a:lnTo>
                              <a:pt x="272" y="913"/>
                            </a:lnTo>
                            <a:lnTo>
                              <a:pt x="273" y="928"/>
                            </a:lnTo>
                            <a:lnTo>
                              <a:pt x="273" y="931"/>
                            </a:lnTo>
                            <a:lnTo>
                              <a:pt x="274" y="926"/>
                            </a:lnTo>
                            <a:lnTo>
                              <a:pt x="275" y="926"/>
                            </a:lnTo>
                            <a:lnTo>
                              <a:pt x="276" y="937"/>
                            </a:lnTo>
                            <a:lnTo>
                              <a:pt x="277" y="949"/>
                            </a:lnTo>
                            <a:lnTo>
                              <a:pt x="278" y="930"/>
                            </a:lnTo>
                            <a:lnTo>
                              <a:pt x="279" y="920"/>
                            </a:lnTo>
                            <a:lnTo>
                              <a:pt x="280" y="925"/>
                            </a:lnTo>
                            <a:lnTo>
                              <a:pt x="281" y="924"/>
                            </a:lnTo>
                            <a:lnTo>
                              <a:pt x="282" y="930"/>
                            </a:lnTo>
                            <a:lnTo>
                              <a:pt x="282" y="927"/>
                            </a:lnTo>
                            <a:lnTo>
                              <a:pt x="283" y="921"/>
                            </a:lnTo>
                            <a:lnTo>
                              <a:pt x="284" y="932"/>
                            </a:lnTo>
                            <a:lnTo>
                              <a:pt x="285" y="921"/>
                            </a:lnTo>
                            <a:lnTo>
                              <a:pt x="286" y="924"/>
                            </a:lnTo>
                            <a:lnTo>
                              <a:pt x="287" y="924"/>
                            </a:lnTo>
                            <a:lnTo>
                              <a:pt x="288" y="927"/>
                            </a:lnTo>
                            <a:lnTo>
                              <a:pt x="289" y="925"/>
                            </a:lnTo>
                            <a:lnTo>
                              <a:pt x="290" y="918"/>
                            </a:lnTo>
                            <a:lnTo>
                              <a:pt x="291" y="938"/>
                            </a:lnTo>
                            <a:lnTo>
                              <a:pt x="291" y="926"/>
                            </a:lnTo>
                            <a:lnTo>
                              <a:pt x="292" y="938"/>
                            </a:lnTo>
                            <a:lnTo>
                              <a:pt x="293" y="916"/>
                            </a:lnTo>
                            <a:lnTo>
                              <a:pt x="294" y="941"/>
                            </a:lnTo>
                            <a:lnTo>
                              <a:pt x="295" y="947"/>
                            </a:lnTo>
                            <a:lnTo>
                              <a:pt x="296" y="922"/>
                            </a:lnTo>
                            <a:lnTo>
                              <a:pt x="297" y="938"/>
                            </a:lnTo>
                            <a:lnTo>
                              <a:pt x="298" y="923"/>
                            </a:lnTo>
                            <a:lnTo>
                              <a:pt x="299" y="924"/>
                            </a:lnTo>
                            <a:lnTo>
                              <a:pt x="300" y="918"/>
                            </a:lnTo>
                            <a:lnTo>
                              <a:pt x="300" y="923"/>
                            </a:lnTo>
                            <a:lnTo>
                              <a:pt x="301" y="914"/>
                            </a:lnTo>
                            <a:lnTo>
                              <a:pt x="301" y="939"/>
                            </a:lnTo>
                            <a:lnTo>
                              <a:pt x="302" y="915"/>
                            </a:lnTo>
                            <a:lnTo>
                              <a:pt x="303" y="927"/>
                            </a:lnTo>
                            <a:lnTo>
                              <a:pt x="304" y="920"/>
                            </a:lnTo>
                            <a:lnTo>
                              <a:pt x="305" y="923"/>
                            </a:lnTo>
                            <a:lnTo>
                              <a:pt x="306" y="927"/>
                            </a:lnTo>
                            <a:lnTo>
                              <a:pt x="307" y="938"/>
                            </a:lnTo>
                            <a:lnTo>
                              <a:pt x="308" y="921"/>
                            </a:lnTo>
                            <a:lnTo>
                              <a:pt x="309" y="936"/>
                            </a:lnTo>
                            <a:lnTo>
                              <a:pt x="309" y="905"/>
                            </a:lnTo>
                            <a:lnTo>
                              <a:pt x="310" y="899"/>
                            </a:lnTo>
                            <a:lnTo>
                              <a:pt x="311" y="926"/>
                            </a:lnTo>
                            <a:lnTo>
                              <a:pt x="312" y="923"/>
                            </a:lnTo>
                            <a:lnTo>
                              <a:pt x="313" y="925"/>
                            </a:lnTo>
                            <a:lnTo>
                              <a:pt x="314" y="922"/>
                            </a:lnTo>
                            <a:lnTo>
                              <a:pt x="315" y="923"/>
                            </a:lnTo>
                            <a:lnTo>
                              <a:pt x="316" y="923"/>
                            </a:lnTo>
                            <a:lnTo>
                              <a:pt x="317" y="928"/>
                            </a:lnTo>
                            <a:lnTo>
                              <a:pt x="318" y="924"/>
                            </a:lnTo>
                            <a:lnTo>
                              <a:pt x="318" y="928"/>
                            </a:lnTo>
                            <a:lnTo>
                              <a:pt x="319" y="917"/>
                            </a:lnTo>
                            <a:lnTo>
                              <a:pt x="320" y="926"/>
                            </a:lnTo>
                            <a:lnTo>
                              <a:pt x="321" y="930"/>
                            </a:lnTo>
                            <a:lnTo>
                              <a:pt x="322" y="922"/>
                            </a:lnTo>
                            <a:lnTo>
                              <a:pt x="323" y="927"/>
                            </a:lnTo>
                            <a:lnTo>
                              <a:pt x="324" y="928"/>
                            </a:lnTo>
                            <a:lnTo>
                              <a:pt x="325" y="926"/>
                            </a:lnTo>
                            <a:lnTo>
                              <a:pt x="326" y="926"/>
                            </a:lnTo>
                            <a:lnTo>
                              <a:pt x="327" y="935"/>
                            </a:lnTo>
                            <a:lnTo>
                              <a:pt x="327" y="932"/>
                            </a:lnTo>
                            <a:lnTo>
                              <a:pt x="328" y="924"/>
                            </a:lnTo>
                            <a:lnTo>
                              <a:pt x="329" y="937"/>
                            </a:lnTo>
                            <a:lnTo>
                              <a:pt x="330" y="932"/>
                            </a:lnTo>
                            <a:lnTo>
                              <a:pt x="331" y="922"/>
                            </a:lnTo>
                            <a:lnTo>
                              <a:pt x="332" y="929"/>
                            </a:lnTo>
                            <a:lnTo>
                              <a:pt x="333" y="928"/>
                            </a:lnTo>
                            <a:lnTo>
                              <a:pt x="334" y="920"/>
                            </a:lnTo>
                            <a:lnTo>
                              <a:pt x="335" y="928"/>
                            </a:lnTo>
                            <a:lnTo>
                              <a:pt x="336" y="938"/>
                            </a:lnTo>
                            <a:lnTo>
                              <a:pt x="336" y="918"/>
                            </a:lnTo>
                            <a:lnTo>
                              <a:pt x="337" y="917"/>
                            </a:lnTo>
                            <a:lnTo>
                              <a:pt x="338" y="910"/>
                            </a:lnTo>
                            <a:lnTo>
                              <a:pt x="339" y="908"/>
                            </a:lnTo>
                            <a:lnTo>
                              <a:pt x="340" y="891"/>
                            </a:lnTo>
                            <a:lnTo>
                              <a:pt x="341" y="917"/>
                            </a:lnTo>
                            <a:lnTo>
                              <a:pt x="342" y="926"/>
                            </a:lnTo>
                            <a:lnTo>
                              <a:pt x="343" y="923"/>
                            </a:lnTo>
                            <a:lnTo>
                              <a:pt x="344" y="912"/>
                            </a:lnTo>
                            <a:lnTo>
                              <a:pt x="345" y="932"/>
                            </a:lnTo>
                            <a:lnTo>
                              <a:pt x="346" y="915"/>
                            </a:lnTo>
                            <a:lnTo>
                              <a:pt x="347" y="930"/>
                            </a:lnTo>
                            <a:lnTo>
                              <a:pt x="348" y="931"/>
                            </a:lnTo>
                            <a:lnTo>
                              <a:pt x="349" y="922"/>
                            </a:lnTo>
                            <a:lnTo>
                              <a:pt x="350" y="935"/>
                            </a:lnTo>
                            <a:lnTo>
                              <a:pt x="351" y="941"/>
                            </a:lnTo>
                            <a:lnTo>
                              <a:pt x="352" y="922"/>
                            </a:lnTo>
                            <a:lnTo>
                              <a:pt x="353" y="944"/>
                            </a:lnTo>
                            <a:lnTo>
                              <a:pt x="354" y="925"/>
                            </a:lnTo>
                            <a:lnTo>
                              <a:pt x="354" y="926"/>
                            </a:lnTo>
                            <a:lnTo>
                              <a:pt x="355" y="926"/>
                            </a:lnTo>
                            <a:lnTo>
                              <a:pt x="356" y="917"/>
                            </a:lnTo>
                            <a:lnTo>
                              <a:pt x="357" y="927"/>
                            </a:lnTo>
                            <a:lnTo>
                              <a:pt x="358" y="929"/>
                            </a:lnTo>
                            <a:lnTo>
                              <a:pt x="359" y="936"/>
                            </a:lnTo>
                            <a:lnTo>
                              <a:pt x="360" y="932"/>
                            </a:lnTo>
                            <a:lnTo>
                              <a:pt x="361" y="926"/>
                            </a:lnTo>
                            <a:lnTo>
                              <a:pt x="362" y="925"/>
                            </a:lnTo>
                            <a:lnTo>
                              <a:pt x="363" y="928"/>
                            </a:lnTo>
                            <a:lnTo>
                              <a:pt x="363" y="930"/>
                            </a:lnTo>
                            <a:lnTo>
                              <a:pt x="364" y="914"/>
                            </a:lnTo>
                            <a:lnTo>
                              <a:pt x="365" y="922"/>
                            </a:lnTo>
                            <a:lnTo>
                              <a:pt x="366" y="927"/>
                            </a:lnTo>
                            <a:lnTo>
                              <a:pt x="367" y="921"/>
                            </a:lnTo>
                            <a:lnTo>
                              <a:pt x="368" y="926"/>
                            </a:lnTo>
                            <a:lnTo>
                              <a:pt x="369" y="931"/>
                            </a:lnTo>
                            <a:lnTo>
                              <a:pt x="370" y="908"/>
                            </a:lnTo>
                            <a:lnTo>
                              <a:pt x="371" y="926"/>
                            </a:lnTo>
                            <a:lnTo>
                              <a:pt x="372" y="931"/>
                            </a:lnTo>
                            <a:lnTo>
                              <a:pt x="372" y="909"/>
                            </a:lnTo>
                            <a:lnTo>
                              <a:pt x="373" y="920"/>
                            </a:lnTo>
                            <a:lnTo>
                              <a:pt x="374" y="929"/>
                            </a:lnTo>
                            <a:lnTo>
                              <a:pt x="375" y="935"/>
                            </a:lnTo>
                            <a:lnTo>
                              <a:pt x="376" y="919"/>
                            </a:lnTo>
                            <a:lnTo>
                              <a:pt x="377" y="942"/>
                            </a:lnTo>
                            <a:lnTo>
                              <a:pt x="378" y="917"/>
                            </a:lnTo>
                            <a:lnTo>
                              <a:pt x="379" y="918"/>
                            </a:lnTo>
                            <a:lnTo>
                              <a:pt x="380" y="934"/>
                            </a:lnTo>
                            <a:lnTo>
                              <a:pt x="381" y="911"/>
                            </a:lnTo>
                            <a:lnTo>
                              <a:pt x="382" y="923"/>
                            </a:lnTo>
                            <a:lnTo>
                              <a:pt x="383" y="933"/>
                            </a:lnTo>
                            <a:lnTo>
                              <a:pt x="384" y="933"/>
                            </a:lnTo>
                            <a:lnTo>
                              <a:pt x="385" y="917"/>
                            </a:lnTo>
                            <a:lnTo>
                              <a:pt x="386" y="908"/>
                            </a:lnTo>
                            <a:lnTo>
                              <a:pt x="387" y="918"/>
                            </a:lnTo>
                            <a:lnTo>
                              <a:pt x="388" y="920"/>
                            </a:lnTo>
                            <a:lnTo>
                              <a:pt x="389" y="932"/>
                            </a:lnTo>
                            <a:lnTo>
                              <a:pt x="390" y="915"/>
                            </a:lnTo>
                            <a:lnTo>
                              <a:pt x="390" y="917"/>
                            </a:lnTo>
                            <a:lnTo>
                              <a:pt x="391" y="899"/>
                            </a:lnTo>
                            <a:lnTo>
                              <a:pt x="392" y="901"/>
                            </a:lnTo>
                            <a:lnTo>
                              <a:pt x="393" y="932"/>
                            </a:lnTo>
                            <a:lnTo>
                              <a:pt x="394" y="944"/>
                            </a:lnTo>
                            <a:lnTo>
                              <a:pt x="395" y="935"/>
                            </a:lnTo>
                            <a:lnTo>
                              <a:pt x="396" y="926"/>
                            </a:lnTo>
                            <a:lnTo>
                              <a:pt x="397" y="902"/>
                            </a:lnTo>
                            <a:lnTo>
                              <a:pt x="398" y="911"/>
                            </a:lnTo>
                            <a:lnTo>
                              <a:pt x="399" y="918"/>
                            </a:lnTo>
                            <a:lnTo>
                              <a:pt x="399" y="921"/>
                            </a:lnTo>
                            <a:lnTo>
                              <a:pt x="400" y="920"/>
                            </a:lnTo>
                            <a:lnTo>
                              <a:pt x="401" y="922"/>
                            </a:lnTo>
                            <a:lnTo>
                              <a:pt x="402" y="904"/>
                            </a:lnTo>
                            <a:lnTo>
                              <a:pt x="403" y="883"/>
                            </a:lnTo>
                            <a:lnTo>
                              <a:pt x="404" y="902"/>
                            </a:lnTo>
                            <a:lnTo>
                              <a:pt x="405" y="918"/>
                            </a:lnTo>
                            <a:lnTo>
                              <a:pt x="406" y="874"/>
                            </a:lnTo>
                            <a:lnTo>
                              <a:pt x="407" y="823"/>
                            </a:lnTo>
                            <a:lnTo>
                              <a:pt x="408" y="845"/>
                            </a:lnTo>
                            <a:lnTo>
                              <a:pt x="408" y="798"/>
                            </a:lnTo>
                            <a:lnTo>
                              <a:pt x="409" y="789"/>
                            </a:lnTo>
                            <a:lnTo>
                              <a:pt x="410" y="878"/>
                            </a:lnTo>
                            <a:lnTo>
                              <a:pt x="411" y="831"/>
                            </a:lnTo>
                            <a:lnTo>
                              <a:pt x="412" y="752"/>
                            </a:lnTo>
                            <a:lnTo>
                              <a:pt x="413" y="734"/>
                            </a:lnTo>
                            <a:lnTo>
                              <a:pt x="414" y="726"/>
                            </a:lnTo>
                            <a:lnTo>
                              <a:pt x="415" y="713"/>
                            </a:lnTo>
                            <a:lnTo>
                              <a:pt x="416" y="657"/>
                            </a:lnTo>
                            <a:lnTo>
                              <a:pt x="417" y="595"/>
                            </a:lnTo>
                            <a:lnTo>
                              <a:pt x="418" y="560"/>
                            </a:lnTo>
                            <a:lnTo>
                              <a:pt x="419" y="622"/>
                            </a:lnTo>
                            <a:lnTo>
                              <a:pt x="420" y="516"/>
                            </a:lnTo>
                            <a:lnTo>
                              <a:pt x="421" y="449"/>
                            </a:lnTo>
                            <a:lnTo>
                              <a:pt x="422" y="564"/>
                            </a:lnTo>
                            <a:lnTo>
                              <a:pt x="423" y="469"/>
                            </a:lnTo>
                            <a:lnTo>
                              <a:pt x="424" y="486"/>
                            </a:lnTo>
                            <a:lnTo>
                              <a:pt x="425" y="608"/>
                            </a:lnTo>
                            <a:lnTo>
                              <a:pt x="426" y="673"/>
                            </a:lnTo>
                            <a:lnTo>
                              <a:pt x="426" y="586"/>
                            </a:lnTo>
                            <a:lnTo>
                              <a:pt x="427" y="647"/>
                            </a:lnTo>
                            <a:lnTo>
                              <a:pt x="428" y="597"/>
                            </a:lnTo>
                            <a:lnTo>
                              <a:pt x="429" y="458"/>
                            </a:lnTo>
                            <a:lnTo>
                              <a:pt x="430" y="531"/>
                            </a:lnTo>
                            <a:lnTo>
                              <a:pt x="431" y="687"/>
                            </a:lnTo>
                            <a:lnTo>
                              <a:pt x="432" y="586"/>
                            </a:lnTo>
                            <a:lnTo>
                              <a:pt x="433" y="576"/>
                            </a:lnTo>
                            <a:lnTo>
                              <a:pt x="434" y="711"/>
                            </a:lnTo>
                            <a:lnTo>
                              <a:pt x="435" y="809"/>
                            </a:lnTo>
                            <a:lnTo>
                              <a:pt x="435" y="755"/>
                            </a:lnTo>
                            <a:lnTo>
                              <a:pt x="436" y="564"/>
                            </a:lnTo>
                            <a:lnTo>
                              <a:pt x="437" y="660"/>
                            </a:lnTo>
                            <a:lnTo>
                              <a:pt x="438" y="586"/>
                            </a:lnTo>
                            <a:lnTo>
                              <a:pt x="439" y="532"/>
                            </a:lnTo>
                            <a:lnTo>
                              <a:pt x="440" y="632"/>
                            </a:lnTo>
                            <a:lnTo>
                              <a:pt x="441" y="652"/>
                            </a:lnTo>
                            <a:lnTo>
                              <a:pt x="443" y="687"/>
                            </a:lnTo>
                            <a:lnTo>
                              <a:pt x="444" y="655"/>
                            </a:lnTo>
                            <a:lnTo>
                              <a:pt x="444" y="722"/>
                            </a:lnTo>
                            <a:lnTo>
                              <a:pt x="445" y="548"/>
                            </a:lnTo>
                            <a:lnTo>
                              <a:pt x="446" y="510"/>
                            </a:lnTo>
                            <a:lnTo>
                              <a:pt x="447" y="563"/>
                            </a:lnTo>
                            <a:lnTo>
                              <a:pt x="448" y="648"/>
                            </a:lnTo>
                            <a:lnTo>
                              <a:pt x="449" y="652"/>
                            </a:lnTo>
                            <a:lnTo>
                              <a:pt x="450" y="640"/>
                            </a:lnTo>
                            <a:lnTo>
                              <a:pt x="451" y="607"/>
                            </a:lnTo>
                            <a:lnTo>
                              <a:pt x="452" y="729"/>
                            </a:lnTo>
                            <a:lnTo>
                              <a:pt x="453" y="767"/>
                            </a:lnTo>
                            <a:lnTo>
                              <a:pt x="453" y="700"/>
                            </a:lnTo>
                            <a:lnTo>
                              <a:pt x="454" y="711"/>
                            </a:lnTo>
                            <a:lnTo>
                              <a:pt x="455" y="742"/>
                            </a:lnTo>
                            <a:lnTo>
                              <a:pt x="456" y="818"/>
                            </a:lnTo>
                            <a:lnTo>
                              <a:pt x="457" y="824"/>
                            </a:lnTo>
                            <a:lnTo>
                              <a:pt x="458" y="788"/>
                            </a:lnTo>
                            <a:lnTo>
                              <a:pt x="459" y="823"/>
                            </a:lnTo>
                            <a:lnTo>
                              <a:pt x="460" y="862"/>
                            </a:lnTo>
                            <a:lnTo>
                              <a:pt x="461" y="829"/>
                            </a:lnTo>
                            <a:lnTo>
                              <a:pt x="462" y="794"/>
                            </a:lnTo>
                            <a:lnTo>
                              <a:pt x="463" y="738"/>
                            </a:lnTo>
                            <a:lnTo>
                              <a:pt x="464" y="779"/>
                            </a:lnTo>
                            <a:lnTo>
                              <a:pt x="465" y="783"/>
                            </a:lnTo>
                            <a:lnTo>
                              <a:pt x="466" y="852"/>
                            </a:lnTo>
                            <a:lnTo>
                              <a:pt x="467" y="896"/>
                            </a:lnTo>
                            <a:lnTo>
                              <a:pt x="468" y="854"/>
                            </a:lnTo>
                            <a:lnTo>
                              <a:pt x="469" y="800"/>
                            </a:lnTo>
                            <a:lnTo>
                              <a:pt x="470" y="842"/>
                            </a:lnTo>
                            <a:lnTo>
                              <a:pt x="471" y="839"/>
                            </a:lnTo>
                            <a:lnTo>
                              <a:pt x="471" y="862"/>
                            </a:lnTo>
                            <a:lnTo>
                              <a:pt x="472" y="897"/>
                            </a:lnTo>
                            <a:lnTo>
                              <a:pt x="473" y="881"/>
                            </a:lnTo>
                            <a:lnTo>
                              <a:pt x="474" y="903"/>
                            </a:lnTo>
                            <a:lnTo>
                              <a:pt x="475" y="896"/>
                            </a:lnTo>
                            <a:lnTo>
                              <a:pt x="476" y="828"/>
                            </a:lnTo>
                            <a:lnTo>
                              <a:pt x="477" y="863"/>
                            </a:lnTo>
                            <a:lnTo>
                              <a:pt x="478" y="865"/>
                            </a:lnTo>
                            <a:lnTo>
                              <a:pt x="480" y="844"/>
                            </a:lnTo>
                            <a:lnTo>
                              <a:pt x="480" y="799"/>
                            </a:lnTo>
                            <a:lnTo>
                              <a:pt x="481" y="806"/>
                            </a:lnTo>
                            <a:lnTo>
                              <a:pt x="482" y="884"/>
                            </a:lnTo>
                            <a:lnTo>
                              <a:pt x="483" y="934"/>
                            </a:lnTo>
                            <a:lnTo>
                              <a:pt x="484" y="895"/>
                            </a:lnTo>
                            <a:lnTo>
                              <a:pt x="485" y="897"/>
                            </a:lnTo>
                            <a:lnTo>
                              <a:pt x="486" y="916"/>
                            </a:lnTo>
                            <a:lnTo>
                              <a:pt x="487" y="935"/>
                            </a:lnTo>
                            <a:lnTo>
                              <a:pt x="488" y="919"/>
                            </a:lnTo>
                            <a:lnTo>
                              <a:pt x="488" y="894"/>
                            </a:lnTo>
                            <a:lnTo>
                              <a:pt x="489" y="871"/>
                            </a:lnTo>
                            <a:lnTo>
                              <a:pt x="490" y="877"/>
                            </a:lnTo>
                            <a:lnTo>
                              <a:pt x="491" y="934"/>
                            </a:lnTo>
                            <a:lnTo>
                              <a:pt x="492" y="908"/>
                            </a:lnTo>
                            <a:lnTo>
                              <a:pt x="493" y="911"/>
                            </a:lnTo>
                            <a:lnTo>
                              <a:pt x="495" y="922"/>
                            </a:lnTo>
                            <a:lnTo>
                              <a:pt x="496" y="921"/>
                            </a:lnTo>
                            <a:lnTo>
                              <a:pt x="497" y="897"/>
                            </a:lnTo>
                            <a:lnTo>
                              <a:pt x="497" y="869"/>
                            </a:lnTo>
                            <a:lnTo>
                              <a:pt x="498" y="912"/>
                            </a:lnTo>
                            <a:lnTo>
                              <a:pt x="499" y="932"/>
                            </a:lnTo>
                            <a:lnTo>
                              <a:pt x="500" y="911"/>
                            </a:lnTo>
                            <a:lnTo>
                              <a:pt x="501" y="923"/>
                            </a:lnTo>
                            <a:lnTo>
                              <a:pt x="502" y="885"/>
                            </a:lnTo>
                            <a:lnTo>
                              <a:pt x="503" y="845"/>
                            </a:lnTo>
                            <a:lnTo>
                              <a:pt x="504" y="899"/>
                            </a:lnTo>
                            <a:lnTo>
                              <a:pt x="505" y="935"/>
                            </a:lnTo>
                            <a:lnTo>
                              <a:pt x="506" y="913"/>
                            </a:lnTo>
                            <a:lnTo>
                              <a:pt x="506" y="917"/>
                            </a:lnTo>
                            <a:lnTo>
                              <a:pt x="507" y="921"/>
                            </a:lnTo>
                            <a:lnTo>
                              <a:pt x="509" y="915"/>
                            </a:lnTo>
                            <a:lnTo>
                              <a:pt x="510" y="908"/>
                            </a:lnTo>
                            <a:lnTo>
                              <a:pt x="511" y="922"/>
                            </a:lnTo>
                            <a:lnTo>
                              <a:pt x="512" y="935"/>
                            </a:lnTo>
                            <a:lnTo>
                              <a:pt x="513" y="919"/>
                            </a:lnTo>
                            <a:lnTo>
                              <a:pt x="514" y="913"/>
                            </a:lnTo>
                            <a:lnTo>
                              <a:pt x="515" y="902"/>
                            </a:lnTo>
                            <a:lnTo>
                              <a:pt x="515" y="890"/>
                            </a:lnTo>
                            <a:lnTo>
                              <a:pt x="516" y="903"/>
                            </a:lnTo>
                            <a:lnTo>
                              <a:pt x="517" y="906"/>
                            </a:lnTo>
                            <a:lnTo>
                              <a:pt x="518" y="875"/>
                            </a:lnTo>
                            <a:lnTo>
                              <a:pt x="519" y="891"/>
                            </a:lnTo>
                            <a:lnTo>
                              <a:pt x="520" y="916"/>
                            </a:lnTo>
                            <a:lnTo>
                              <a:pt x="521" y="899"/>
                            </a:lnTo>
                            <a:lnTo>
                              <a:pt x="523" y="915"/>
                            </a:lnTo>
                            <a:lnTo>
                              <a:pt x="524" y="924"/>
                            </a:lnTo>
                            <a:lnTo>
                              <a:pt x="524" y="926"/>
                            </a:lnTo>
                            <a:lnTo>
                              <a:pt x="525" y="928"/>
                            </a:lnTo>
                            <a:lnTo>
                              <a:pt x="526" y="918"/>
                            </a:lnTo>
                            <a:lnTo>
                              <a:pt x="527" y="889"/>
                            </a:lnTo>
                            <a:lnTo>
                              <a:pt x="528" y="911"/>
                            </a:lnTo>
                            <a:lnTo>
                              <a:pt x="529" y="923"/>
                            </a:lnTo>
                            <a:lnTo>
                              <a:pt x="530" y="913"/>
                            </a:lnTo>
                            <a:lnTo>
                              <a:pt x="531" y="944"/>
                            </a:lnTo>
                            <a:lnTo>
                              <a:pt x="532" y="933"/>
                            </a:lnTo>
                            <a:lnTo>
                              <a:pt x="533" y="928"/>
                            </a:lnTo>
                            <a:lnTo>
                              <a:pt x="534" y="925"/>
                            </a:lnTo>
                            <a:lnTo>
                              <a:pt x="535" y="930"/>
                            </a:lnTo>
                            <a:lnTo>
                              <a:pt x="536" y="901"/>
                            </a:lnTo>
                            <a:lnTo>
                              <a:pt x="537" y="918"/>
                            </a:lnTo>
                            <a:lnTo>
                              <a:pt x="538" y="926"/>
                            </a:lnTo>
                            <a:lnTo>
                              <a:pt x="539" y="921"/>
                            </a:lnTo>
                            <a:lnTo>
                              <a:pt x="540" y="920"/>
                            </a:lnTo>
                            <a:lnTo>
                              <a:pt x="541" y="925"/>
                            </a:lnTo>
                            <a:lnTo>
                              <a:pt x="542" y="928"/>
                            </a:lnTo>
                            <a:lnTo>
                              <a:pt x="542" y="929"/>
                            </a:lnTo>
                            <a:lnTo>
                              <a:pt x="543" y="918"/>
                            </a:lnTo>
                            <a:lnTo>
                              <a:pt x="544" y="918"/>
                            </a:lnTo>
                            <a:lnTo>
                              <a:pt x="546" y="931"/>
                            </a:lnTo>
                            <a:lnTo>
                              <a:pt x="547" y="924"/>
                            </a:lnTo>
                            <a:lnTo>
                              <a:pt x="548" y="927"/>
                            </a:lnTo>
                            <a:lnTo>
                              <a:pt x="549" y="918"/>
                            </a:lnTo>
                            <a:lnTo>
                              <a:pt x="550" y="923"/>
                            </a:lnTo>
                            <a:lnTo>
                              <a:pt x="551" y="917"/>
                            </a:lnTo>
                            <a:lnTo>
                              <a:pt x="551" y="924"/>
                            </a:lnTo>
                            <a:lnTo>
                              <a:pt x="552" y="915"/>
                            </a:lnTo>
                            <a:lnTo>
                              <a:pt x="553" y="926"/>
                            </a:lnTo>
                            <a:lnTo>
                              <a:pt x="554" y="929"/>
                            </a:lnTo>
                            <a:lnTo>
                              <a:pt x="555" y="924"/>
                            </a:lnTo>
                            <a:lnTo>
                              <a:pt x="557" y="921"/>
                            </a:lnTo>
                            <a:lnTo>
                              <a:pt x="558" y="927"/>
                            </a:lnTo>
                            <a:lnTo>
                              <a:pt x="559" y="937"/>
                            </a:lnTo>
                            <a:lnTo>
                              <a:pt x="560" y="917"/>
                            </a:lnTo>
                            <a:lnTo>
                              <a:pt x="560" y="908"/>
                            </a:lnTo>
                            <a:lnTo>
                              <a:pt x="561" y="922"/>
                            </a:lnTo>
                            <a:lnTo>
                              <a:pt x="562" y="929"/>
                            </a:lnTo>
                            <a:lnTo>
                              <a:pt x="563" y="945"/>
                            </a:lnTo>
                            <a:lnTo>
                              <a:pt x="564" y="919"/>
                            </a:lnTo>
                            <a:lnTo>
                              <a:pt x="565" y="916"/>
                            </a:lnTo>
                            <a:lnTo>
                              <a:pt x="566" y="890"/>
                            </a:lnTo>
                            <a:lnTo>
                              <a:pt x="568" y="909"/>
                            </a:lnTo>
                            <a:lnTo>
                              <a:pt x="569" y="925"/>
                            </a:lnTo>
                            <a:lnTo>
                              <a:pt x="569" y="899"/>
                            </a:lnTo>
                            <a:lnTo>
                              <a:pt x="570" y="849"/>
                            </a:lnTo>
                            <a:lnTo>
                              <a:pt x="571" y="866"/>
                            </a:lnTo>
                            <a:lnTo>
                              <a:pt x="572" y="899"/>
                            </a:lnTo>
                            <a:lnTo>
                              <a:pt x="573" y="921"/>
                            </a:lnTo>
                            <a:lnTo>
                              <a:pt x="574" y="800"/>
                            </a:lnTo>
                            <a:lnTo>
                              <a:pt x="575" y="830"/>
                            </a:lnTo>
                            <a:lnTo>
                              <a:pt x="576" y="854"/>
                            </a:lnTo>
                            <a:lnTo>
                              <a:pt x="578" y="857"/>
                            </a:lnTo>
                            <a:lnTo>
                              <a:pt x="578" y="763"/>
                            </a:lnTo>
                            <a:lnTo>
                              <a:pt x="579" y="692"/>
                            </a:lnTo>
                            <a:lnTo>
                              <a:pt x="580" y="618"/>
                            </a:lnTo>
                            <a:lnTo>
                              <a:pt x="581" y="570"/>
                            </a:lnTo>
                            <a:lnTo>
                              <a:pt x="582" y="558"/>
                            </a:lnTo>
                            <a:lnTo>
                              <a:pt x="583" y="576"/>
                            </a:lnTo>
                            <a:lnTo>
                              <a:pt x="584" y="319"/>
                            </a:lnTo>
                            <a:lnTo>
                              <a:pt x="585" y="169"/>
                            </a:lnTo>
                            <a:lnTo>
                              <a:pt x="586" y="351"/>
                            </a:lnTo>
                            <a:lnTo>
                              <a:pt x="587" y="311"/>
                            </a:lnTo>
                            <a:lnTo>
                              <a:pt x="588" y="223"/>
                            </a:lnTo>
                            <a:lnTo>
                              <a:pt x="589" y="40"/>
                            </a:lnTo>
                            <a:lnTo>
                              <a:pt x="590" y="287"/>
                            </a:lnTo>
                            <a:lnTo>
                              <a:pt x="591" y="232"/>
                            </a:lnTo>
                            <a:lnTo>
                              <a:pt x="592" y="174"/>
                            </a:lnTo>
                            <a:lnTo>
                              <a:pt x="593" y="13"/>
                            </a:lnTo>
                            <a:lnTo>
                              <a:pt x="594" y="296"/>
                            </a:lnTo>
                            <a:lnTo>
                              <a:pt x="595" y="488"/>
                            </a:lnTo>
                            <a:lnTo>
                              <a:pt x="596" y="324"/>
                            </a:lnTo>
                            <a:lnTo>
                              <a:pt x="597" y="193"/>
                            </a:lnTo>
                            <a:lnTo>
                              <a:pt x="598" y="271"/>
                            </a:lnTo>
                            <a:lnTo>
                              <a:pt x="599" y="401"/>
                            </a:lnTo>
                            <a:lnTo>
                              <a:pt x="600" y="207"/>
                            </a:lnTo>
                            <a:lnTo>
                              <a:pt x="601" y="72"/>
                            </a:lnTo>
                            <a:lnTo>
                              <a:pt x="602" y="258"/>
                            </a:lnTo>
                            <a:lnTo>
                              <a:pt x="603" y="367"/>
                            </a:lnTo>
                            <a:lnTo>
                              <a:pt x="604" y="278"/>
                            </a:lnTo>
                            <a:lnTo>
                              <a:pt x="605" y="171"/>
                            </a:lnTo>
                            <a:lnTo>
                              <a:pt x="606" y="230"/>
                            </a:lnTo>
                            <a:lnTo>
                              <a:pt x="607" y="254"/>
                            </a:lnTo>
                            <a:lnTo>
                              <a:pt x="608" y="249"/>
                            </a:lnTo>
                            <a:lnTo>
                              <a:pt x="609" y="372"/>
                            </a:lnTo>
                            <a:lnTo>
                              <a:pt x="610" y="411"/>
                            </a:lnTo>
                            <a:lnTo>
                              <a:pt x="611" y="420"/>
                            </a:lnTo>
                            <a:lnTo>
                              <a:pt x="612" y="409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82823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93" y="2897"/>
                        <a:ext cx="786" cy="924"/>
                      </a:xfrm>
                      <a:custGeom>
                        <a:avLst/>
                        <a:gdLst>
                          <a:gd name="T0" fmla="*/ 9 w 786"/>
                          <a:gd name="T1" fmla="*/ 150 h 924"/>
                          <a:gd name="T2" fmla="*/ 20 w 786"/>
                          <a:gd name="T3" fmla="*/ 580 h 924"/>
                          <a:gd name="T4" fmla="*/ 31 w 786"/>
                          <a:gd name="T5" fmla="*/ 801 h 924"/>
                          <a:gd name="T6" fmla="*/ 42 w 786"/>
                          <a:gd name="T7" fmla="*/ 758 h 924"/>
                          <a:gd name="T8" fmla="*/ 54 w 786"/>
                          <a:gd name="T9" fmla="*/ 803 h 924"/>
                          <a:gd name="T10" fmla="*/ 65 w 786"/>
                          <a:gd name="T11" fmla="*/ 862 h 924"/>
                          <a:gd name="T12" fmla="*/ 76 w 786"/>
                          <a:gd name="T13" fmla="*/ 886 h 924"/>
                          <a:gd name="T14" fmla="*/ 87 w 786"/>
                          <a:gd name="T15" fmla="*/ 898 h 924"/>
                          <a:gd name="T16" fmla="*/ 99 w 786"/>
                          <a:gd name="T17" fmla="*/ 863 h 924"/>
                          <a:gd name="T18" fmla="*/ 110 w 786"/>
                          <a:gd name="T19" fmla="*/ 863 h 924"/>
                          <a:gd name="T20" fmla="*/ 122 w 786"/>
                          <a:gd name="T21" fmla="*/ 889 h 924"/>
                          <a:gd name="T22" fmla="*/ 133 w 786"/>
                          <a:gd name="T23" fmla="*/ 881 h 924"/>
                          <a:gd name="T24" fmla="*/ 145 w 786"/>
                          <a:gd name="T25" fmla="*/ 900 h 924"/>
                          <a:gd name="T26" fmla="*/ 156 w 786"/>
                          <a:gd name="T27" fmla="*/ 907 h 924"/>
                          <a:gd name="T28" fmla="*/ 168 w 786"/>
                          <a:gd name="T29" fmla="*/ 904 h 924"/>
                          <a:gd name="T30" fmla="*/ 180 w 786"/>
                          <a:gd name="T31" fmla="*/ 904 h 924"/>
                          <a:gd name="T32" fmla="*/ 191 w 786"/>
                          <a:gd name="T33" fmla="*/ 887 h 924"/>
                          <a:gd name="T34" fmla="*/ 203 w 786"/>
                          <a:gd name="T35" fmla="*/ 909 h 924"/>
                          <a:gd name="T36" fmla="*/ 215 w 786"/>
                          <a:gd name="T37" fmla="*/ 902 h 924"/>
                          <a:gd name="T38" fmla="*/ 226 w 786"/>
                          <a:gd name="T39" fmla="*/ 900 h 924"/>
                          <a:gd name="T40" fmla="*/ 239 w 786"/>
                          <a:gd name="T41" fmla="*/ 905 h 924"/>
                          <a:gd name="T42" fmla="*/ 251 w 786"/>
                          <a:gd name="T43" fmla="*/ 903 h 924"/>
                          <a:gd name="T44" fmla="*/ 262 w 786"/>
                          <a:gd name="T45" fmla="*/ 901 h 924"/>
                          <a:gd name="T46" fmla="*/ 275 w 786"/>
                          <a:gd name="T47" fmla="*/ 909 h 924"/>
                          <a:gd name="T48" fmla="*/ 287 w 786"/>
                          <a:gd name="T49" fmla="*/ 909 h 924"/>
                          <a:gd name="T50" fmla="*/ 298 w 786"/>
                          <a:gd name="T51" fmla="*/ 906 h 924"/>
                          <a:gd name="T52" fmla="*/ 311 w 786"/>
                          <a:gd name="T53" fmla="*/ 870 h 924"/>
                          <a:gd name="T54" fmla="*/ 323 w 786"/>
                          <a:gd name="T55" fmla="*/ 808 h 924"/>
                          <a:gd name="T56" fmla="*/ 335 w 786"/>
                          <a:gd name="T57" fmla="*/ 873 h 924"/>
                          <a:gd name="T58" fmla="*/ 348 w 786"/>
                          <a:gd name="T59" fmla="*/ 848 h 924"/>
                          <a:gd name="T60" fmla="*/ 360 w 786"/>
                          <a:gd name="T61" fmla="*/ 844 h 924"/>
                          <a:gd name="T62" fmla="*/ 372 w 786"/>
                          <a:gd name="T63" fmla="*/ 834 h 924"/>
                          <a:gd name="T64" fmla="*/ 385 w 786"/>
                          <a:gd name="T65" fmla="*/ 888 h 924"/>
                          <a:gd name="T66" fmla="*/ 397 w 786"/>
                          <a:gd name="T67" fmla="*/ 891 h 924"/>
                          <a:gd name="T68" fmla="*/ 410 w 786"/>
                          <a:gd name="T69" fmla="*/ 900 h 924"/>
                          <a:gd name="T70" fmla="*/ 423 w 786"/>
                          <a:gd name="T71" fmla="*/ 883 h 924"/>
                          <a:gd name="T72" fmla="*/ 435 w 786"/>
                          <a:gd name="T73" fmla="*/ 887 h 924"/>
                          <a:gd name="T74" fmla="*/ 448 w 786"/>
                          <a:gd name="T75" fmla="*/ 900 h 924"/>
                          <a:gd name="T76" fmla="*/ 460 w 786"/>
                          <a:gd name="T77" fmla="*/ 901 h 924"/>
                          <a:gd name="T78" fmla="*/ 473 w 786"/>
                          <a:gd name="T79" fmla="*/ 901 h 924"/>
                          <a:gd name="T80" fmla="*/ 486 w 786"/>
                          <a:gd name="T81" fmla="*/ 885 h 924"/>
                          <a:gd name="T82" fmla="*/ 498 w 786"/>
                          <a:gd name="T83" fmla="*/ 890 h 924"/>
                          <a:gd name="T84" fmla="*/ 512 w 786"/>
                          <a:gd name="T85" fmla="*/ 859 h 924"/>
                          <a:gd name="T86" fmla="*/ 524 w 786"/>
                          <a:gd name="T87" fmla="*/ 850 h 924"/>
                          <a:gd name="T88" fmla="*/ 537 w 786"/>
                          <a:gd name="T89" fmla="*/ 904 h 924"/>
                          <a:gd name="T90" fmla="*/ 550 w 786"/>
                          <a:gd name="T91" fmla="*/ 877 h 924"/>
                          <a:gd name="T92" fmla="*/ 563 w 786"/>
                          <a:gd name="T93" fmla="*/ 883 h 924"/>
                          <a:gd name="T94" fmla="*/ 576 w 786"/>
                          <a:gd name="T95" fmla="*/ 903 h 924"/>
                          <a:gd name="T96" fmla="*/ 589 w 786"/>
                          <a:gd name="T97" fmla="*/ 886 h 924"/>
                          <a:gd name="T98" fmla="*/ 603 w 786"/>
                          <a:gd name="T99" fmla="*/ 891 h 924"/>
                          <a:gd name="T100" fmla="*/ 616 w 786"/>
                          <a:gd name="T101" fmla="*/ 908 h 924"/>
                          <a:gd name="T102" fmla="*/ 629 w 786"/>
                          <a:gd name="T103" fmla="*/ 909 h 924"/>
                          <a:gd name="T104" fmla="*/ 642 w 786"/>
                          <a:gd name="T105" fmla="*/ 907 h 924"/>
                          <a:gd name="T106" fmla="*/ 656 w 786"/>
                          <a:gd name="T107" fmla="*/ 900 h 924"/>
                          <a:gd name="T108" fmla="*/ 669 w 786"/>
                          <a:gd name="T109" fmla="*/ 909 h 924"/>
                          <a:gd name="T110" fmla="*/ 683 w 786"/>
                          <a:gd name="T111" fmla="*/ 915 h 924"/>
                          <a:gd name="T112" fmla="*/ 696 w 786"/>
                          <a:gd name="T113" fmla="*/ 900 h 924"/>
                          <a:gd name="T114" fmla="*/ 710 w 786"/>
                          <a:gd name="T115" fmla="*/ 906 h 924"/>
                          <a:gd name="T116" fmla="*/ 723 w 786"/>
                          <a:gd name="T117" fmla="*/ 911 h 924"/>
                          <a:gd name="T118" fmla="*/ 737 w 786"/>
                          <a:gd name="T119" fmla="*/ 909 h 924"/>
                          <a:gd name="T120" fmla="*/ 750 w 786"/>
                          <a:gd name="T121" fmla="*/ 909 h 924"/>
                          <a:gd name="T122" fmla="*/ 764 w 786"/>
                          <a:gd name="T123" fmla="*/ 917 h 924"/>
                          <a:gd name="T124" fmla="*/ 777 w 786"/>
                          <a:gd name="T125" fmla="*/ 918 h 924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60000 65536"/>
                          <a:gd name="T187" fmla="*/ 0 60000 65536"/>
                          <a:gd name="T188" fmla="*/ 0 60000 65536"/>
                          <a:gd name="T189" fmla="*/ 0 w 786"/>
                          <a:gd name="T190" fmla="*/ 0 h 924"/>
                          <a:gd name="T191" fmla="*/ 786 w 786"/>
                          <a:gd name="T192" fmla="*/ 924 h 924"/>
                        </a:gdLst>
                        <a:ahLst/>
                        <a:cxnLst>
                          <a:cxn ang="T126">
                            <a:pos x="T0" y="T1"/>
                          </a:cxn>
                          <a:cxn ang="T127">
                            <a:pos x="T2" y="T3"/>
                          </a:cxn>
                          <a:cxn ang="T128">
                            <a:pos x="T4" y="T5"/>
                          </a:cxn>
                          <a:cxn ang="T129">
                            <a:pos x="T6" y="T7"/>
                          </a:cxn>
                          <a:cxn ang="T130">
                            <a:pos x="T8" y="T9"/>
                          </a:cxn>
                          <a:cxn ang="T131">
                            <a:pos x="T10" y="T11"/>
                          </a:cxn>
                          <a:cxn ang="T132">
                            <a:pos x="T12" y="T13"/>
                          </a:cxn>
                          <a:cxn ang="T133">
                            <a:pos x="T14" y="T15"/>
                          </a:cxn>
                          <a:cxn ang="T134">
                            <a:pos x="T16" y="T17"/>
                          </a:cxn>
                          <a:cxn ang="T135">
                            <a:pos x="T18" y="T19"/>
                          </a:cxn>
                          <a:cxn ang="T136">
                            <a:pos x="T20" y="T21"/>
                          </a:cxn>
                          <a:cxn ang="T137">
                            <a:pos x="T22" y="T23"/>
                          </a:cxn>
                          <a:cxn ang="T138">
                            <a:pos x="T24" y="T25"/>
                          </a:cxn>
                          <a:cxn ang="T139">
                            <a:pos x="T26" y="T27"/>
                          </a:cxn>
                          <a:cxn ang="T140">
                            <a:pos x="T28" y="T29"/>
                          </a:cxn>
                          <a:cxn ang="T141">
                            <a:pos x="T30" y="T31"/>
                          </a:cxn>
                          <a:cxn ang="T142">
                            <a:pos x="T32" y="T33"/>
                          </a:cxn>
                          <a:cxn ang="T143">
                            <a:pos x="T34" y="T35"/>
                          </a:cxn>
                          <a:cxn ang="T144">
                            <a:pos x="T36" y="T37"/>
                          </a:cxn>
                          <a:cxn ang="T145">
                            <a:pos x="T38" y="T39"/>
                          </a:cxn>
                          <a:cxn ang="T146">
                            <a:pos x="T40" y="T41"/>
                          </a:cxn>
                          <a:cxn ang="T147">
                            <a:pos x="T42" y="T43"/>
                          </a:cxn>
                          <a:cxn ang="T148">
                            <a:pos x="T44" y="T45"/>
                          </a:cxn>
                          <a:cxn ang="T149">
                            <a:pos x="T46" y="T47"/>
                          </a:cxn>
                          <a:cxn ang="T150">
                            <a:pos x="T48" y="T49"/>
                          </a:cxn>
                          <a:cxn ang="T151">
                            <a:pos x="T50" y="T51"/>
                          </a:cxn>
                          <a:cxn ang="T152">
                            <a:pos x="T52" y="T53"/>
                          </a:cxn>
                          <a:cxn ang="T153">
                            <a:pos x="T54" y="T55"/>
                          </a:cxn>
                          <a:cxn ang="T154">
                            <a:pos x="T56" y="T57"/>
                          </a:cxn>
                          <a:cxn ang="T155">
                            <a:pos x="T58" y="T59"/>
                          </a:cxn>
                          <a:cxn ang="T156">
                            <a:pos x="T60" y="T61"/>
                          </a:cxn>
                          <a:cxn ang="T157">
                            <a:pos x="T62" y="T63"/>
                          </a:cxn>
                          <a:cxn ang="T158">
                            <a:pos x="T64" y="T65"/>
                          </a:cxn>
                          <a:cxn ang="T159">
                            <a:pos x="T66" y="T67"/>
                          </a:cxn>
                          <a:cxn ang="T160">
                            <a:pos x="T68" y="T69"/>
                          </a:cxn>
                          <a:cxn ang="T161">
                            <a:pos x="T70" y="T71"/>
                          </a:cxn>
                          <a:cxn ang="T162">
                            <a:pos x="T72" y="T73"/>
                          </a:cxn>
                          <a:cxn ang="T163">
                            <a:pos x="T74" y="T75"/>
                          </a:cxn>
                          <a:cxn ang="T164">
                            <a:pos x="T76" y="T77"/>
                          </a:cxn>
                          <a:cxn ang="T165">
                            <a:pos x="T78" y="T79"/>
                          </a:cxn>
                          <a:cxn ang="T166">
                            <a:pos x="T80" y="T81"/>
                          </a:cxn>
                          <a:cxn ang="T167">
                            <a:pos x="T82" y="T83"/>
                          </a:cxn>
                          <a:cxn ang="T168">
                            <a:pos x="T84" y="T85"/>
                          </a:cxn>
                          <a:cxn ang="T169">
                            <a:pos x="T86" y="T87"/>
                          </a:cxn>
                          <a:cxn ang="T170">
                            <a:pos x="T88" y="T89"/>
                          </a:cxn>
                          <a:cxn ang="T171">
                            <a:pos x="T90" y="T91"/>
                          </a:cxn>
                          <a:cxn ang="T172">
                            <a:pos x="T92" y="T93"/>
                          </a:cxn>
                          <a:cxn ang="T173">
                            <a:pos x="T94" y="T95"/>
                          </a:cxn>
                          <a:cxn ang="T174">
                            <a:pos x="T96" y="T97"/>
                          </a:cxn>
                          <a:cxn ang="T175">
                            <a:pos x="T98" y="T99"/>
                          </a:cxn>
                          <a:cxn ang="T176">
                            <a:pos x="T100" y="T101"/>
                          </a:cxn>
                          <a:cxn ang="T177">
                            <a:pos x="T102" y="T103"/>
                          </a:cxn>
                          <a:cxn ang="T178">
                            <a:pos x="T104" y="T105"/>
                          </a:cxn>
                          <a:cxn ang="T179">
                            <a:pos x="T106" y="T107"/>
                          </a:cxn>
                          <a:cxn ang="T180">
                            <a:pos x="T108" y="T109"/>
                          </a:cxn>
                          <a:cxn ang="T181">
                            <a:pos x="T110" y="T111"/>
                          </a:cxn>
                          <a:cxn ang="T182">
                            <a:pos x="T112" y="T113"/>
                          </a:cxn>
                          <a:cxn ang="T183">
                            <a:pos x="T114" y="T115"/>
                          </a:cxn>
                          <a:cxn ang="T184">
                            <a:pos x="T116" y="T117"/>
                          </a:cxn>
                          <a:cxn ang="T185">
                            <a:pos x="T118" y="T119"/>
                          </a:cxn>
                          <a:cxn ang="T186">
                            <a:pos x="T120" y="T121"/>
                          </a:cxn>
                          <a:cxn ang="T187">
                            <a:pos x="T122" y="T123"/>
                          </a:cxn>
                          <a:cxn ang="T188">
                            <a:pos x="T124" y="T125"/>
                          </a:cxn>
                        </a:cxnLst>
                        <a:rect l="T189" t="T190" r="T191" b="T192"/>
                        <a:pathLst>
                          <a:path w="786" h="924">
                            <a:moveTo>
                              <a:pt x="0" y="924"/>
                            </a:moveTo>
                            <a:lnTo>
                              <a:pt x="0" y="392"/>
                            </a:lnTo>
                            <a:lnTo>
                              <a:pt x="1" y="371"/>
                            </a:lnTo>
                            <a:lnTo>
                              <a:pt x="2" y="251"/>
                            </a:lnTo>
                            <a:lnTo>
                              <a:pt x="3" y="331"/>
                            </a:lnTo>
                            <a:lnTo>
                              <a:pt x="4" y="309"/>
                            </a:lnTo>
                            <a:lnTo>
                              <a:pt x="5" y="111"/>
                            </a:lnTo>
                            <a:lnTo>
                              <a:pt x="6" y="255"/>
                            </a:lnTo>
                            <a:lnTo>
                              <a:pt x="7" y="379"/>
                            </a:lnTo>
                            <a:lnTo>
                              <a:pt x="8" y="218"/>
                            </a:lnTo>
                            <a:lnTo>
                              <a:pt x="9" y="150"/>
                            </a:lnTo>
                            <a:lnTo>
                              <a:pt x="10" y="0"/>
                            </a:lnTo>
                            <a:lnTo>
                              <a:pt x="11" y="198"/>
                            </a:lnTo>
                            <a:lnTo>
                              <a:pt x="12" y="357"/>
                            </a:lnTo>
                            <a:lnTo>
                              <a:pt x="13" y="272"/>
                            </a:lnTo>
                            <a:lnTo>
                              <a:pt x="14" y="395"/>
                            </a:lnTo>
                            <a:lnTo>
                              <a:pt x="15" y="506"/>
                            </a:lnTo>
                            <a:lnTo>
                              <a:pt x="16" y="470"/>
                            </a:lnTo>
                            <a:lnTo>
                              <a:pt x="17" y="407"/>
                            </a:lnTo>
                            <a:lnTo>
                              <a:pt x="18" y="498"/>
                            </a:lnTo>
                            <a:lnTo>
                              <a:pt x="19" y="574"/>
                            </a:lnTo>
                            <a:lnTo>
                              <a:pt x="20" y="580"/>
                            </a:lnTo>
                            <a:lnTo>
                              <a:pt x="21" y="483"/>
                            </a:lnTo>
                            <a:lnTo>
                              <a:pt x="22" y="492"/>
                            </a:lnTo>
                            <a:lnTo>
                              <a:pt x="23" y="602"/>
                            </a:lnTo>
                            <a:lnTo>
                              <a:pt x="24" y="724"/>
                            </a:lnTo>
                            <a:lnTo>
                              <a:pt x="25" y="797"/>
                            </a:lnTo>
                            <a:lnTo>
                              <a:pt x="26" y="667"/>
                            </a:lnTo>
                            <a:lnTo>
                              <a:pt x="27" y="646"/>
                            </a:lnTo>
                            <a:lnTo>
                              <a:pt x="29" y="715"/>
                            </a:lnTo>
                            <a:lnTo>
                              <a:pt x="29" y="784"/>
                            </a:lnTo>
                            <a:lnTo>
                              <a:pt x="30" y="842"/>
                            </a:lnTo>
                            <a:lnTo>
                              <a:pt x="31" y="801"/>
                            </a:lnTo>
                            <a:lnTo>
                              <a:pt x="32" y="676"/>
                            </a:lnTo>
                            <a:lnTo>
                              <a:pt x="33" y="676"/>
                            </a:lnTo>
                            <a:lnTo>
                              <a:pt x="34" y="766"/>
                            </a:lnTo>
                            <a:lnTo>
                              <a:pt x="35" y="742"/>
                            </a:lnTo>
                            <a:lnTo>
                              <a:pt x="37" y="766"/>
                            </a:lnTo>
                            <a:lnTo>
                              <a:pt x="38" y="837"/>
                            </a:lnTo>
                            <a:lnTo>
                              <a:pt x="38" y="842"/>
                            </a:lnTo>
                            <a:lnTo>
                              <a:pt x="39" y="845"/>
                            </a:lnTo>
                            <a:lnTo>
                              <a:pt x="40" y="812"/>
                            </a:lnTo>
                            <a:lnTo>
                              <a:pt x="41" y="809"/>
                            </a:lnTo>
                            <a:lnTo>
                              <a:pt x="42" y="758"/>
                            </a:lnTo>
                            <a:lnTo>
                              <a:pt x="43" y="839"/>
                            </a:lnTo>
                            <a:lnTo>
                              <a:pt x="45" y="891"/>
                            </a:lnTo>
                            <a:lnTo>
                              <a:pt x="46" y="790"/>
                            </a:lnTo>
                            <a:lnTo>
                              <a:pt x="47" y="781"/>
                            </a:lnTo>
                            <a:lnTo>
                              <a:pt x="47" y="816"/>
                            </a:lnTo>
                            <a:lnTo>
                              <a:pt x="48" y="888"/>
                            </a:lnTo>
                            <a:lnTo>
                              <a:pt x="49" y="855"/>
                            </a:lnTo>
                            <a:lnTo>
                              <a:pt x="50" y="826"/>
                            </a:lnTo>
                            <a:lnTo>
                              <a:pt x="52" y="867"/>
                            </a:lnTo>
                            <a:lnTo>
                              <a:pt x="53" y="851"/>
                            </a:lnTo>
                            <a:lnTo>
                              <a:pt x="54" y="803"/>
                            </a:lnTo>
                            <a:lnTo>
                              <a:pt x="55" y="843"/>
                            </a:lnTo>
                            <a:lnTo>
                              <a:pt x="56" y="830"/>
                            </a:lnTo>
                            <a:lnTo>
                              <a:pt x="56" y="877"/>
                            </a:lnTo>
                            <a:lnTo>
                              <a:pt x="57" y="846"/>
                            </a:lnTo>
                            <a:lnTo>
                              <a:pt x="58" y="832"/>
                            </a:lnTo>
                            <a:lnTo>
                              <a:pt x="60" y="855"/>
                            </a:lnTo>
                            <a:lnTo>
                              <a:pt x="61" y="846"/>
                            </a:lnTo>
                            <a:lnTo>
                              <a:pt x="62" y="834"/>
                            </a:lnTo>
                            <a:lnTo>
                              <a:pt x="63" y="860"/>
                            </a:lnTo>
                            <a:lnTo>
                              <a:pt x="64" y="879"/>
                            </a:lnTo>
                            <a:lnTo>
                              <a:pt x="65" y="862"/>
                            </a:lnTo>
                            <a:lnTo>
                              <a:pt x="65" y="768"/>
                            </a:lnTo>
                            <a:lnTo>
                              <a:pt x="67" y="810"/>
                            </a:lnTo>
                            <a:lnTo>
                              <a:pt x="68" y="833"/>
                            </a:lnTo>
                            <a:lnTo>
                              <a:pt x="69" y="883"/>
                            </a:lnTo>
                            <a:lnTo>
                              <a:pt x="70" y="888"/>
                            </a:lnTo>
                            <a:lnTo>
                              <a:pt x="71" y="847"/>
                            </a:lnTo>
                            <a:lnTo>
                              <a:pt x="72" y="841"/>
                            </a:lnTo>
                            <a:lnTo>
                              <a:pt x="73" y="891"/>
                            </a:lnTo>
                            <a:lnTo>
                              <a:pt x="74" y="906"/>
                            </a:lnTo>
                            <a:lnTo>
                              <a:pt x="75" y="900"/>
                            </a:lnTo>
                            <a:lnTo>
                              <a:pt x="76" y="886"/>
                            </a:lnTo>
                            <a:lnTo>
                              <a:pt x="77" y="893"/>
                            </a:lnTo>
                            <a:lnTo>
                              <a:pt x="78" y="878"/>
                            </a:lnTo>
                            <a:lnTo>
                              <a:pt x="79" y="890"/>
                            </a:lnTo>
                            <a:lnTo>
                              <a:pt x="80" y="887"/>
                            </a:lnTo>
                            <a:lnTo>
                              <a:pt x="82" y="848"/>
                            </a:lnTo>
                            <a:lnTo>
                              <a:pt x="83" y="810"/>
                            </a:lnTo>
                            <a:lnTo>
                              <a:pt x="83" y="872"/>
                            </a:lnTo>
                            <a:lnTo>
                              <a:pt x="84" y="894"/>
                            </a:lnTo>
                            <a:lnTo>
                              <a:pt x="85" y="906"/>
                            </a:lnTo>
                            <a:lnTo>
                              <a:pt x="86" y="890"/>
                            </a:lnTo>
                            <a:lnTo>
                              <a:pt x="87" y="898"/>
                            </a:lnTo>
                            <a:lnTo>
                              <a:pt x="89" y="896"/>
                            </a:lnTo>
                            <a:lnTo>
                              <a:pt x="90" y="883"/>
                            </a:lnTo>
                            <a:lnTo>
                              <a:pt x="91" y="871"/>
                            </a:lnTo>
                            <a:lnTo>
                              <a:pt x="92" y="891"/>
                            </a:lnTo>
                            <a:lnTo>
                              <a:pt x="92" y="914"/>
                            </a:lnTo>
                            <a:lnTo>
                              <a:pt x="93" y="882"/>
                            </a:lnTo>
                            <a:lnTo>
                              <a:pt x="94" y="879"/>
                            </a:lnTo>
                            <a:lnTo>
                              <a:pt x="96" y="878"/>
                            </a:lnTo>
                            <a:lnTo>
                              <a:pt x="97" y="897"/>
                            </a:lnTo>
                            <a:lnTo>
                              <a:pt x="98" y="882"/>
                            </a:lnTo>
                            <a:lnTo>
                              <a:pt x="99" y="863"/>
                            </a:lnTo>
                            <a:lnTo>
                              <a:pt x="100" y="862"/>
                            </a:lnTo>
                            <a:lnTo>
                              <a:pt x="101" y="918"/>
                            </a:lnTo>
                            <a:lnTo>
                              <a:pt x="102" y="893"/>
                            </a:lnTo>
                            <a:lnTo>
                              <a:pt x="103" y="897"/>
                            </a:lnTo>
                            <a:lnTo>
                              <a:pt x="104" y="846"/>
                            </a:lnTo>
                            <a:lnTo>
                              <a:pt x="105" y="889"/>
                            </a:lnTo>
                            <a:lnTo>
                              <a:pt x="106" y="909"/>
                            </a:lnTo>
                            <a:lnTo>
                              <a:pt x="107" y="922"/>
                            </a:lnTo>
                            <a:lnTo>
                              <a:pt x="108" y="891"/>
                            </a:lnTo>
                            <a:lnTo>
                              <a:pt x="110" y="842"/>
                            </a:lnTo>
                            <a:lnTo>
                              <a:pt x="110" y="863"/>
                            </a:lnTo>
                            <a:lnTo>
                              <a:pt x="111" y="905"/>
                            </a:lnTo>
                            <a:lnTo>
                              <a:pt x="112" y="894"/>
                            </a:lnTo>
                            <a:lnTo>
                              <a:pt x="113" y="876"/>
                            </a:lnTo>
                            <a:lnTo>
                              <a:pt x="114" y="888"/>
                            </a:lnTo>
                            <a:lnTo>
                              <a:pt x="116" y="898"/>
                            </a:lnTo>
                            <a:lnTo>
                              <a:pt x="117" y="900"/>
                            </a:lnTo>
                            <a:lnTo>
                              <a:pt x="118" y="912"/>
                            </a:lnTo>
                            <a:lnTo>
                              <a:pt x="119" y="905"/>
                            </a:lnTo>
                            <a:lnTo>
                              <a:pt x="119" y="887"/>
                            </a:lnTo>
                            <a:lnTo>
                              <a:pt x="120" y="891"/>
                            </a:lnTo>
                            <a:lnTo>
                              <a:pt x="122" y="889"/>
                            </a:lnTo>
                            <a:lnTo>
                              <a:pt x="123" y="905"/>
                            </a:lnTo>
                            <a:lnTo>
                              <a:pt x="124" y="881"/>
                            </a:lnTo>
                            <a:lnTo>
                              <a:pt x="125" y="897"/>
                            </a:lnTo>
                            <a:lnTo>
                              <a:pt x="126" y="891"/>
                            </a:lnTo>
                            <a:lnTo>
                              <a:pt x="127" y="882"/>
                            </a:lnTo>
                            <a:lnTo>
                              <a:pt x="127" y="895"/>
                            </a:lnTo>
                            <a:lnTo>
                              <a:pt x="129" y="895"/>
                            </a:lnTo>
                            <a:lnTo>
                              <a:pt x="130" y="899"/>
                            </a:lnTo>
                            <a:lnTo>
                              <a:pt x="131" y="859"/>
                            </a:lnTo>
                            <a:lnTo>
                              <a:pt x="132" y="853"/>
                            </a:lnTo>
                            <a:lnTo>
                              <a:pt x="133" y="881"/>
                            </a:lnTo>
                            <a:lnTo>
                              <a:pt x="134" y="894"/>
                            </a:lnTo>
                            <a:lnTo>
                              <a:pt x="136" y="916"/>
                            </a:lnTo>
                            <a:lnTo>
                              <a:pt x="136" y="906"/>
                            </a:lnTo>
                            <a:lnTo>
                              <a:pt x="137" y="903"/>
                            </a:lnTo>
                            <a:lnTo>
                              <a:pt x="138" y="901"/>
                            </a:lnTo>
                            <a:lnTo>
                              <a:pt x="139" y="909"/>
                            </a:lnTo>
                            <a:lnTo>
                              <a:pt x="140" y="908"/>
                            </a:lnTo>
                            <a:lnTo>
                              <a:pt x="142" y="909"/>
                            </a:lnTo>
                            <a:lnTo>
                              <a:pt x="143" y="851"/>
                            </a:lnTo>
                            <a:lnTo>
                              <a:pt x="144" y="881"/>
                            </a:lnTo>
                            <a:lnTo>
                              <a:pt x="145" y="900"/>
                            </a:lnTo>
                            <a:lnTo>
                              <a:pt x="145" y="902"/>
                            </a:lnTo>
                            <a:lnTo>
                              <a:pt x="146" y="903"/>
                            </a:lnTo>
                            <a:lnTo>
                              <a:pt x="148" y="893"/>
                            </a:lnTo>
                            <a:lnTo>
                              <a:pt x="149" y="907"/>
                            </a:lnTo>
                            <a:lnTo>
                              <a:pt x="150" y="909"/>
                            </a:lnTo>
                            <a:lnTo>
                              <a:pt x="151" y="897"/>
                            </a:lnTo>
                            <a:lnTo>
                              <a:pt x="152" y="904"/>
                            </a:lnTo>
                            <a:lnTo>
                              <a:pt x="153" y="893"/>
                            </a:lnTo>
                            <a:lnTo>
                              <a:pt x="154" y="876"/>
                            </a:lnTo>
                            <a:lnTo>
                              <a:pt x="155" y="895"/>
                            </a:lnTo>
                            <a:lnTo>
                              <a:pt x="156" y="907"/>
                            </a:lnTo>
                            <a:lnTo>
                              <a:pt x="157" y="900"/>
                            </a:lnTo>
                            <a:lnTo>
                              <a:pt x="158" y="891"/>
                            </a:lnTo>
                            <a:lnTo>
                              <a:pt x="160" y="913"/>
                            </a:lnTo>
                            <a:lnTo>
                              <a:pt x="161" y="892"/>
                            </a:lnTo>
                            <a:lnTo>
                              <a:pt x="162" y="901"/>
                            </a:lnTo>
                            <a:lnTo>
                              <a:pt x="163" y="904"/>
                            </a:lnTo>
                            <a:lnTo>
                              <a:pt x="163" y="911"/>
                            </a:lnTo>
                            <a:lnTo>
                              <a:pt x="164" y="893"/>
                            </a:lnTo>
                            <a:lnTo>
                              <a:pt x="166" y="908"/>
                            </a:lnTo>
                            <a:lnTo>
                              <a:pt x="167" y="893"/>
                            </a:lnTo>
                            <a:lnTo>
                              <a:pt x="168" y="904"/>
                            </a:lnTo>
                            <a:lnTo>
                              <a:pt x="169" y="903"/>
                            </a:lnTo>
                            <a:lnTo>
                              <a:pt x="170" y="918"/>
                            </a:lnTo>
                            <a:lnTo>
                              <a:pt x="171" y="902"/>
                            </a:lnTo>
                            <a:lnTo>
                              <a:pt x="172" y="907"/>
                            </a:lnTo>
                            <a:lnTo>
                              <a:pt x="173" y="902"/>
                            </a:lnTo>
                            <a:lnTo>
                              <a:pt x="174" y="895"/>
                            </a:lnTo>
                            <a:lnTo>
                              <a:pt x="175" y="890"/>
                            </a:lnTo>
                            <a:lnTo>
                              <a:pt x="176" y="908"/>
                            </a:lnTo>
                            <a:lnTo>
                              <a:pt x="178" y="906"/>
                            </a:lnTo>
                            <a:lnTo>
                              <a:pt x="179" y="894"/>
                            </a:lnTo>
                            <a:lnTo>
                              <a:pt x="180" y="904"/>
                            </a:lnTo>
                            <a:lnTo>
                              <a:pt x="181" y="915"/>
                            </a:lnTo>
                            <a:lnTo>
                              <a:pt x="181" y="911"/>
                            </a:lnTo>
                            <a:lnTo>
                              <a:pt x="182" y="903"/>
                            </a:lnTo>
                            <a:lnTo>
                              <a:pt x="184" y="901"/>
                            </a:lnTo>
                            <a:lnTo>
                              <a:pt x="185" y="902"/>
                            </a:lnTo>
                            <a:lnTo>
                              <a:pt x="186" y="887"/>
                            </a:lnTo>
                            <a:lnTo>
                              <a:pt x="187" y="904"/>
                            </a:lnTo>
                            <a:lnTo>
                              <a:pt x="188" y="901"/>
                            </a:lnTo>
                            <a:lnTo>
                              <a:pt x="190" y="896"/>
                            </a:lnTo>
                            <a:lnTo>
                              <a:pt x="190" y="872"/>
                            </a:lnTo>
                            <a:lnTo>
                              <a:pt x="191" y="887"/>
                            </a:lnTo>
                            <a:lnTo>
                              <a:pt x="192" y="914"/>
                            </a:lnTo>
                            <a:lnTo>
                              <a:pt x="193" y="910"/>
                            </a:lnTo>
                            <a:lnTo>
                              <a:pt x="195" y="906"/>
                            </a:lnTo>
                            <a:lnTo>
                              <a:pt x="196" y="885"/>
                            </a:lnTo>
                            <a:lnTo>
                              <a:pt x="197" y="900"/>
                            </a:lnTo>
                            <a:lnTo>
                              <a:pt x="198" y="915"/>
                            </a:lnTo>
                            <a:lnTo>
                              <a:pt x="199" y="909"/>
                            </a:lnTo>
                            <a:lnTo>
                              <a:pt x="201" y="909"/>
                            </a:lnTo>
                            <a:lnTo>
                              <a:pt x="202" y="903"/>
                            </a:lnTo>
                            <a:lnTo>
                              <a:pt x="203" y="909"/>
                            </a:lnTo>
                            <a:lnTo>
                              <a:pt x="204" y="907"/>
                            </a:lnTo>
                            <a:lnTo>
                              <a:pt x="205" y="885"/>
                            </a:lnTo>
                            <a:lnTo>
                              <a:pt x="207" y="901"/>
                            </a:lnTo>
                            <a:lnTo>
                              <a:pt x="208" y="909"/>
                            </a:lnTo>
                            <a:lnTo>
                              <a:pt x="209" y="893"/>
                            </a:lnTo>
                            <a:lnTo>
                              <a:pt x="210" y="893"/>
                            </a:lnTo>
                            <a:lnTo>
                              <a:pt x="212" y="909"/>
                            </a:lnTo>
                            <a:lnTo>
                              <a:pt x="213" y="909"/>
                            </a:lnTo>
                            <a:lnTo>
                              <a:pt x="214" y="896"/>
                            </a:lnTo>
                            <a:lnTo>
                              <a:pt x="215" y="902"/>
                            </a:lnTo>
                            <a:lnTo>
                              <a:pt x="216" y="889"/>
                            </a:lnTo>
                            <a:lnTo>
                              <a:pt x="217" y="902"/>
                            </a:lnTo>
                            <a:lnTo>
                              <a:pt x="218" y="904"/>
                            </a:lnTo>
                            <a:lnTo>
                              <a:pt x="219" y="909"/>
                            </a:lnTo>
                            <a:lnTo>
                              <a:pt x="220" y="902"/>
                            </a:lnTo>
                            <a:lnTo>
                              <a:pt x="221" y="897"/>
                            </a:lnTo>
                            <a:lnTo>
                              <a:pt x="223" y="915"/>
                            </a:lnTo>
                            <a:lnTo>
                              <a:pt x="224" y="907"/>
                            </a:lnTo>
                            <a:lnTo>
                              <a:pt x="225" y="905"/>
                            </a:lnTo>
                            <a:lnTo>
                              <a:pt x="226" y="912"/>
                            </a:lnTo>
                            <a:lnTo>
                              <a:pt x="226" y="900"/>
                            </a:lnTo>
                            <a:lnTo>
                              <a:pt x="228" y="896"/>
                            </a:lnTo>
                            <a:lnTo>
                              <a:pt x="229" y="899"/>
                            </a:lnTo>
                            <a:lnTo>
                              <a:pt x="230" y="897"/>
                            </a:lnTo>
                            <a:lnTo>
                              <a:pt x="231" y="905"/>
                            </a:lnTo>
                            <a:lnTo>
                              <a:pt x="232" y="912"/>
                            </a:lnTo>
                            <a:lnTo>
                              <a:pt x="234" y="912"/>
                            </a:lnTo>
                            <a:lnTo>
                              <a:pt x="235" y="909"/>
                            </a:lnTo>
                            <a:lnTo>
                              <a:pt x="235" y="908"/>
                            </a:lnTo>
                            <a:lnTo>
                              <a:pt x="236" y="903"/>
                            </a:lnTo>
                            <a:lnTo>
                              <a:pt x="237" y="895"/>
                            </a:lnTo>
                            <a:lnTo>
                              <a:pt x="239" y="905"/>
                            </a:lnTo>
                            <a:lnTo>
                              <a:pt x="240" y="912"/>
                            </a:lnTo>
                            <a:lnTo>
                              <a:pt x="241" y="907"/>
                            </a:lnTo>
                            <a:lnTo>
                              <a:pt x="242" y="905"/>
                            </a:lnTo>
                            <a:lnTo>
                              <a:pt x="243" y="908"/>
                            </a:lnTo>
                            <a:lnTo>
                              <a:pt x="244" y="903"/>
                            </a:lnTo>
                            <a:lnTo>
                              <a:pt x="245" y="908"/>
                            </a:lnTo>
                            <a:lnTo>
                              <a:pt x="246" y="905"/>
                            </a:lnTo>
                            <a:lnTo>
                              <a:pt x="247" y="889"/>
                            </a:lnTo>
                            <a:lnTo>
                              <a:pt x="248" y="901"/>
                            </a:lnTo>
                            <a:lnTo>
                              <a:pt x="250" y="918"/>
                            </a:lnTo>
                            <a:lnTo>
                              <a:pt x="251" y="903"/>
                            </a:lnTo>
                            <a:lnTo>
                              <a:pt x="252" y="909"/>
                            </a:lnTo>
                            <a:lnTo>
                              <a:pt x="253" y="915"/>
                            </a:lnTo>
                            <a:lnTo>
                              <a:pt x="253" y="911"/>
                            </a:lnTo>
                            <a:lnTo>
                              <a:pt x="255" y="909"/>
                            </a:lnTo>
                            <a:lnTo>
                              <a:pt x="256" y="907"/>
                            </a:lnTo>
                            <a:lnTo>
                              <a:pt x="257" y="908"/>
                            </a:lnTo>
                            <a:lnTo>
                              <a:pt x="258" y="905"/>
                            </a:lnTo>
                            <a:lnTo>
                              <a:pt x="260" y="909"/>
                            </a:lnTo>
                            <a:lnTo>
                              <a:pt x="261" y="907"/>
                            </a:lnTo>
                            <a:lnTo>
                              <a:pt x="262" y="906"/>
                            </a:lnTo>
                            <a:lnTo>
                              <a:pt x="262" y="901"/>
                            </a:lnTo>
                            <a:lnTo>
                              <a:pt x="263" y="890"/>
                            </a:lnTo>
                            <a:lnTo>
                              <a:pt x="265" y="904"/>
                            </a:lnTo>
                            <a:lnTo>
                              <a:pt x="266" y="908"/>
                            </a:lnTo>
                            <a:lnTo>
                              <a:pt x="267" y="909"/>
                            </a:lnTo>
                            <a:lnTo>
                              <a:pt x="268" y="908"/>
                            </a:lnTo>
                            <a:lnTo>
                              <a:pt x="269" y="900"/>
                            </a:lnTo>
                            <a:lnTo>
                              <a:pt x="271" y="905"/>
                            </a:lnTo>
                            <a:lnTo>
                              <a:pt x="271" y="908"/>
                            </a:lnTo>
                            <a:lnTo>
                              <a:pt x="272" y="907"/>
                            </a:lnTo>
                            <a:lnTo>
                              <a:pt x="273" y="900"/>
                            </a:lnTo>
                            <a:lnTo>
                              <a:pt x="275" y="909"/>
                            </a:lnTo>
                            <a:lnTo>
                              <a:pt x="276" y="904"/>
                            </a:lnTo>
                            <a:lnTo>
                              <a:pt x="277" y="911"/>
                            </a:lnTo>
                            <a:lnTo>
                              <a:pt x="278" y="909"/>
                            </a:lnTo>
                            <a:lnTo>
                              <a:pt x="279" y="898"/>
                            </a:lnTo>
                            <a:lnTo>
                              <a:pt x="280" y="893"/>
                            </a:lnTo>
                            <a:lnTo>
                              <a:pt x="281" y="892"/>
                            </a:lnTo>
                            <a:lnTo>
                              <a:pt x="282" y="909"/>
                            </a:lnTo>
                            <a:lnTo>
                              <a:pt x="283" y="909"/>
                            </a:lnTo>
                            <a:lnTo>
                              <a:pt x="284" y="906"/>
                            </a:lnTo>
                            <a:lnTo>
                              <a:pt x="286" y="910"/>
                            </a:lnTo>
                            <a:lnTo>
                              <a:pt x="287" y="909"/>
                            </a:lnTo>
                            <a:lnTo>
                              <a:pt x="288" y="906"/>
                            </a:lnTo>
                            <a:lnTo>
                              <a:pt x="289" y="909"/>
                            </a:lnTo>
                            <a:lnTo>
                              <a:pt x="290" y="914"/>
                            </a:lnTo>
                            <a:lnTo>
                              <a:pt x="291" y="914"/>
                            </a:lnTo>
                            <a:lnTo>
                              <a:pt x="292" y="911"/>
                            </a:lnTo>
                            <a:lnTo>
                              <a:pt x="293" y="901"/>
                            </a:lnTo>
                            <a:lnTo>
                              <a:pt x="294" y="905"/>
                            </a:lnTo>
                            <a:lnTo>
                              <a:pt x="296" y="907"/>
                            </a:lnTo>
                            <a:lnTo>
                              <a:pt x="297" y="902"/>
                            </a:lnTo>
                            <a:lnTo>
                              <a:pt x="298" y="901"/>
                            </a:lnTo>
                            <a:lnTo>
                              <a:pt x="298" y="906"/>
                            </a:lnTo>
                            <a:lnTo>
                              <a:pt x="300" y="884"/>
                            </a:lnTo>
                            <a:lnTo>
                              <a:pt x="301" y="905"/>
                            </a:lnTo>
                            <a:lnTo>
                              <a:pt x="302" y="891"/>
                            </a:lnTo>
                            <a:lnTo>
                              <a:pt x="303" y="897"/>
                            </a:lnTo>
                            <a:lnTo>
                              <a:pt x="305" y="889"/>
                            </a:lnTo>
                            <a:lnTo>
                              <a:pt x="306" y="909"/>
                            </a:lnTo>
                            <a:lnTo>
                              <a:pt x="307" y="914"/>
                            </a:lnTo>
                            <a:lnTo>
                              <a:pt x="307" y="905"/>
                            </a:lnTo>
                            <a:lnTo>
                              <a:pt x="308" y="889"/>
                            </a:lnTo>
                            <a:lnTo>
                              <a:pt x="310" y="870"/>
                            </a:lnTo>
                            <a:lnTo>
                              <a:pt x="311" y="870"/>
                            </a:lnTo>
                            <a:lnTo>
                              <a:pt x="312" y="882"/>
                            </a:lnTo>
                            <a:lnTo>
                              <a:pt x="313" y="868"/>
                            </a:lnTo>
                            <a:lnTo>
                              <a:pt x="315" y="875"/>
                            </a:lnTo>
                            <a:lnTo>
                              <a:pt x="316" y="915"/>
                            </a:lnTo>
                            <a:lnTo>
                              <a:pt x="316" y="869"/>
                            </a:lnTo>
                            <a:lnTo>
                              <a:pt x="317" y="850"/>
                            </a:lnTo>
                            <a:lnTo>
                              <a:pt x="319" y="861"/>
                            </a:lnTo>
                            <a:lnTo>
                              <a:pt x="320" y="878"/>
                            </a:lnTo>
                            <a:lnTo>
                              <a:pt x="321" y="854"/>
                            </a:lnTo>
                            <a:lnTo>
                              <a:pt x="322" y="788"/>
                            </a:lnTo>
                            <a:lnTo>
                              <a:pt x="323" y="808"/>
                            </a:lnTo>
                            <a:lnTo>
                              <a:pt x="325" y="838"/>
                            </a:lnTo>
                            <a:lnTo>
                              <a:pt x="325" y="835"/>
                            </a:lnTo>
                            <a:lnTo>
                              <a:pt x="326" y="837"/>
                            </a:lnTo>
                            <a:lnTo>
                              <a:pt x="327" y="828"/>
                            </a:lnTo>
                            <a:lnTo>
                              <a:pt x="329" y="759"/>
                            </a:lnTo>
                            <a:lnTo>
                              <a:pt x="330" y="746"/>
                            </a:lnTo>
                            <a:lnTo>
                              <a:pt x="331" y="808"/>
                            </a:lnTo>
                            <a:lnTo>
                              <a:pt x="332" y="869"/>
                            </a:lnTo>
                            <a:lnTo>
                              <a:pt x="334" y="824"/>
                            </a:lnTo>
                            <a:lnTo>
                              <a:pt x="334" y="843"/>
                            </a:lnTo>
                            <a:lnTo>
                              <a:pt x="335" y="873"/>
                            </a:lnTo>
                            <a:lnTo>
                              <a:pt x="336" y="829"/>
                            </a:lnTo>
                            <a:lnTo>
                              <a:pt x="338" y="832"/>
                            </a:lnTo>
                            <a:lnTo>
                              <a:pt x="339" y="827"/>
                            </a:lnTo>
                            <a:lnTo>
                              <a:pt x="340" y="765"/>
                            </a:lnTo>
                            <a:lnTo>
                              <a:pt x="341" y="793"/>
                            </a:lnTo>
                            <a:lnTo>
                              <a:pt x="343" y="856"/>
                            </a:lnTo>
                            <a:lnTo>
                              <a:pt x="343" y="874"/>
                            </a:lnTo>
                            <a:lnTo>
                              <a:pt x="344" y="894"/>
                            </a:lnTo>
                            <a:lnTo>
                              <a:pt x="345" y="851"/>
                            </a:lnTo>
                            <a:lnTo>
                              <a:pt x="346" y="827"/>
                            </a:lnTo>
                            <a:lnTo>
                              <a:pt x="348" y="848"/>
                            </a:lnTo>
                            <a:lnTo>
                              <a:pt x="349" y="868"/>
                            </a:lnTo>
                            <a:lnTo>
                              <a:pt x="350" y="830"/>
                            </a:lnTo>
                            <a:lnTo>
                              <a:pt x="351" y="823"/>
                            </a:lnTo>
                            <a:lnTo>
                              <a:pt x="352" y="815"/>
                            </a:lnTo>
                            <a:lnTo>
                              <a:pt x="353" y="842"/>
                            </a:lnTo>
                            <a:lnTo>
                              <a:pt x="354" y="864"/>
                            </a:lnTo>
                            <a:lnTo>
                              <a:pt x="355" y="811"/>
                            </a:lnTo>
                            <a:lnTo>
                              <a:pt x="357" y="774"/>
                            </a:lnTo>
                            <a:lnTo>
                              <a:pt x="358" y="842"/>
                            </a:lnTo>
                            <a:lnTo>
                              <a:pt x="359" y="805"/>
                            </a:lnTo>
                            <a:lnTo>
                              <a:pt x="360" y="844"/>
                            </a:lnTo>
                            <a:lnTo>
                              <a:pt x="361" y="792"/>
                            </a:lnTo>
                            <a:lnTo>
                              <a:pt x="362" y="792"/>
                            </a:lnTo>
                            <a:lnTo>
                              <a:pt x="363" y="841"/>
                            </a:lnTo>
                            <a:lnTo>
                              <a:pt x="364" y="872"/>
                            </a:lnTo>
                            <a:lnTo>
                              <a:pt x="366" y="831"/>
                            </a:lnTo>
                            <a:lnTo>
                              <a:pt x="367" y="795"/>
                            </a:lnTo>
                            <a:lnTo>
                              <a:pt x="368" y="836"/>
                            </a:lnTo>
                            <a:lnTo>
                              <a:pt x="369" y="905"/>
                            </a:lnTo>
                            <a:lnTo>
                              <a:pt x="370" y="909"/>
                            </a:lnTo>
                            <a:lnTo>
                              <a:pt x="371" y="873"/>
                            </a:lnTo>
                            <a:lnTo>
                              <a:pt x="372" y="834"/>
                            </a:lnTo>
                            <a:lnTo>
                              <a:pt x="373" y="799"/>
                            </a:lnTo>
                            <a:lnTo>
                              <a:pt x="375" y="826"/>
                            </a:lnTo>
                            <a:lnTo>
                              <a:pt x="376" y="863"/>
                            </a:lnTo>
                            <a:lnTo>
                              <a:pt x="377" y="895"/>
                            </a:lnTo>
                            <a:lnTo>
                              <a:pt x="378" y="878"/>
                            </a:lnTo>
                            <a:lnTo>
                              <a:pt x="379" y="890"/>
                            </a:lnTo>
                            <a:lnTo>
                              <a:pt x="380" y="895"/>
                            </a:lnTo>
                            <a:lnTo>
                              <a:pt x="381" y="880"/>
                            </a:lnTo>
                            <a:lnTo>
                              <a:pt x="382" y="865"/>
                            </a:lnTo>
                            <a:lnTo>
                              <a:pt x="384" y="873"/>
                            </a:lnTo>
                            <a:lnTo>
                              <a:pt x="385" y="888"/>
                            </a:lnTo>
                            <a:lnTo>
                              <a:pt x="386" y="895"/>
                            </a:lnTo>
                            <a:lnTo>
                              <a:pt x="387" y="903"/>
                            </a:lnTo>
                            <a:lnTo>
                              <a:pt x="388" y="904"/>
                            </a:lnTo>
                            <a:lnTo>
                              <a:pt x="389" y="879"/>
                            </a:lnTo>
                            <a:lnTo>
                              <a:pt x="390" y="870"/>
                            </a:lnTo>
                            <a:lnTo>
                              <a:pt x="392" y="895"/>
                            </a:lnTo>
                            <a:lnTo>
                              <a:pt x="393" y="879"/>
                            </a:lnTo>
                            <a:lnTo>
                              <a:pt x="394" y="870"/>
                            </a:lnTo>
                            <a:lnTo>
                              <a:pt x="395" y="899"/>
                            </a:lnTo>
                            <a:lnTo>
                              <a:pt x="396" y="884"/>
                            </a:lnTo>
                            <a:lnTo>
                              <a:pt x="397" y="891"/>
                            </a:lnTo>
                            <a:lnTo>
                              <a:pt x="398" y="907"/>
                            </a:lnTo>
                            <a:lnTo>
                              <a:pt x="399" y="887"/>
                            </a:lnTo>
                            <a:lnTo>
                              <a:pt x="401" y="891"/>
                            </a:lnTo>
                            <a:lnTo>
                              <a:pt x="402" y="878"/>
                            </a:lnTo>
                            <a:lnTo>
                              <a:pt x="403" y="889"/>
                            </a:lnTo>
                            <a:lnTo>
                              <a:pt x="404" y="903"/>
                            </a:lnTo>
                            <a:lnTo>
                              <a:pt x="405" y="903"/>
                            </a:lnTo>
                            <a:lnTo>
                              <a:pt x="406" y="891"/>
                            </a:lnTo>
                            <a:lnTo>
                              <a:pt x="407" y="879"/>
                            </a:lnTo>
                            <a:lnTo>
                              <a:pt x="408" y="882"/>
                            </a:lnTo>
                            <a:lnTo>
                              <a:pt x="410" y="900"/>
                            </a:lnTo>
                            <a:lnTo>
                              <a:pt x="411" y="909"/>
                            </a:lnTo>
                            <a:lnTo>
                              <a:pt x="412" y="917"/>
                            </a:lnTo>
                            <a:lnTo>
                              <a:pt x="414" y="901"/>
                            </a:lnTo>
                            <a:lnTo>
                              <a:pt x="414" y="893"/>
                            </a:lnTo>
                            <a:lnTo>
                              <a:pt x="415" y="894"/>
                            </a:lnTo>
                            <a:lnTo>
                              <a:pt x="416" y="900"/>
                            </a:lnTo>
                            <a:lnTo>
                              <a:pt x="418" y="908"/>
                            </a:lnTo>
                            <a:lnTo>
                              <a:pt x="419" y="914"/>
                            </a:lnTo>
                            <a:lnTo>
                              <a:pt x="420" y="880"/>
                            </a:lnTo>
                            <a:lnTo>
                              <a:pt x="421" y="877"/>
                            </a:lnTo>
                            <a:lnTo>
                              <a:pt x="423" y="883"/>
                            </a:lnTo>
                            <a:lnTo>
                              <a:pt x="423" y="902"/>
                            </a:lnTo>
                            <a:lnTo>
                              <a:pt x="424" y="918"/>
                            </a:lnTo>
                            <a:lnTo>
                              <a:pt x="425" y="911"/>
                            </a:lnTo>
                            <a:lnTo>
                              <a:pt x="427" y="893"/>
                            </a:lnTo>
                            <a:lnTo>
                              <a:pt x="428" y="882"/>
                            </a:lnTo>
                            <a:lnTo>
                              <a:pt x="429" y="885"/>
                            </a:lnTo>
                            <a:lnTo>
                              <a:pt x="431" y="885"/>
                            </a:lnTo>
                            <a:lnTo>
                              <a:pt x="432" y="885"/>
                            </a:lnTo>
                            <a:lnTo>
                              <a:pt x="432" y="909"/>
                            </a:lnTo>
                            <a:lnTo>
                              <a:pt x="433" y="900"/>
                            </a:lnTo>
                            <a:lnTo>
                              <a:pt x="435" y="887"/>
                            </a:lnTo>
                            <a:lnTo>
                              <a:pt x="436" y="896"/>
                            </a:lnTo>
                            <a:lnTo>
                              <a:pt x="437" y="912"/>
                            </a:lnTo>
                            <a:lnTo>
                              <a:pt x="438" y="908"/>
                            </a:lnTo>
                            <a:lnTo>
                              <a:pt x="440" y="908"/>
                            </a:lnTo>
                            <a:lnTo>
                              <a:pt x="441" y="905"/>
                            </a:lnTo>
                            <a:lnTo>
                              <a:pt x="441" y="900"/>
                            </a:lnTo>
                            <a:lnTo>
                              <a:pt x="443" y="904"/>
                            </a:lnTo>
                            <a:lnTo>
                              <a:pt x="444" y="909"/>
                            </a:lnTo>
                            <a:lnTo>
                              <a:pt x="445" y="900"/>
                            </a:lnTo>
                            <a:lnTo>
                              <a:pt x="446" y="911"/>
                            </a:lnTo>
                            <a:lnTo>
                              <a:pt x="448" y="900"/>
                            </a:lnTo>
                            <a:lnTo>
                              <a:pt x="449" y="900"/>
                            </a:lnTo>
                            <a:lnTo>
                              <a:pt x="450" y="891"/>
                            </a:lnTo>
                            <a:lnTo>
                              <a:pt x="451" y="891"/>
                            </a:lnTo>
                            <a:lnTo>
                              <a:pt x="452" y="881"/>
                            </a:lnTo>
                            <a:lnTo>
                              <a:pt x="453" y="911"/>
                            </a:lnTo>
                            <a:lnTo>
                              <a:pt x="454" y="915"/>
                            </a:lnTo>
                            <a:lnTo>
                              <a:pt x="456" y="900"/>
                            </a:lnTo>
                            <a:lnTo>
                              <a:pt x="457" y="895"/>
                            </a:lnTo>
                            <a:lnTo>
                              <a:pt x="458" y="891"/>
                            </a:lnTo>
                            <a:lnTo>
                              <a:pt x="459" y="911"/>
                            </a:lnTo>
                            <a:lnTo>
                              <a:pt x="460" y="901"/>
                            </a:lnTo>
                            <a:lnTo>
                              <a:pt x="461" y="913"/>
                            </a:lnTo>
                            <a:lnTo>
                              <a:pt x="462" y="911"/>
                            </a:lnTo>
                            <a:lnTo>
                              <a:pt x="464" y="905"/>
                            </a:lnTo>
                            <a:lnTo>
                              <a:pt x="465" y="899"/>
                            </a:lnTo>
                            <a:lnTo>
                              <a:pt x="466" y="900"/>
                            </a:lnTo>
                            <a:lnTo>
                              <a:pt x="467" y="900"/>
                            </a:lnTo>
                            <a:lnTo>
                              <a:pt x="468" y="888"/>
                            </a:lnTo>
                            <a:lnTo>
                              <a:pt x="469" y="885"/>
                            </a:lnTo>
                            <a:lnTo>
                              <a:pt x="470" y="918"/>
                            </a:lnTo>
                            <a:lnTo>
                              <a:pt x="472" y="907"/>
                            </a:lnTo>
                            <a:lnTo>
                              <a:pt x="473" y="901"/>
                            </a:lnTo>
                            <a:lnTo>
                              <a:pt x="474" y="901"/>
                            </a:lnTo>
                            <a:lnTo>
                              <a:pt x="475" y="893"/>
                            </a:lnTo>
                            <a:lnTo>
                              <a:pt x="477" y="898"/>
                            </a:lnTo>
                            <a:lnTo>
                              <a:pt x="477" y="894"/>
                            </a:lnTo>
                            <a:lnTo>
                              <a:pt x="478" y="900"/>
                            </a:lnTo>
                            <a:lnTo>
                              <a:pt x="480" y="899"/>
                            </a:lnTo>
                            <a:lnTo>
                              <a:pt x="481" y="901"/>
                            </a:lnTo>
                            <a:lnTo>
                              <a:pt x="482" y="873"/>
                            </a:lnTo>
                            <a:lnTo>
                              <a:pt x="484" y="894"/>
                            </a:lnTo>
                            <a:lnTo>
                              <a:pt x="485" y="904"/>
                            </a:lnTo>
                            <a:lnTo>
                              <a:pt x="486" y="885"/>
                            </a:lnTo>
                            <a:lnTo>
                              <a:pt x="486" y="878"/>
                            </a:lnTo>
                            <a:lnTo>
                              <a:pt x="488" y="891"/>
                            </a:lnTo>
                            <a:lnTo>
                              <a:pt x="489" y="884"/>
                            </a:lnTo>
                            <a:lnTo>
                              <a:pt x="490" y="884"/>
                            </a:lnTo>
                            <a:lnTo>
                              <a:pt x="492" y="910"/>
                            </a:lnTo>
                            <a:lnTo>
                              <a:pt x="493" y="900"/>
                            </a:lnTo>
                            <a:lnTo>
                              <a:pt x="494" y="877"/>
                            </a:lnTo>
                            <a:lnTo>
                              <a:pt x="495" y="865"/>
                            </a:lnTo>
                            <a:lnTo>
                              <a:pt x="496" y="876"/>
                            </a:lnTo>
                            <a:lnTo>
                              <a:pt x="497" y="895"/>
                            </a:lnTo>
                            <a:lnTo>
                              <a:pt x="498" y="890"/>
                            </a:lnTo>
                            <a:lnTo>
                              <a:pt x="500" y="890"/>
                            </a:lnTo>
                            <a:lnTo>
                              <a:pt x="501" y="909"/>
                            </a:lnTo>
                            <a:lnTo>
                              <a:pt x="502" y="901"/>
                            </a:lnTo>
                            <a:lnTo>
                              <a:pt x="504" y="877"/>
                            </a:lnTo>
                            <a:lnTo>
                              <a:pt x="504" y="869"/>
                            </a:lnTo>
                            <a:lnTo>
                              <a:pt x="505" y="882"/>
                            </a:lnTo>
                            <a:lnTo>
                              <a:pt x="506" y="897"/>
                            </a:lnTo>
                            <a:lnTo>
                              <a:pt x="508" y="873"/>
                            </a:lnTo>
                            <a:lnTo>
                              <a:pt x="509" y="856"/>
                            </a:lnTo>
                            <a:lnTo>
                              <a:pt x="510" y="828"/>
                            </a:lnTo>
                            <a:lnTo>
                              <a:pt x="512" y="859"/>
                            </a:lnTo>
                            <a:lnTo>
                              <a:pt x="513" y="890"/>
                            </a:lnTo>
                            <a:lnTo>
                              <a:pt x="513" y="880"/>
                            </a:lnTo>
                            <a:lnTo>
                              <a:pt x="515" y="895"/>
                            </a:lnTo>
                            <a:lnTo>
                              <a:pt x="516" y="900"/>
                            </a:lnTo>
                            <a:lnTo>
                              <a:pt x="517" y="894"/>
                            </a:lnTo>
                            <a:lnTo>
                              <a:pt x="518" y="862"/>
                            </a:lnTo>
                            <a:lnTo>
                              <a:pt x="520" y="862"/>
                            </a:lnTo>
                            <a:lnTo>
                              <a:pt x="521" y="915"/>
                            </a:lnTo>
                            <a:lnTo>
                              <a:pt x="522" y="904"/>
                            </a:lnTo>
                            <a:lnTo>
                              <a:pt x="523" y="870"/>
                            </a:lnTo>
                            <a:lnTo>
                              <a:pt x="524" y="850"/>
                            </a:lnTo>
                            <a:lnTo>
                              <a:pt x="525" y="894"/>
                            </a:lnTo>
                            <a:lnTo>
                              <a:pt x="527" y="883"/>
                            </a:lnTo>
                            <a:lnTo>
                              <a:pt x="528" y="864"/>
                            </a:lnTo>
                            <a:lnTo>
                              <a:pt x="529" y="891"/>
                            </a:lnTo>
                            <a:lnTo>
                              <a:pt x="530" y="909"/>
                            </a:lnTo>
                            <a:lnTo>
                              <a:pt x="531" y="889"/>
                            </a:lnTo>
                            <a:lnTo>
                              <a:pt x="532" y="873"/>
                            </a:lnTo>
                            <a:lnTo>
                              <a:pt x="533" y="853"/>
                            </a:lnTo>
                            <a:lnTo>
                              <a:pt x="535" y="869"/>
                            </a:lnTo>
                            <a:lnTo>
                              <a:pt x="536" y="906"/>
                            </a:lnTo>
                            <a:lnTo>
                              <a:pt x="537" y="904"/>
                            </a:lnTo>
                            <a:lnTo>
                              <a:pt x="539" y="889"/>
                            </a:lnTo>
                            <a:lnTo>
                              <a:pt x="540" y="888"/>
                            </a:lnTo>
                            <a:lnTo>
                              <a:pt x="540" y="884"/>
                            </a:lnTo>
                            <a:lnTo>
                              <a:pt x="542" y="867"/>
                            </a:lnTo>
                            <a:lnTo>
                              <a:pt x="543" y="891"/>
                            </a:lnTo>
                            <a:lnTo>
                              <a:pt x="544" y="873"/>
                            </a:lnTo>
                            <a:lnTo>
                              <a:pt x="545" y="862"/>
                            </a:lnTo>
                            <a:lnTo>
                              <a:pt x="547" y="896"/>
                            </a:lnTo>
                            <a:lnTo>
                              <a:pt x="548" y="909"/>
                            </a:lnTo>
                            <a:lnTo>
                              <a:pt x="549" y="911"/>
                            </a:lnTo>
                            <a:lnTo>
                              <a:pt x="550" y="877"/>
                            </a:lnTo>
                            <a:lnTo>
                              <a:pt x="551" y="860"/>
                            </a:lnTo>
                            <a:lnTo>
                              <a:pt x="552" y="887"/>
                            </a:lnTo>
                            <a:lnTo>
                              <a:pt x="554" y="904"/>
                            </a:lnTo>
                            <a:lnTo>
                              <a:pt x="555" y="893"/>
                            </a:lnTo>
                            <a:lnTo>
                              <a:pt x="556" y="905"/>
                            </a:lnTo>
                            <a:lnTo>
                              <a:pt x="558" y="892"/>
                            </a:lnTo>
                            <a:lnTo>
                              <a:pt x="558" y="891"/>
                            </a:lnTo>
                            <a:lnTo>
                              <a:pt x="559" y="888"/>
                            </a:lnTo>
                            <a:lnTo>
                              <a:pt x="561" y="879"/>
                            </a:lnTo>
                            <a:lnTo>
                              <a:pt x="562" y="899"/>
                            </a:lnTo>
                            <a:lnTo>
                              <a:pt x="563" y="883"/>
                            </a:lnTo>
                            <a:lnTo>
                              <a:pt x="565" y="874"/>
                            </a:lnTo>
                            <a:lnTo>
                              <a:pt x="566" y="891"/>
                            </a:lnTo>
                            <a:lnTo>
                              <a:pt x="567" y="911"/>
                            </a:lnTo>
                            <a:lnTo>
                              <a:pt x="567" y="909"/>
                            </a:lnTo>
                            <a:lnTo>
                              <a:pt x="569" y="903"/>
                            </a:lnTo>
                            <a:lnTo>
                              <a:pt x="570" y="891"/>
                            </a:lnTo>
                            <a:lnTo>
                              <a:pt x="571" y="901"/>
                            </a:lnTo>
                            <a:lnTo>
                              <a:pt x="573" y="907"/>
                            </a:lnTo>
                            <a:lnTo>
                              <a:pt x="574" y="905"/>
                            </a:lnTo>
                            <a:lnTo>
                              <a:pt x="575" y="903"/>
                            </a:lnTo>
                            <a:lnTo>
                              <a:pt x="576" y="903"/>
                            </a:lnTo>
                            <a:lnTo>
                              <a:pt x="577" y="902"/>
                            </a:lnTo>
                            <a:lnTo>
                              <a:pt x="578" y="916"/>
                            </a:lnTo>
                            <a:lnTo>
                              <a:pt x="580" y="894"/>
                            </a:lnTo>
                            <a:lnTo>
                              <a:pt x="581" y="874"/>
                            </a:lnTo>
                            <a:lnTo>
                              <a:pt x="582" y="909"/>
                            </a:lnTo>
                            <a:lnTo>
                              <a:pt x="584" y="920"/>
                            </a:lnTo>
                            <a:lnTo>
                              <a:pt x="585" y="913"/>
                            </a:lnTo>
                            <a:lnTo>
                              <a:pt x="585" y="906"/>
                            </a:lnTo>
                            <a:lnTo>
                              <a:pt x="587" y="909"/>
                            </a:lnTo>
                            <a:lnTo>
                              <a:pt x="588" y="898"/>
                            </a:lnTo>
                            <a:lnTo>
                              <a:pt x="589" y="886"/>
                            </a:lnTo>
                            <a:lnTo>
                              <a:pt x="591" y="905"/>
                            </a:lnTo>
                            <a:lnTo>
                              <a:pt x="592" y="908"/>
                            </a:lnTo>
                            <a:lnTo>
                              <a:pt x="593" y="912"/>
                            </a:lnTo>
                            <a:lnTo>
                              <a:pt x="594" y="900"/>
                            </a:lnTo>
                            <a:lnTo>
                              <a:pt x="595" y="909"/>
                            </a:lnTo>
                            <a:lnTo>
                              <a:pt x="596" y="904"/>
                            </a:lnTo>
                            <a:lnTo>
                              <a:pt x="598" y="889"/>
                            </a:lnTo>
                            <a:lnTo>
                              <a:pt x="599" y="899"/>
                            </a:lnTo>
                            <a:lnTo>
                              <a:pt x="600" y="900"/>
                            </a:lnTo>
                            <a:lnTo>
                              <a:pt x="602" y="902"/>
                            </a:lnTo>
                            <a:lnTo>
                              <a:pt x="603" y="891"/>
                            </a:lnTo>
                            <a:lnTo>
                              <a:pt x="603" y="882"/>
                            </a:lnTo>
                            <a:lnTo>
                              <a:pt x="605" y="901"/>
                            </a:lnTo>
                            <a:lnTo>
                              <a:pt x="606" y="914"/>
                            </a:lnTo>
                            <a:lnTo>
                              <a:pt x="607" y="900"/>
                            </a:lnTo>
                            <a:lnTo>
                              <a:pt x="609" y="896"/>
                            </a:lnTo>
                            <a:lnTo>
                              <a:pt x="610" y="893"/>
                            </a:lnTo>
                            <a:lnTo>
                              <a:pt x="611" y="898"/>
                            </a:lnTo>
                            <a:lnTo>
                              <a:pt x="612" y="903"/>
                            </a:lnTo>
                            <a:lnTo>
                              <a:pt x="613" y="900"/>
                            </a:lnTo>
                            <a:lnTo>
                              <a:pt x="614" y="904"/>
                            </a:lnTo>
                            <a:lnTo>
                              <a:pt x="616" y="908"/>
                            </a:lnTo>
                            <a:lnTo>
                              <a:pt x="617" y="904"/>
                            </a:lnTo>
                            <a:lnTo>
                              <a:pt x="618" y="912"/>
                            </a:lnTo>
                            <a:lnTo>
                              <a:pt x="620" y="908"/>
                            </a:lnTo>
                            <a:lnTo>
                              <a:pt x="620" y="907"/>
                            </a:lnTo>
                            <a:lnTo>
                              <a:pt x="621" y="909"/>
                            </a:lnTo>
                            <a:lnTo>
                              <a:pt x="623" y="909"/>
                            </a:lnTo>
                            <a:lnTo>
                              <a:pt x="624" y="900"/>
                            </a:lnTo>
                            <a:lnTo>
                              <a:pt x="625" y="885"/>
                            </a:lnTo>
                            <a:lnTo>
                              <a:pt x="627" y="902"/>
                            </a:lnTo>
                            <a:lnTo>
                              <a:pt x="628" y="911"/>
                            </a:lnTo>
                            <a:lnTo>
                              <a:pt x="629" y="909"/>
                            </a:lnTo>
                            <a:lnTo>
                              <a:pt x="630" y="900"/>
                            </a:lnTo>
                            <a:lnTo>
                              <a:pt x="631" y="908"/>
                            </a:lnTo>
                            <a:lnTo>
                              <a:pt x="632" y="906"/>
                            </a:lnTo>
                            <a:lnTo>
                              <a:pt x="634" y="900"/>
                            </a:lnTo>
                            <a:lnTo>
                              <a:pt x="635" y="891"/>
                            </a:lnTo>
                            <a:lnTo>
                              <a:pt x="636" y="895"/>
                            </a:lnTo>
                            <a:lnTo>
                              <a:pt x="638" y="905"/>
                            </a:lnTo>
                            <a:lnTo>
                              <a:pt x="638" y="907"/>
                            </a:lnTo>
                            <a:lnTo>
                              <a:pt x="639" y="902"/>
                            </a:lnTo>
                            <a:lnTo>
                              <a:pt x="641" y="910"/>
                            </a:lnTo>
                            <a:lnTo>
                              <a:pt x="642" y="907"/>
                            </a:lnTo>
                            <a:lnTo>
                              <a:pt x="643" y="902"/>
                            </a:lnTo>
                            <a:lnTo>
                              <a:pt x="645" y="908"/>
                            </a:lnTo>
                            <a:lnTo>
                              <a:pt x="646" y="907"/>
                            </a:lnTo>
                            <a:lnTo>
                              <a:pt x="647" y="909"/>
                            </a:lnTo>
                            <a:lnTo>
                              <a:pt x="648" y="893"/>
                            </a:lnTo>
                            <a:lnTo>
                              <a:pt x="649" y="894"/>
                            </a:lnTo>
                            <a:lnTo>
                              <a:pt x="650" y="900"/>
                            </a:lnTo>
                            <a:lnTo>
                              <a:pt x="652" y="911"/>
                            </a:lnTo>
                            <a:lnTo>
                              <a:pt x="653" y="891"/>
                            </a:lnTo>
                            <a:lnTo>
                              <a:pt x="654" y="884"/>
                            </a:lnTo>
                            <a:lnTo>
                              <a:pt x="656" y="900"/>
                            </a:lnTo>
                            <a:lnTo>
                              <a:pt x="656" y="915"/>
                            </a:lnTo>
                            <a:lnTo>
                              <a:pt x="658" y="911"/>
                            </a:lnTo>
                            <a:lnTo>
                              <a:pt x="659" y="903"/>
                            </a:lnTo>
                            <a:lnTo>
                              <a:pt x="660" y="885"/>
                            </a:lnTo>
                            <a:lnTo>
                              <a:pt x="662" y="899"/>
                            </a:lnTo>
                            <a:lnTo>
                              <a:pt x="663" y="909"/>
                            </a:lnTo>
                            <a:lnTo>
                              <a:pt x="664" y="912"/>
                            </a:lnTo>
                            <a:lnTo>
                              <a:pt x="665" y="902"/>
                            </a:lnTo>
                            <a:lnTo>
                              <a:pt x="666" y="902"/>
                            </a:lnTo>
                            <a:lnTo>
                              <a:pt x="667" y="908"/>
                            </a:lnTo>
                            <a:lnTo>
                              <a:pt x="669" y="909"/>
                            </a:lnTo>
                            <a:lnTo>
                              <a:pt x="670" y="906"/>
                            </a:lnTo>
                            <a:lnTo>
                              <a:pt x="671" y="900"/>
                            </a:lnTo>
                            <a:lnTo>
                              <a:pt x="673" y="905"/>
                            </a:lnTo>
                            <a:lnTo>
                              <a:pt x="674" y="906"/>
                            </a:lnTo>
                            <a:lnTo>
                              <a:pt x="674" y="916"/>
                            </a:lnTo>
                            <a:lnTo>
                              <a:pt x="676" y="902"/>
                            </a:lnTo>
                            <a:lnTo>
                              <a:pt x="677" y="907"/>
                            </a:lnTo>
                            <a:lnTo>
                              <a:pt x="679" y="909"/>
                            </a:lnTo>
                            <a:lnTo>
                              <a:pt x="680" y="900"/>
                            </a:lnTo>
                            <a:lnTo>
                              <a:pt x="681" y="907"/>
                            </a:lnTo>
                            <a:lnTo>
                              <a:pt x="683" y="915"/>
                            </a:lnTo>
                            <a:lnTo>
                              <a:pt x="683" y="886"/>
                            </a:lnTo>
                            <a:lnTo>
                              <a:pt x="684" y="891"/>
                            </a:lnTo>
                            <a:lnTo>
                              <a:pt x="686" y="902"/>
                            </a:lnTo>
                            <a:lnTo>
                              <a:pt x="687" y="920"/>
                            </a:lnTo>
                            <a:lnTo>
                              <a:pt x="688" y="894"/>
                            </a:lnTo>
                            <a:lnTo>
                              <a:pt x="690" y="899"/>
                            </a:lnTo>
                            <a:lnTo>
                              <a:pt x="691" y="906"/>
                            </a:lnTo>
                            <a:lnTo>
                              <a:pt x="692" y="909"/>
                            </a:lnTo>
                            <a:lnTo>
                              <a:pt x="693" y="909"/>
                            </a:lnTo>
                            <a:lnTo>
                              <a:pt x="694" y="909"/>
                            </a:lnTo>
                            <a:lnTo>
                              <a:pt x="696" y="900"/>
                            </a:lnTo>
                            <a:lnTo>
                              <a:pt x="697" y="890"/>
                            </a:lnTo>
                            <a:lnTo>
                              <a:pt x="698" y="918"/>
                            </a:lnTo>
                            <a:lnTo>
                              <a:pt x="700" y="916"/>
                            </a:lnTo>
                            <a:lnTo>
                              <a:pt x="701" y="914"/>
                            </a:lnTo>
                            <a:lnTo>
                              <a:pt x="701" y="912"/>
                            </a:lnTo>
                            <a:lnTo>
                              <a:pt x="703" y="907"/>
                            </a:lnTo>
                            <a:lnTo>
                              <a:pt x="704" y="908"/>
                            </a:lnTo>
                            <a:lnTo>
                              <a:pt x="705" y="912"/>
                            </a:lnTo>
                            <a:lnTo>
                              <a:pt x="707" y="909"/>
                            </a:lnTo>
                            <a:lnTo>
                              <a:pt x="708" y="905"/>
                            </a:lnTo>
                            <a:lnTo>
                              <a:pt x="710" y="906"/>
                            </a:lnTo>
                            <a:lnTo>
                              <a:pt x="710" y="904"/>
                            </a:lnTo>
                            <a:lnTo>
                              <a:pt x="711" y="912"/>
                            </a:lnTo>
                            <a:lnTo>
                              <a:pt x="713" y="904"/>
                            </a:lnTo>
                            <a:lnTo>
                              <a:pt x="714" y="900"/>
                            </a:lnTo>
                            <a:lnTo>
                              <a:pt x="715" y="909"/>
                            </a:lnTo>
                            <a:lnTo>
                              <a:pt x="717" y="903"/>
                            </a:lnTo>
                            <a:lnTo>
                              <a:pt x="718" y="908"/>
                            </a:lnTo>
                            <a:lnTo>
                              <a:pt x="719" y="915"/>
                            </a:lnTo>
                            <a:lnTo>
                              <a:pt x="720" y="904"/>
                            </a:lnTo>
                            <a:lnTo>
                              <a:pt x="721" y="911"/>
                            </a:lnTo>
                            <a:lnTo>
                              <a:pt x="723" y="911"/>
                            </a:lnTo>
                            <a:lnTo>
                              <a:pt x="724" y="907"/>
                            </a:lnTo>
                            <a:lnTo>
                              <a:pt x="725" y="906"/>
                            </a:lnTo>
                            <a:lnTo>
                              <a:pt x="727" y="903"/>
                            </a:lnTo>
                            <a:lnTo>
                              <a:pt x="728" y="906"/>
                            </a:lnTo>
                            <a:lnTo>
                              <a:pt x="728" y="909"/>
                            </a:lnTo>
                            <a:lnTo>
                              <a:pt x="730" y="897"/>
                            </a:lnTo>
                            <a:lnTo>
                              <a:pt x="731" y="906"/>
                            </a:lnTo>
                            <a:lnTo>
                              <a:pt x="733" y="914"/>
                            </a:lnTo>
                            <a:lnTo>
                              <a:pt x="734" y="914"/>
                            </a:lnTo>
                            <a:lnTo>
                              <a:pt x="735" y="907"/>
                            </a:lnTo>
                            <a:lnTo>
                              <a:pt x="737" y="909"/>
                            </a:lnTo>
                            <a:lnTo>
                              <a:pt x="738" y="907"/>
                            </a:lnTo>
                            <a:lnTo>
                              <a:pt x="740" y="906"/>
                            </a:lnTo>
                            <a:lnTo>
                              <a:pt x="741" y="918"/>
                            </a:lnTo>
                            <a:lnTo>
                              <a:pt x="743" y="909"/>
                            </a:lnTo>
                            <a:lnTo>
                              <a:pt x="744" y="905"/>
                            </a:lnTo>
                            <a:lnTo>
                              <a:pt x="745" y="916"/>
                            </a:lnTo>
                            <a:lnTo>
                              <a:pt x="746" y="914"/>
                            </a:lnTo>
                            <a:lnTo>
                              <a:pt x="747" y="901"/>
                            </a:lnTo>
                            <a:lnTo>
                              <a:pt x="748" y="903"/>
                            </a:lnTo>
                            <a:lnTo>
                              <a:pt x="750" y="909"/>
                            </a:lnTo>
                            <a:lnTo>
                              <a:pt x="751" y="915"/>
                            </a:lnTo>
                            <a:lnTo>
                              <a:pt x="753" y="910"/>
                            </a:lnTo>
                            <a:lnTo>
                              <a:pt x="754" y="908"/>
                            </a:lnTo>
                            <a:lnTo>
                              <a:pt x="755" y="906"/>
                            </a:lnTo>
                            <a:lnTo>
                              <a:pt x="756" y="905"/>
                            </a:lnTo>
                            <a:lnTo>
                              <a:pt x="757" y="905"/>
                            </a:lnTo>
                            <a:lnTo>
                              <a:pt x="759" y="903"/>
                            </a:lnTo>
                            <a:lnTo>
                              <a:pt x="760" y="915"/>
                            </a:lnTo>
                            <a:lnTo>
                              <a:pt x="761" y="908"/>
                            </a:lnTo>
                            <a:lnTo>
                              <a:pt x="763" y="910"/>
                            </a:lnTo>
                            <a:lnTo>
                              <a:pt x="764" y="917"/>
                            </a:lnTo>
                            <a:lnTo>
                              <a:pt x="764" y="911"/>
                            </a:lnTo>
                            <a:lnTo>
                              <a:pt x="766" y="911"/>
                            </a:lnTo>
                            <a:lnTo>
                              <a:pt x="767" y="905"/>
                            </a:lnTo>
                            <a:lnTo>
                              <a:pt x="769" y="915"/>
                            </a:lnTo>
                            <a:lnTo>
                              <a:pt x="770" y="914"/>
                            </a:lnTo>
                            <a:lnTo>
                              <a:pt x="771" y="905"/>
                            </a:lnTo>
                            <a:lnTo>
                              <a:pt x="773" y="911"/>
                            </a:lnTo>
                            <a:lnTo>
                              <a:pt x="773" y="907"/>
                            </a:lnTo>
                            <a:lnTo>
                              <a:pt x="775" y="909"/>
                            </a:lnTo>
                            <a:lnTo>
                              <a:pt x="776" y="908"/>
                            </a:lnTo>
                            <a:lnTo>
                              <a:pt x="777" y="918"/>
                            </a:lnTo>
                            <a:lnTo>
                              <a:pt x="779" y="906"/>
                            </a:lnTo>
                            <a:lnTo>
                              <a:pt x="780" y="915"/>
                            </a:lnTo>
                            <a:lnTo>
                              <a:pt x="781" y="914"/>
                            </a:lnTo>
                            <a:lnTo>
                              <a:pt x="782" y="908"/>
                            </a:lnTo>
                            <a:lnTo>
                              <a:pt x="783" y="904"/>
                            </a:lnTo>
                            <a:lnTo>
                              <a:pt x="785" y="910"/>
                            </a:lnTo>
                            <a:lnTo>
                              <a:pt x="786" y="917"/>
                            </a:lnTo>
                            <a:lnTo>
                              <a:pt x="786" y="924"/>
                            </a:lnTo>
                            <a:lnTo>
                              <a:pt x="0" y="924"/>
                            </a:lnTo>
                            <a:close/>
                          </a:path>
                        </a:pathLst>
                      </a:custGeom>
                      <a:solidFill>
                        <a:srgbClr val="FFFF80"/>
                      </a:solidFill>
                      <a:ln w="4763">
                        <a:solidFill>
                          <a:srgbClr val="FFFF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82824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90" y="2897"/>
                        <a:ext cx="786" cy="922"/>
                      </a:xfrm>
                      <a:custGeom>
                        <a:avLst/>
                        <a:gdLst>
                          <a:gd name="T0" fmla="*/ 10 w 786"/>
                          <a:gd name="T1" fmla="*/ 0 h 922"/>
                          <a:gd name="T2" fmla="*/ 21 w 786"/>
                          <a:gd name="T3" fmla="*/ 483 h 922"/>
                          <a:gd name="T4" fmla="*/ 32 w 786"/>
                          <a:gd name="T5" fmla="*/ 676 h 922"/>
                          <a:gd name="T6" fmla="*/ 43 w 786"/>
                          <a:gd name="T7" fmla="*/ 839 h 922"/>
                          <a:gd name="T8" fmla="*/ 55 w 786"/>
                          <a:gd name="T9" fmla="*/ 843 h 922"/>
                          <a:gd name="T10" fmla="*/ 65 w 786"/>
                          <a:gd name="T11" fmla="*/ 768 h 922"/>
                          <a:gd name="T12" fmla="*/ 77 w 786"/>
                          <a:gd name="T13" fmla="*/ 893 h 922"/>
                          <a:gd name="T14" fmla="*/ 89 w 786"/>
                          <a:gd name="T15" fmla="*/ 896 h 922"/>
                          <a:gd name="T16" fmla="*/ 100 w 786"/>
                          <a:gd name="T17" fmla="*/ 862 h 922"/>
                          <a:gd name="T18" fmla="*/ 111 w 786"/>
                          <a:gd name="T19" fmla="*/ 905 h 922"/>
                          <a:gd name="T20" fmla="*/ 123 w 786"/>
                          <a:gd name="T21" fmla="*/ 905 h 922"/>
                          <a:gd name="T22" fmla="*/ 134 w 786"/>
                          <a:gd name="T23" fmla="*/ 894 h 922"/>
                          <a:gd name="T24" fmla="*/ 145 w 786"/>
                          <a:gd name="T25" fmla="*/ 902 h 922"/>
                          <a:gd name="T26" fmla="*/ 157 w 786"/>
                          <a:gd name="T27" fmla="*/ 900 h 922"/>
                          <a:gd name="T28" fmla="*/ 169 w 786"/>
                          <a:gd name="T29" fmla="*/ 903 h 922"/>
                          <a:gd name="T30" fmla="*/ 181 w 786"/>
                          <a:gd name="T31" fmla="*/ 915 h 922"/>
                          <a:gd name="T32" fmla="*/ 192 w 786"/>
                          <a:gd name="T33" fmla="*/ 914 h 922"/>
                          <a:gd name="T34" fmla="*/ 204 w 786"/>
                          <a:gd name="T35" fmla="*/ 907 h 922"/>
                          <a:gd name="T36" fmla="*/ 216 w 786"/>
                          <a:gd name="T37" fmla="*/ 889 h 922"/>
                          <a:gd name="T38" fmla="*/ 228 w 786"/>
                          <a:gd name="T39" fmla="*/ 896 h 922"/>
                          <a:gd name="T40" fmla="*/ 240 w 786"/>
                          <a:gd name="T41" fmla="*/ 912 h 922"/>
                          <a:gd name="T42" fmla="*/ 252 w 786"/>
                          <a:gd name="T43" fmla="*/ 909 h 922"/>
                          <a:gd name="T44" fmla="*/ 263 w 786"/>
                          <a:gd name="T45" fmla="*/ 890 h 922"/>
                          <a:gd name="T46" fmla="*/ 276 w 786"/>
                          <a:gd name="T47" fmla="*/ 904 h 922"/>
                          <a:gd name="T48" fmla="*/ 288 w 786"/>
                          <a:gd name="T49" fmla="*/ 906 h 922"/>
                          <a:gd name="T50" fmla="*/ 300 w 786"/>
                          <a:gd name="T51" fmla="*/ 884 h 922"/>
                          <a:gd name="T52" fmla="*/ 312 w 786"/>
                          <a:gd name="T53" fmla="*/ 882 h 922"/>
                          <a:gd name="T54" fmla="*/ 325 w 786"/>
                          <a:gd name="T55" fmla="*/ 838 h 922"/>
                          <a:gd name="T56" fmla="*/ 336 w 786"/>
                          <a:gd name="T57" fmla="*/ 829 h 922"/>
                          <a:gd name="T58" fmla="*/ 349 w 786"/>
                          <a:gd name="T59" fmla="*/ 868 h 922"/>
                          <a:gd name="T60" fmla="*/ 361 w 786"/>
                          <a:gd name="T61" fmla="*/ 792 h 922"/>
                          <a:gd name="T62" fmla="*/ 373 w 786"/>
                          <a:gd name="T63" fmla="*/ 799 h 922"/>
                          <a:gd name="T64" fmla="*/ 386 w 786"/>
                          <a:gd name="T65" fmla="*/ 895 h 922"/>
                          <a:gd name="T66" fmla="*/ 398 w 786"/>
                          <a:gd name="T67" fmla="*/ 907 h 922"/>
                          <a:gd name="T68" fmla="*/ 411 w 786"/>
                          <a:gd name="T69" fmla="*/ 909 h 922"/>
                          <a:gd name="T70" fmla="*/ 423 w 786"/>
                          <a:gd name="T71" fmla="*/ 902 h 922"/>
                          <a:gd name="T72" fmla="*/ 436 w 786"/>
                          <a:gd name="T73" fmla="*/ 896 h 922"/>
                          <a:gd name="T74" fmla="*/ 449 w 786"/>
                          <a:gd name="T75" fmla="*/ 900 h 922"/>
                          <a:gd name="T76" fmla="*/ 461 w 786"/>
                          <a:gd name="T77" fmla="*/ 913 h 922"/>
                          <a:gd name="T78" fmla="*/ 474 w 786"/>
                          <a:gd name="T79" fmla="*/ 901 h 922"/>
                          <a:gd name="T80" fmla="*/ 486 w 786"/>
                          <a:gd name="T81" fmla="*/ 878 h 922"/>
                          <a:gd name="T82" fmla="*/ 500 w 786"/>
                          <a:gd name="T83" fmla="*/ 890 h 922"/>
                          <a:gd name="T84" fmla="*/ 513 w 786"/>
                          <a:gd name="T85" fmla="*/ 890 h 922"/>
                          <a:gd name="T86" fmla="*/ 525 w 786"/>
                          <a:gd name="T87" fmla="*/ 894 h 922"/>
                          <a:gd name="T88" fmla="*/ 539 w 786"/>
                          <a:gd name="T89" fmla="*/ 889 h 922"/>
                          <a:gd name="T90" fmla="*/ 551 w 786"/>
                          <a:gd name="T91" fmla="*/ 860 h 922"/>
                          <a:gd name="T92" fmla="*/ 565 w 786"/>
                          <a:gd name="T93" fmla="*/ 874 h 922"/>
                          <a:gd name="T94" fmla="*/ 577 w 786"/>
                          <a:gd name="T95" fmla="*/ 902 h 922"/>
                          <a:gd name="T96" fmla="*/ 591 w 786"/>
                          <a:gd name="T97" fmla="*/ 905 h 922"/>
                          <a:gd name="T98" fmla="*/ 603 w 786"/>
                          <a:gd name="T99" fmla="*/ 882 h 922"/>
                          <a:gd name="T100" fmla="*/ 617 w 786"/>
                          <a:gd name="T101" fmla="*/ 904 h 922"/>
                          <a:gd name="T102" fmla="*/ 630 w 786"/>
                          <a:gd name="T103" fmla="*/ 900 h 922"/>
                          <a:gd name="T104" fmla="*/ 643 w 786"/>
                          <a:gd name="T105" fmla="*/ 902 h 922"/>
                          <a:gd name="T106" fmla="*/ 656 w 786"/>
                          <a:gd name="T107" fmla="*/ 915 h 922"/>
                          <a:gd name="T108" fmla="*/ 670 w 786"/>
                          <a:gd name="T109" fmla="*/ 906 h 922"/>
                          <a:gd name="T110" fmla="*/ 683 w 786"/>
                          <a:gd name="T111" fmla="*/ 886 h 922"/>
                          <a:gd name="T112" fmla="*/ 697 w 786"/>
                          <a:gd name="T113" fmla="*/ 890 h 922"/>
                          <a:gd name="T114" fmla="*/ 710 w 786"/>
                          <a:gd name="T115" fmla="*/ 904 h 922"/>
                          <a:gd name="T116" fmla="*/ 724 w 786"/>
                          <a:gd name="T117" fmla="*/ 907 h 922"/>
                          <a:gd name="T118" fmla="*/ 737 w 786"/>
                          <a:gd name="T119" fmla="*/ 909 h 922"/>
                          <a:gd name="T120" fmla="*/ 751 w 786"/>
                          <a:gd name="T121" fmla="*/ 915 h 922"/>
                          <a:gd name="T122" fmla="*/ 764 w 786"/>
                          <a:gd name="T123" fmla="*/ 911 h 922"/>
                          <a:gd name="T124" fmla="*/ 779 w 786"/>
                          <a:gd name="T125" fmla="*/ 906 h 922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60000 65536"/>
                          <a:gd name="T187" fmla="*/ 0 60000 65536"/>
                          <a:gd name="T188" fmla="*/ 0 60000 65536"/>
                          <a:gd name="T189" fmla="*/ 0 w 786"/>
                          <a:gd name="T190" fmla="*/ 0 h 922"/>
                          <a:gd name="T191" fmla="*/ 786 w 786"/>
                          <a:gd name="T192" fmla="*/ 922 h 922"/>
                        </a:gdLst>
                        <a:ahLst/>
                        <a:cxnLst>
                          <a:cxn ang="T126">
                            <a:pos x="T0" y="T1"/>
                          </a:cxn>
                          <a:cxn ang="T127">
                            <a:pos x="T2" y="T3"/>
                          </a:cxn>
                          <a:cxn ang="T128">
                            <a:pos x="T4" y="T5"/>
                          </a:cxn>
                          <a:cxn ang="T129">
                            <a:pos x="T6" y="T7"/>
                          </a:cxn>
                          <a:cxn ang="T130">
                            <a:pos x="T8" y="T9"/>
                          </a:cxn>
                          <a:cxn ang="T131">
                            <a:pos x="T10" y="T11"/>
                          </a:cxn>
                          <a:cxn ang="T132">
                            <a:pos x="T12" y="T13"/>
                          </a:cxn>
                          <a:cxn ang="T133">
                            <a:pos x="T14" y="T15"/>
                          </a:cxn>
                          <a:cxn ang="T134">
                            <a:pos x="T16" y="T17"/>
                          </a:cxn>
                          <a:cxn ang="T135">
                            <a:pos x="T18" y="T19"/>
                          </a:cxn>
                          <a:cxn ang="T136">
                            <a:pos x="T20" y="T21"/>
                          </a:cxn>
                          <a:cxn ang="T137">
                            <a:pos x="T22" y="T23"/>
                          </a:cxn>
                          <a:cxn ang="T138">
                            <a:pos x="T24" y="T25"/>
                          </a:cxn>
                          <a:cxn ang="T139">
                            <a:pos x="T26" y="T27"/>
                          </a:cxn>
                          <a:cxn ang="T140">
                            <a:pos x="T28" y="T29"/>
                          </a:cxn>
                          <a:cxn ang="T141">
                            <a:pos x="T30" y="T31"/>
                          </a:cxn>
                          <a:cxn ang="T142">
                            <a:pos x="T32" y="T33"/>
                          </a:cxn>
                          <a:cxn ang="T143">
                            <a:pos x="T34" y="T35"/>
                          </a:cxn>
                          <a:cxn ang="T144">
                            <a:pos x="T36" y="T37"/>
                          </a:cxn>
                          <a:cxn ang="T145">
                            <a:pos x="T38" y="T39"/>
                          </a:cxn>
                          <a:cxn ang="T146">
                            <a:pos x="T40" y="T41"/>
                          </a:cxn>
                          <a:cxn ang="T147">
                            <a:pos x="T42" y="T43"/>
                          </a:cxn>
                          <a:cxn ang="T148">
                            <a:pos x="T44" y="T45"/>
                          </a:cxn>
                          <a:cxn ang="T149">
                            <a:pos x="T46" y="T47"/>
                          </a:cxn>
                          <a:cxn ang="T150">
                            <a:pos x="T48" y="T49"/>
                          </a:cxn>
                          <a:cxn ang="T151">
                            <a:pos x="T50" y="T51"/>
                          </a:cxn>
                          <a:cxn ang="T152">
                            <a:pos x="T52" y="T53"/>
                          </a:cxn>
                          <a:cxn ang="T153">
                            <a:pos x="T54" y="T55"/>
                          </a:cxn>
                          <a:cxn ang="T154">
                            <a:pos x="T56" y="T57"/>
                          </a:cxn>
                          <a:cxn ang="T155">
                            <a:pos x="T58" y="T59"/>
                          </a:cxn>
                          <a:cxn ang="T156">
                            <a:pos x="T60" y="T61"/>
                          </a:cxn>
                          <a:cxn ang="T157">
                            <a:pos x="T62" y="T63"/>
                          </a:cxn>
                          <a:cxn ang="T158">
                            <a:pos x="T64" y="T65"/>
                          </a:cxn>
                          <a:cxn ang="T159">
                            <a:pos x="T66" y="T67"/>
                          </a:cxn>
                          <a:cxn ang="T160">
                            <a:pos x="T68" y="T69"/>
                          </a:cxn>
                          <a:cxn ang="T161">
                            <a:pos x="T70" y="T71"/>
                          </a:cxn>
                          <a:cxn ang="T162">
                            <a:pos x="T72" y="T73"/>
                          </a:cxn>
                          <a:cxn ang="T163">
                            <a:pos x="T74" y="T75"/>
                          </a:cxn>
                          <a:cxn ang="T164">
                            <a:pos x="T76" y="T77"/>
                          </a:cxn>
                          <a:cxn ang="T165">
                            <a:pos x="T78" y="T79"/>
                          </a:cxn>
                          <a:cxn ang="T166">
                            <a:pos x="T80" y="T81"/>
                          </a:cxn>
                          <a:cxn ang="T167">
                            <a:pos x="T82" y="T83"/>
                          </a:cxn>
                          <a:cxn ang="T168">
                            <a:pos x="T84" y="T85"/>
                          </a:cxn>
                          <a:cxn ang="T169">
                            <a:pos x="T86" y="T87"/>
                          </a:cxn>
                          <a:cxn ang="T170">
                            <a:pos x="T88" y="T89"/>
                          </a:cxn>
                          <a:cxn ang="T171">
                            <a:pos x="T90" y="T91"/>
                          </a:cxn>
                          <a:cxn ang="T172">
                            <a:pos x="T92" y="T93"/>
                          </a:cxn>
                          <a:cxn ang="T173">
                            <a:pos x="T94" y="T95"/>
                          </a:cxn>
                          <a:cxn ang="T174">
                            <a:pos x="T96" y="T97"/>
                          </a:cxn>
                          <a:cxn ang="T175">
                            <a:pos x="T98" y="T99"/>
                          </a:cxn>
                          <a:cxn ang="T176">
                            <a:pos x="T100" y="T101"/>
                          </a:cxn>
                          <a:cxn ang="T177">
                            <a:pos x="T102" y="T103"/>
                          </a:cxn>
                          <a:cxn ang="T178">
                            <a:pos x="T104" y="T105"/>
                          </a:cxn>
                          <a:cxn ang="T179">
                            <a:pos x="T106" y="T107"/>
                          </a:cxn>
                          <a:cxn ang="T180">
                            <a:pos x="T108" y="T109"/>
                          </a:cxn>
                          <a:cxn ang="T181">
                            <a:pos x="T110" y="T111"/>
                          </a:cxn>
                          <a:cxn ang="T182">
                            <a:pos x="T112" y="T113"/>
                          </a:cxn>
                          <a:cxn ang="T183">
                            <a:pos x="T114" y="T115"/>
                          </a:cxn>
                          <a:cxn ang="T184">
                            <a:pos x="T116" y="T117"/>
                          </a:cxn>
                          <a:cxn ang="T185">
                            <a:pos x="T118" y="T119"/>
                          </a:cxn>
                          <a:cxn ang="T186">
                            <a:pos x="T120" y="T121"/>
                          </a:cxn>
                          <a:cxn ang="T187">
                            <a:pos x="T122" y="T123"/>
                          </a:cxn>
                          <a:cxn ang="T188">
                            <a:pos x="T124" y="T125"/>
                          </a:cxn>
                        </a:cxnLst>
                        <a:rect l="T189" t="T190" r="T191" b="T192"/>
                        <a:pathLst>
                          <a:path w="786" h="922">
                            <a:moveTo>
                              <a:pt x="0" y="392"/>
                            </a:moveTo>
                            <a:lnTo>
                              <a:pt x="1" y="371"/>
                            </a:lnTo>
                            <a:lnTo>
                              <a:pt x="2" y="251"/>
                            </a:lnTo>
                            <a:lnTo>
                              <a:pt x="3" y="331"/>
                            </a:lnTo>
                            <a:lnTo>
                              <a:pt x="4" y="309"/>
                            </a:lnTo>
                            <a:lnTo>
                              <a:pt x="5" y="111"/>
                            </a:lnTo>
                            <a:lnTo>
                              <a:pt x="6" y="255"/>
                            </a:lnTo>
                            <a:lnTo>
                              <a:pt x="7" y="379"/>
                            </a:lnTo>
                            <a:lnTo>
                              <a:pt x="8" y="218"/>
                            </a:lnTo>
                            <a:lnTo>
                              <a:pt x="9" y="150"/>
                            </a:lnTo>
                            <a:lnTo>
                              <a:pt x="10" y="0"/>
                            </a:lnTo>
                            <a:lnTo>
                              <a:pt x="11" y="198"/>
                            </a:lnTo>
                            <a:lnTo>
                              <a:pt x="12" y="357"/>
                            </a:lnTo>
                            <a:lnTo>
                              <a:pt x="13" y="272"/>
                            </a:lnTo>
                            <a:lnTo>
                              <a:pt x="14" y="395"/>
                            </a:lnTo>
                            <a:lnTo>
                              <a:pt x="15" y="506"/>
                            </a:lnTo>
                            <a:lnTo>
                              <a:pt x="16" y="470"/>
                            </a:lnTo>
                            <a:lnTo>
                              <a:pt x="17" y="407"/>
                            </a:lnTo>
                            <a:lnTo>
                              <a:pt x="18" y="498"/>
                            </a:lnTo>
                            <a:lnTo>
                              <a:pt x="19" y="574"/>
                            </a:lnTo>
                            <a:lnTo>
                              <a:pt x="20" y="580"/>
                            </a:lnTo>
                            <a:lnTo>
                              <a:pt x="21" y="483"/>
                            </a:lnTo>
                            <a:lnTo>
                              <a:pt x="22" y="492"/>
                            </a:lnTo>
                            <a:lnTo>
                              <a:pt x="23" y="602"/>
                            </a:lnTo>
                            <a:lnTo>
                              <a:pt x="24" y="724"/>
                            </a:lnTo>
                            <a:lnTo>
                              <a:pt x="25" y="797"/>
                            </a:lnTo>
                            <a:lnTo>
                              <a:pt x="26" y="667"/>
                            </a:lnTo>
                            <a:lnTo>
                              <a:pt x="27" y="646"/>
                            </a:lnTo>
                            <a:lnTo>
                              <a:pt x="29" y="715"/>
                            </a:lnTo>
                            <a:lnTo>
                              <a:pt x="29" y="784"/>
                            </a:lnTo>
                            <a:lnTo>
                              <a:pt x="30" y="842"/>
                            </a:lnTo>
                            <a:lnTo>
                              <a:pt x="31" y="801"/>
                            </a:lnTo>
                            <a:lnTo>
                              <a:pt x="32" y="676"/>
                            </a:lnTo>
                            <a:lnTo>
                              <a:pt x="33" y="676"/>
                            </a:lnTo>
                            <a:lnTo>
                              <a:pt x="34" y="766"/>
                            </a:lnTo>
                            <a:lnTo>
                              <a:pt x="35" y="742"/>
                            </a:lnTo>
                            <a:lnTo>
                              <a:pt x="37" y="766"/>
                            </a:lnTo>
                            <a:lnTo>
                              <a:pt x="38" y="837"/>
                            </a:lnTo>
                            <a:lnTo>
                              <a:pt x="38" y="842"/>
                            </a:lnTo>
                            <a:lnTo>
                              <a:pt x="39" y="845"/>
                            </a:lnTo>
                            <a:lnTo>
                              <a:pt x="40" y="812"/>
                            </a:lnTo>
                            <a:lnTo>
                              <a:pt x="41" y="809"/>
                            </a:lnTo>
                            <a:lnTo>
                              <a:pt x="42" y="758"/>
                            </a:lnTo>
                            <a:lnTo>
                              <a:pt x="43" y="839"/>
                            </a:lnTo>
                            <a:lnTo>
                              <a:pt x="45" y="891"/>
                            </a:lnTo>
                            <a:lnTo>
                              <a:pt x="46" y="790"/>
                            </a:lnTo>
                            <a:lnTo>
                              <a:pt x="47" y="781"/>
                            </a:lnTo>
                            <a:lnTo>
                              <a:pt x="47" y="816"/>
                            </a:lnTo>
                            <a:lnTo>
                              <a:pt x="48" y="888"/>
                            </a:lnTo>
                            <a:lnTo>
                              <a:pt x="49" y="855"/>
                            </a:lnTo>
                            <a:lnTo>
                              <a:pt x="50" y="826"/>
                            </a:lnTo>
                            <a:lnTo>
                              <a:pt x="52" y="867"/>
                            </a:lnTo>
                            <a:lnTo>
                              <a:pt x="53" y="851"/>
                            </a:lnTo>
                            <a:lnTo>
                              <a:pt x="54" y="803"/>
                            </a:lnTo>
                            <a:lnTo>
                              <a:pt x="55" y="843"/>
                            </a:lnTo>
                            <a:lnTo>
                              <a:pt x="56" y="830"/>
                            </a:lnTo>
                            <a:lnTo>
                              <a:pt x="56" y="877"/>
                            </a:lnTo>
                            <a:lnTo>
                              <a:pt x="57" y="846"/>
                            </a:lnTo>
                            <a:lnTo>
                              <a:pt x="58" y="832"/>
                            </a:lnTo>
                            <a:lnTo>
                              <a:pt x="60" y="855"/>
                            </a:lnTo>
                            <a:lnTo>
                              <a:pt x="61" y="846"/>
                            </a:lnTo>
                            <a:lnTo>
                              <a:pt x="62" y="834"/>
                            </a:lnTo>
                            <a:lnTo>
                              <a:pt x="63" y="860"/>
                            </a:lnTo>
                            <a:lnTo>
                              <a:pt x="64" y="879"/>
                            </a:lnTo>
                            <a:lnTo>
                              <a:pt x="65" y="862"/>
                            </a:lnTo>
                            <a:lnTo>
                              <a:pt x="65" y="768"/>
                            </a:lnTo>
                            <a:lnTo>
                              <a:pt x="67" y="810"/>
                            </a:lnTo>
                            <a:lnTo>
                              <a:pt x="68" y="833"/>
                            </a:lnTo>
                            <a:lnTo>
                              <a:pt x="69" y="883"/>
                            </a:lnTo>
                            <a:lnTo>
                              <a:pt x="70" y="888"/>
                            </a:lnTo>
                            <a:lnTo>
                              <a:pt x="71" y="847"/>
                            </a:lnTo>
                            <a:lnTo>
                              <a:pt x="72" y="841"/>
                            </a:lnTo>
                            <a:lnTo>
                              <a:pt x="73" y="891"/>
                            </a:lnTo>
                            <a:lnTo>
                              <a:pt x="74" y="906"/>
                            </a:lnTo>
                            <a:lnTo>
                              <a:pt x="75" y="900"/>
                            </a:lnTo>
                            <a:lnTo>
                              <a:pt x="76" y="886"/>
                            </a:lnTo>
                            <a:lnTo>
                              <a:pt x="77" y="893"/>
                            </a:lnTo>
                            <a:lnTo>
                              <a:pt x="78" y="878"/>
                            </a:lnTo>
                            <a:lnTo>
                              <a:pt x="79" y="890"/>
                            </a:lnTo>
                            <a:lnTo>
                              <a:pt x="80" y="887"/>
                            </a:lnTo>
                            <a:lnTo>
                              <a:pt x="82" y="848"/>
                            </a:lnTo>
                            <a:lnTo>
                              <a:pt x="83" y="810"/>
                            </a:lnTo>
                            <a:lnTo>
                              <a:pt x="83" y="872"/>
                            </a:lnTo>
                            <a:lnTo>
                              <a:pt x="84" y="894"/>
                            </a:lnTo>
                            <a:lnTo>
                              <a:pt x="85" y="906"/>
                            </a:lnTo>
                            <a:lnTo>
                              <a:pt x="86" y="890"/>
                            </a:lnTo>
                            <a:lnTo>
                              <a:pt x="87" y="898"/>
                            </a:lnTo>
                            <a:lnTo>
                              <a:pt x="89" y="896"/>
                            </a:lnTo>
                            <a:lnTo>
                              <a:pt x="90" y="883"/>
                            </a:lnTo>
                            <a:lnTo>
                              <a:pt x="91" y="871"/>
                            </a:lnTo>
                            <a:lnTo>
                              <a:pt x="92" y="891"/>
                            </a:lnTo>
                            <a:lnTo>
                              <a:pt x="92" y="914"/>
                            </a:lnTo>
                            <a:lnTo>
                              <a:pt x="93" y="882"/>
                            </a:lnTo>
                            <a:lnTo>
                              <a:pt x="94" y="879"/>
                            </a:lnTo>
                            <a:lnTo>
                              <a:pt x="96" y="878"/>
                            </a:lnTo>
                            <a:lnTo>
                              <a:pt x="97" y="897"/>
                            </a:lnTo>
                            <a:lnTo>
                              <a:pt x="98" y="882"/>
                            </a:lnTo>
                            <a:lnTo>
                              <a:pt x="99" y="863"/>
                            </a:lnTo>
                            <a:lnTo>
                              <a:pt x="100" y="862"/>
                            </a:lnTo>
                            <a:lnTo>
                              <a:pt x="101" y="918"/>
                            </a:lnTo>
                            <a:lnTo>
                              <a:pt x="102" y="893"/>
                            </a:lnTo>
                            <a:lnTo>
                              <a:pt x="103" y="897"/>
                            </a:lnTo>
                            <a:lnTo>
                              <a:pt x="104" y="846"/>
                            </a:lnTo>
                            <a:lnTo>
                              <a:pt x="105" y="889"/>
                            </a:lnTo>
                            <a:lnTo>
                              <a:pt x="106" y="909"/>
                            </a:lnTo>
                            <a:lnTo>
                              <a:pt x="107" y="922"/>
                            </a:lnTo>
                            <a:lnTo>
                              <a:pt x="108" y="891"/>
                            </a:lnTo>
                            <a:lnTo>
                              <a:pt x="110" y="842"/>
                            </a:lnTo>
                            <a:lnTo>
                              <a:pt x="110" y="863"/>
                            </a:lnTo>
                            <a:lnTo>
                              <a:pt x="111" y="905"/>
                            </a:lnTo>
                            <a:lnTo>
                              <a:pt x="112" y="894"/>
                            </a:lnTo>
                            <a:lnTo>
                              <a:pt x="113" y="876"/>
                            </a:lnTo>
                            <a:lnTo>
                              <a:pt x="114" y="888"/>
                            </a:lnTo>
                            <a:lnTo>
                              <a:pt x="116" y="898"/>
                            </a:lnTo>
                            <a:lnTo>
                              <a:pt x="117" y="900"/>
                            </a:lnTo>
                            <a:lnTo>
                              <a:pt x="118" y="912"/>
                            </a:lnTo>
                            <a:lnTo>
                              <a:pt x="119" y="905"/>
                            </a:lnTo>
                            <a:lnTo>
                              <a:pt x="119" y="887"/>
                            </a:lnTo>
                            <a:lnTo>
                              <a:pt x="120" y="891"/>
                            </a:lnTo>
                            <a:lnTo>
                              <a:pt x="122" y="889"/>
                            </a:lnTo>
                            <a:lnTo>
                              <a:pt x="123" y="905"/>
                            </a:lnTo>
                            <a:lnTo>
                              <a:pt x="124" y="881"/>
                            </a:lnTo>
                            <a:lnTo>
                              <a:pt x="125" y="897"/>
                            </a:lnTo>
                            <a:lnTo>
                              <a:pt x="126" y="891"/>
                            </a:lnTo>
                            <a:lnTo>
                              <a:pt x="127" y="882"/>
                            </a:lnTo>
                            <a:lnTo>
                              <a:pt x="127" y="895"/>
                            </a:lnTo>
                            <a:lnTo>
                              <a:pt x="129" y="895"/>
                            </a:lnTo>
                            <a:lnTo>
                              <a:pt x="130" y="899"/>
                            </a:lnTo>
                            <a:lnTo>
                              <a:pt x="131" y="859"/>
                            </a:lnTo>
                            <a:lnTo>
                              <a:pt x="132" y="853"/>
                            </a:lnTo>
                            <a:lnTo>
                              <a:pt x="133" y="881"/>
                            </a:lnTo>
                            <a:lnTo>
                              <a:pt x="134" y="894"/>
                            </a:lnTo>
                            <a:lnTo>
                              <a:pt x="136" y="916"/>
                            </a:lnTo>
                            <a:lnTo>
                              <a:pt x="136" y="906"/>
                            </a:lnTo>
                            <a:lnTo>
                              <a:pt x="137" y="903"/>
                            </a:lnTo>
                            <a:lnTo>
                              <a:pt x="138" y="901"/>
                            </a:lnTo>
                            <a:lnTo>
                              <a:pt x="139" y="909"/>
                            </a:lnTo>
                            <a:lnTo>
                              <a:pt x="140" y="908"/>
                            </a:lnTo>
                            <a:lnTo>
                              <a:pt x="142" y="909"/>
                            </a:lnTo>
                            <a:lnTo>
                              <a:pt x="143" y="851"/>
                            </a:lnTo>
                            <a:lnTo>
                              <a:pt x="144" y="881"/>
                            </a:lnTo>
                            <a:lnTo>
                              <a:pt x="145" y="900"/>
                            </a:lnTo>
                            <a:lnTo>
                              <a:pt x="145" y="902"/>
                            </a:lnTo>
                            <a:lnTo>
                              <a:pt x="146" y="903"/>
                            </a:lnTo>
                            <a:lnTo>
                              <a:pt x="148" y="893"/>
                            </a:lnTo>
                            <a:lnTo>
                              <a:pt x="149" y="907"/>
                            </a:lnTo>
                            <a:lnTo>
                              <a:pt x="150" y="909"/>
                            </a:lnTo>
                            <a:lnTo>
                              <a:pt x="151" y="897"/>
                            </a:lnTo>
                            <a:lnTo>
                              <a:pt x="152" y="904"/>
                            </a:lnTo>
                            <a:lnTo>
                              <a:pt x="153" y="893"/>
                            </a:lnTo>
                            <a:lnTo>
                              <a:pt x="154" y="876"/>
                            </a:lnTo>
                            <a:lnTo>
                              <a:pt x="155" y="895"/>
                            </a:lnTo>
                            <a:lnTo>
                              <a:pt x="156" y="907"/>
                            </a:lnTo>
                            <a:lnTo>
                              <a:pt x="157" y="900"/>
                            </a:lnTo>
                            <a:lnTo>
                              <a:pt x="158" y="891"/>
                            </a:lnTo>
                            <a:lnTo>
                              <a:pt x="160" y="913"/>
                            </a:lnTo>
                            <a:lnTo>
                              <a:pt x="161" y="892"/>
                            </a:lnTo>
                            <a:lnTo>
                              <a:pt x="162" y="901"/>
                            </a:lnTo>
                            <a:lnTo>
                              <a:pt x="163" y="904"/>
                            </a:lnTo>
                            <a:lnTo>
                              <a:pt x="163" y="911"/>
                            </a:lnTo>
                            <a:lnTo>
                              <a:pt x="164" y="893"/>
                            </a:lnTo>
                            <a:lnTo>
                              <a:pt x="166" y="908"/>
                            </a:lnTo>
                            <a:lnTo>
                              <a:pt x="167" y="893"/>
                            </a:lnTo>
                            <a:lnTo>
                              <a:pt x="168" y="904"/>
                            </a:lnTo>
                            <a:lnTo>
                              <a:pt x="169" y="903"/>
                            </a:lnTo>
                            <a:lnTo>
                              <a:pt x="170" y="918"/>
                            </a:lnTo>
                            <a:lnTo>
                              <a:pt x="171" y="902"/>
                            </a:lnTo>
                            <a:lnTo>
                              <a:pt x="172" y="907"/>
                            </a:lnTo>
                            <a:lnTo>
                              <a:pt x="173" y="902"/>
                            </a:lnTo>
                            <a:lnTo>
                              <a:pt x="174" y="895"/>
                            </a:lnTo>
                            <a:lnTo>
                              <a:pt x="175" y="890"/>
                            </a:lnTo>
                            <a:lnTo>
                              <a:pt x="176" y="908"/>
                            </a:lnTo>
                            <a:lnTo>
                              <a:pt x="178" y="906"/>
                            </a:lnTo>
                            <a:lnTo>
                              <a:pt x="179" y="894"/>
                            </a:lnTo>
                            <a:lnTo>
                              <a:pt x="180" y="904"/>
                            </a:lnTo>
                            <a:lnTo>
                              <a:pt x="181" y="915"/>
                            </a:lnTo>
                            <a:lnTo>
                              <a:pt x="181" y="911"/>
                            </a:lnTo>
                            <a:lnTo>
                              <a:pt x="182" y="903"/>
                            </a:lnTo>
                            <a:lnTo>
                              <a:pt x="184" y="901"/>
                            </a:lnTo>
                            <a:lnTo>
                              <a:pt x="185" y="902"/>
                            </a:lnTo>
                            <a:lnTo>
                              <a:pt x="186" y="887"/>
                            </a:lnTo>
                            <a:lnTo>
                              <a:pt x="187" y="904"/>
                            </a:lnTo>
                            <a:lnTo>
                              <a:pt x="188" y="901"/>
                            </a:lnTo>
                            <a:lnTo>
                              <a:pt x="190" y="896"/>
                            </a:lnTo>
                            <a:lnTo>
                              <a:pt x="190" y="872"/>
                            </a:lnTo>
                            <a:lnTo>
                              <a:pt x="191" y="887"/>
                            </a:lnTo>
                            <a:lnTo>
                              <a:pt x="192" y="914"/>
                            </a:lnTo>
                            <a:lnTo>
                              <a:pt x="193" y="910"/>
                            </a:lnTo>
                            <a:lnTo>
                              <a:pt x="195" y="906"/>
                            </a:lnTo>
                            <a:lnTo>
                              <a:pt x="196" y="885"/>
                            </a:lnTo>
                            <a:lnTo>
                              <a:pt x="197" y="900"/>
                            </a:lnTo>
                            <a:lnTo>
                              <a:pt x="198" y="915"/>
                            </a:lnTo>
                            <a:lnTo>
                              <a:pt x="199" y="909"/>
                            </a:lnTo>
                            <a:lnTo>
                              <a:pt x="201" y="909"/>
                            </a:lnTo>
                            <a:lnTo>
                              <a:pt x="202" y="903"/>
                            </a:lnTo>
                            <a:lnTo>
                              <a:pt x="203" y="909"/>
                            </a:lnTo>
                            <a:lnTo>
                              <a:pt x="204" y="907"/>
                            </a:lnTo>
                            <a:lnTo>
                              <a:pt x="205" y="885"/>
                            </a:lnTo>
                            <a:lnTo>
                              <a:pt x="207" y="901"/>
                            </a:lnTo>
                            <a:lnTo>
                              <a:pt x="208" y="909"/>
                            </a:lnTo>
                            <a:lnTo>
                              <a:pt x="209" y="893"/>
                            </a:lnTo>
                            <a:lnTo>
                              <a:pt x="210" y="893"/>
                            </a:lnTo>
                            <a:lnTo>
                              <a:pt x="212" y="909"/>
                            </a:lnTo>
                            <a:lnTo>
                              <a:pt x="213" y="909"/>
                            </a:lnTo>
                            <a:lnTo>
                              <a:pt x="214" y="896"/>
                            </a:lnTo>
                            <a:lnTo>
                              <a:pt x="215" y="902"/>
                            </a:lnTo>
                            <a:lnTo>
                              <a:pt x="216" y="889"/>
                            </a:lnTo>
                            <a:lnTo>
                              <a:pt x="217" y="902"/>
                            </a:lnTo>
                            <a:lnTo>
                              <a:pt x="218" y="904"/>
                            </a:lnTo>
                            <a:lnTo>
                              <a:pt x="219" y="909"/>
                            </a:lnTo>
                            <a:lnTo>
                              <a:pt x="220" y="902"/>
                            </a:lnTo>
                            <a:lnTo>
                              <a:pt x="221" y="897"/>
                            </a:lnTo>
                            <a:lnTo>
                              <a:pt x="223" y="915"/>
                            </a:lnTo>
                            <a:lnTo>
                              <a:pt x="224" y="907"/>
                            </a:lnTo>
                            <a:lnTo>
                              <a:pt x="225" y="905"/>
                            </a:lnTo>
                            <a:lnTo>
                              <a:pt x="226" y="912"/>
                            </a:lnTo>
                            <a:lnTo>
                              <a:pt x="226" y="900"/>
                            </a:lnTo>
                            <a:lnTo>
                              <a:pt x="228" y="896"/>
                            </a:lnTo>
                            <a:lnTo>
                              <a:pt x="229" y="899"/>
                            </a:lnTo>
                            <a:lnTo>
                              <a:pt x="230" y="897"/>
                            </a:lnTo>
                            <a:lnTo>
                              <a:pt x="231" y="905"/>
                            </a:lnTo>
                            <a:lnTo>
                              <a:pt x="232" y="912"/>
                            </a:lnTo>
                            <a:lnTo>
                              <a:pt x="234" y="912"/>
                            </a:lnTo>
                            <a:lnTo>
                              <a:pt x="235" y="909"/>
                            </a:lnTo>
                            <a:lnTo>
                              <a:pt x="235" y="908"/>
                            </a:lnTo>
                            <a:lnTo>
                              <a:pt x="236" y="903"/>
                            </a:lnTo>
                            <a:lnTo>
                              <a:pt x="237" y="895"/>
                            </a:lnTo>
                            <a:lnTo>
                              <a:pt x="239" y="905"/>
                            </a:lnTo>
                            <a:lnTo>
                              <a:pt x="240" y="912"/>
                            </a:lnTo>
                            <a:lnTo>
                              <a:pt x="241" y="907"/>
                            </a:lnTo>
                            <a:lnTo>
                              <a:pt x="242" y="905"/>
                            </a:lnTo>
                            <a:lnTo>
                              <a:pt x="243" y="908"/>
                            </a:lnTo>
                            <a:lnTo>
                              <a:pt x="244" y="903"/>
                            </a:lnTo>
                            <a:lnTo>
                              <a:pt x="245" y="908"/>
                            </a:lnTo>
                            <a:lnTo>
                              <a:pt x="246" y="905"/>
                            </a:lnTo>
                            <a:lnTo>
                              <a:pt x="247" y="889"/>
                            </a:lnTo>
                            <a:lnTo>
                              <a:pt x="248" y="901"/>
                            </a:lnTo>
                            <a:lnTo>
                              <a:pt x="250" y="918"/>
                            </a:lnTo>
                            <a:lnTo>
                              <a:pt x="251" y="903"/>
                            </a:lnTo>
                            <a:lnTo>
                              <a:pt x="252" y="909"/>
                            </a:lnTo>
                            <a:lnTo>
                              <a:pt x="253" y="915"/>
                            </a:lnTo>
                            <a:lnTo>
                              <a:pt x="253" y="911"/>
                            </a:lnTo>
                            <a:lnTo>
                              <a:pt x="255" y="909"/>
                            </a:lnTo>
                            <a:lnTo>
                              <a:pt x="256" y="907"/>
                            </a:lnTo>
                            <a:lnTo>
                              <a:pt x="257" y="908"/>
                            </a:lnTo>
                            <a:lnTo>
                              <a:pt x="258" y="905"/>
                            </a:lnTo>
                            <a:lnTo>
                              <a:pt x="260" y="909"/>
                            </a:lnTo>
                            <a:lnTo>
                              <a:pt x="261" y="907"/>
                            </a:lnTo>
                            <a:lnTo>
                              <a:pt x="262" y="906"/>
                            </a:lnTo>
                            <a:lnTo>
                              <a:pt x="262" y="901"/>
                            </a:lnTo>
                            <a:lnTo>
                              <a:pt x="263" y="890"/>
                            </a:lnTo>
                            <a:lnTo>
                              <a:pt x="265" y="904"/>
                            </a:lnTo>
                            <a:lnTo>
                              <a:pt x="266" y="908"/>
                            </a:lnTo>
                            <a:lnTo>
                              <a:pt x="267" y="909"/>
                            </a:lnTo>
                            <a:lnTo>
                              <a:pt x="268" y="908"/>
                            </a:lnTo>
                            <a:lnTo>
                              <a:pt x="269" y="900"/>
                            </a:lnTo>
                            <a:lnTo>
                              <a:pt x="271" y="905"/>
                            </a:lnTo>
                            <a:lnTo>
                              <a:pt x="271" y="908"/>
                            </a:lnTo>
                            <a:lnTo>
                              <a:pt x="272" y="907"/>
                            </a:lnTo>
                            <a:lnTo>
                              <a:pt x="273" y="900"/>
                            </a:lnTo>
                            <a:lnTo>
                              <a:pt x="275" y="909"/>
                            </a:lnTo>
                            <a:lnTo>
                              <a:pt x="276" y="904"/>
                            </a:lnTo>
                            <a:lnTo>
                              <a:pt x="277" y="911"/>
                            </a:lnTo>
                            <a:lnTo>
                              <a:pt x="278" y="909"/>
                            </a:lnTo>
                            <a:lnTo>
                              <a:pt x="279" y="898"/>
                            </a:lnTo>
                            <a:lnTo>
                              <a:pt x="280" y="893"/>
                            </a:lnTo>
                            <a:lnTo>
                              <a:pt x="281" y="892"/>
                            </a:lnTo>
                            <a:lnTo>
                              <a:pt x="282" y="909"/>
                            </a:lnTo>
                            <a:lnTo>
                              <a:pt x="283" y="909"/>
                            </a:lnTo>
                            <a:lnTo>
                              <a:pt x="284" y="906"/>
                            </a:lnTo>
                            <a:lnTo>
                              <a:pt x="286" y="910"/>
                            </a:lnTo>
                            <a:lnTo>
                              <a:pt x="287" y="909"/>
                            </a:lnTo>
                            <a:lnTo>
                              <a:pt x="288" y="906"/>
                            </a:lnTo>
                            <a:lnTo>
                              <a:pt x="289" y="909"/>
                            </a:lnTo>
                            <a:lnTo>
                              <a:pt x="290" y="914"/>
                            </a:lnTo>
                            <a:lnTo>
                              <a:pt x="291" y="914"/>
                            </a:lnTo>
                            <a:lnTo>
                              <a:pt x="292" y="911"/>
                            </a:lnTo>
                            <a:lnTo>
                              <a:pt x="293" y="901"/>
                            </a:lnTo>
                            <a:lnTo>
                              <a:pt x="294" y="905"/>
                            </a:lnTo>
                            <a:lnTo>
                              <a:pt x="296" y="907"/>
                            </a:lnTo>
                            <a:lnTo>
                              <a:pt x="297" y="902"/>
                            </a:lnTo>
                            <a:lnTo>
                              <a:pt x="298" y="901"/>
                            </a:lnTo>
                            <a:lnTo>
                              <a:pt x="298" y="906"/>
                            </a:lnTo>
                            <a:lnTo>
                              <a:pt x="300" y="884"/>
                            </a:lnTo>
                            <a:lnTo>
                              <a:pt x="301" y="905"/>
                            </a:lnTo>
                            <a:lnTo>
                              <a:pt x="302" y="891"/>
                            </a:lnTo>
                            <a:lnTo>
                              <a:pt x="303" y="897"/>
                            </a:lnTo>
                            <a:lnTo>
                              <a:pt x="305" y="889"/>
                            </a:lnTo>
                            <a:lnTo>
                              <a:pt x="306" y="909"/>
                            </a:lnTo>
                            <a:lnTo>
                              <a:pt x="307" y="914"/>
                            </a:lnTo>
                            <a:lnTo>
                              <a:pt x="307" y="905"/>
                            </a:lnTo>
                            <a:lnTo>
                              <a:pt x="308" y="889"/>
                            </a:lnTo>
                            <a:lnTo>
                              <a:pt x="310" y="870"/>
                            </a:lnTo>
                            <a:lnTo>
                              <a:pt x="311" y="870"/>
                            </a:lnTo>
                            <a:lnTo>
                              <a:pt x="312" y="882"/>
                            </a:lnTo>
                            <a:lnTo>
                              <a:pt x="313" y="868"/>
                            </a:lnTo>
                            <a:lnTo>
                              <a:pt x="315" y="875"/>
                            </a:lnTo>
                            <a:lnTo>
                              <a:pt x="316" y="915"/>
                            </a:lnTo>
                            <a:lnTo>
                              <a:pt x="316" y="869"/>
                            </a:lnTo>
                            <a:lnTo>
                              <a:pt x="317" y="850"/>
                            </a:lnTo>
                            <a:lnTo>
                              <a:pt x="319" y="861"/>
                            </a:lnTo>
                            <a:lnTo>
                              <a:pt x="320" y="878"/>
                            </a:lnTo>
                            <a:lnTo>
                              <a:pt x="321" y="854"/>
                            </a:lnTo>
                            <a:lnTo>
                              <a:pt x="322" y="788"/>
                            </a:lnTo>
                            <a:lnTo>
                              <a:pt x="323" y="808"/>
                            </a:lnTo>
                            <a:lnTo>
                              <a:pt x="325" y="838"/>
                            </a:lnTo>
                            <a:lnTo>
                              <a:pt x="325" y="835"/>
                            </a:lnTo>
                            <a:lnTo>
                              <a:pt x="326" y="837"/>
                            </a:lnTo>
                            <a:lnTo>
                              <a:pt x="327" y="828"/>
                            </a:lnTo>
                            <a:lnTo>
                              <a:pt x="329" y="759"/>
                            </a:lnTo>
                            <a:lnTo>
                              <a:pt x="330" y="746"/>
                            </a:lnTo>
                            <a:lnTo>
                              <a:pt x="331" y="808"/>
                            </a:lnTo>
                            <a:lnTo>
                              <a:pt x="332" y="869"/>
                            </a:lnTo>
                            <a:lnTo>
                              <a:pt x="334" y="824"/>
                            </a:lnTo>
                            <a:lnTo>
                              <a:pt x="334" y="843"/>
                            </a:lnTo>
                            <a:lnTo>
                              <a:pt x="335" y="873"/>
                            </a:lnTo>
                            <a:lnTo>
                              <a:pt x="336" y="829"/>
                            </a:lnTo>
                            <a:lnTo>
                              <a:pt x="338" y="832"/>
                            </a:lnTo>
                            <a:lnTo>
                              <a:pt x="339" y="827"/>
                            </a:lnTo>
                            <a:lnTo>
                              <a:pt x="340" y="765"/>
                            </a:lnTo>
                            <a:lnTo>
                              <a:pt x="341" y="793"/>
                            </a:lnTo>
                            <a:lnTo>
                              <a:pt x="343" y="856"/>
                            </a:lnTo>
                            <a:lnTo>
                              <a:pt x="343" y="874"/>
                            </a:lnTo>
                            <a:lnTo>
                              <a:pt x="344" y="894"/>
                            </a:lnTo>
                            <a:lnTo>
                              <a:pt x="345" y="851"/>
                            </a:lnTo>
                            <a:lnTo>
                              <a:pt x="346" y="827"/>
                            </a:lnTo>
                            <a:lnTo>
                              <a:pt x="348" y="848"/>
                            </a:lnTo>
                            <a:lnTo>
                              <a:pt x="349" y="868"/>
                            </a:lnTo>
                            <a:lnTo>
                              <a:pt x="350" y="830"/>
                            </a:lnTo>
                            <a:lnTo>
                              <a:pt x="351" y="823"/>
                            </a:lnTo>
                            <a:lnTo>
                              <a:pt x="352" y="815"/>
                            </a:lnTo>
                            <a:lnTo>
                              <a:pt x="353" y="842"/>
                            </a:lnTo>
                            <a:lnTo>
                              <a:pt x="354" y="864"/>
                            </a:lnTo>
                            <a:lnTo>
                              <a:pt x="355" y="811"/>
                            </a:lnTo>
                            <a:lnTo>
                              <a:pt x="357" y="774"/>
                            </a:lnTo>
                            <a:lnTo>
                              <a:pt x="358" y="842"/>
                            </a:lnTo>
                            <a:lnTo>
                              <a:pt x="359" y="805"/>
                            </a:lnTo>
                            <a:lnTo>
                              <a:pt x="360" y="844"/>
                            </a:lnTo>
                            <a:lnTo>
                              <a:pt x="361" y="792"/>
                            </a:lnTo>
                            <a:lnTo>
                              <a:pt x="362" y="792"/>
                            </a:lnTo>
                            <a:lnTo>
                              <a:pt x="363" y="841"/>
                            </a:lnTo>
                            <a:lnTo>
                              <a:pt x="364" y="872"/>
                            </a:lnTo>
                            <a:lnTo>
                              <a:pt x="366" y="831"/>
                            </a:lnTo>
                            <a:lnTo>
                              <a:pt x="367" y="795"/>
                            </a:lnTo>
                            <a:lnTo>
                              <a:pt x="368" y="836"/>
                            </a:lnTo>
                            <a:lnTo>
                              <a:pt x="369" y="905"/>
                            </a:lnTo>
                            <a:lnTo>
                              <a:pt x="370" y="909"/>
                            </a:lnTo>
                            <a:lnTo>
                              <a:pt x="371" y="873"/>
                            </a:lnTo>
                            <a:lnTo>
                              <a:pt x="372" y="834"/>
                            </a:lnTo>
                            <a:lnTo>
                              <a:pt x="373" y="799"/>
                            </a:lnTo>
                            <a:lnTo>
                              <a:pt x="375" y="826"/>
                            </a:lnTo>
                            <a:lnTo>
                              <a:pt x="376" y="863"/>
                            </a:lnTo>
                            <a:lnTo>
                              <a:pt x="377" y="895"/>
                            </a:lnTo>
                            <a:lnTo>
                              <a:pt x="378" y="878"/>
                            </a:lnTo>
                            <a:lnTo>
                              <a:pt x="379" y="890"/>
                            </a:lnTo>
                            <a:lnTo>
                              <a:pt x="380" y="895"/>
                            </a:lnTo>
                            <a:lnTo>
                              <a:pt x="381" y="880"/>
                            </a:lnTo>
                            <a:lnTo>
                              <a:pt x="382" y="865"/>
                            </a:lnTo>
                            <a:lnTo>
                              <a:pt x="384" y="873"/>
                            </a:lnTo>
                            <a:lnTo>
                              <a:pt x="385" y="888"/>
                            </a:lnTo>
                            <a:lnTo>
                              <a:pt x="386" y="895"/>
                            </a:lnTo>
                            <a:lnTo>
                              <a:pt x="387" y="903"/>
                            </a:lnTo>
                            <a:lnTo>
                              <a:pt x="388" y="904"/>
                            </a:lnTo>
                            <a:lnTo>
                              <a:pt x="389" y="879"/>
                            </a:lnTo>
                            <a:lnTo>
                              <a:pt x="390" y="870"/>
                            </a:lnTo>
                            <a:lnTo>
                              <a:pt x="392" y="895"/>
                            </a:lnTo>
                            <a:lnTo>
                              <a:pt x="393" y="879"/>
                            </a:lnTo>
                            <a:lnTo>
                              <a:pt x="394" y="870"/>
                            </a:lnTo>
                            <a:lnTo>
                              <a:pt x="395" y="899"/>
                            </a:lnTo>
                            <a:lnTo>
                              <a:pt x="396" y="884"/>
                            </a:lnTo>
                            <a:lnTo>
                              <a:pt x="397" y="891"/>
                            </a:lnTo>
                            <a:lnTo>
                              <a:pt x="398" y="907"/>
                            </a:lnTo>
                            <a:lnTo>
                              <a:pt x="399" y="887"/>
                            </a:lnTo>
                            <a:lnTo>
                              <a:pt x="401" y="891"/>
                            </a:lnTo>
                            <a:lnTo>
                              <a:pt x="402" y="878"/>
                            </a:lnTo>
                            <a:lnTo>
                              <a:pt x="403" y="889"/>
                            </a:lnTo>
                            <a:lnTo>
                              <a:pt x="404" y="903"/>
                            </a:lnTo>
                            <a:lnTo>
                              <a:pt x="405" y="903"/>
                            </a:lnTo>
                            <a:lnTo>
                              <a:pt x="406" y="891"/>
                            </a:lnTo>
                            <a:lnTo>
                              <a:pt x="407" y="879"/>
                            </a:lnTo>
                            <a:lnTo>
                              <a:pt x="408" y="882"/>
                            </a:lnTo>
                            <a:lnTo>
                              <a:pt x="410" y="900"/>
                            </a:lnTo>
                            <a:lnTo>
                              <a:pt x="411" y="909"/>
                            </a:lnTo>
                            <a:lnTo>
                              <a:pt x="412" y="917"/>
                            </a:lnTo>
                            <a:lnTo>
                              <a:pt x="414" y="901"/>
                            </a:lnTo>
                            <a:lnTo>
                              <a:pt x="414" y="893"/>
                            </a:lnTo>
                            <a:lnTo>
                              <a:pt x="415" y="894"/>
                            </a:lnTo>
                            <a:lnTo>
                              <a:pt x="416" y="900"/>
                            </a:lnTo>
                            <a:lnTo>
                              <a:pt x="418" y="908"/>
                            </a:lnTo>
                            <a:lnTo>
                              <a:pt x="419" y="914"/>
                            </a:lnTo>
                            <a:lnTo>
                              <a:pt x="420" y="880"/>
                            </a:lnTo>
                            <a:lnTo>
                              <a:pt x="421" y="877"/>
                            </a:lnTo>
                            <a:lnTo>
                              <a:pt x="423" y="883"/>
                            </a:lnTo>
                            <a:lnTo>
                              <a:pt x="423" y="902"/>
                            </a:lnTo>
                            <a:lnTo>
                              <a:pt x="424" y="918"/>
                            </a:lnTo>
                            <a:lnTo>
                              <a:pt x="425" y="911"/>
                            </a:lnTo>
                            <a:lnTo>
                              <a:pt x="427" y="893"/>
                            </a:lnTo>
                            <a:lnTo>
                              <a:pt x="428" y="882"/>
                            </a:lnTo>
                            <a:lnTo>
                              <a:pt x="429" y="885"/>
                            </a:lnTo>
                            <a:lnTo>
                              <a:pt x="431" y="885"/>
                            </a:lnTo>
                            <a:lnTo>
                              <a:pt x="432" y="885"/>
                            </a:lnTo>
                            <a:lnTo>
                              <a:pt x="432" y="909"/>
                            </a:lnTo>
                            <a:lnTo>
                              <a:pt x="433" y="900"/>
                            </a:lnTo>
                            <a:lnTo>
                              <a:pt x="435" y="887"/>
                            </a:lnTo>
                            <a:lnTo>
                              <a:pt x="436" y="896"/>
                            </a:lnTo>
                            <a:lnTo>
                              <a:pt x="437" y="912"/>
                            </a:lnTo>
                            <a:lnTo>
                              <a:pt x="438" y="908"/>
                            </a:lnTo>
                            <a:lnTo>
                              <a:pt x="440" y="908"/>
                            </a:lnTo>
                            <a:lnTo>
                              <a:pt x="441" y="905"/>
                            </a:lnTo>
                            <a:lnTo>
                              <a:pt x="441" y="900"/>
                            </a:lnTo>
                            <a:lnTo>
                              <a:pt x="443" y="904"/>
                            </a:lnTo>
                            <a:lnTo>
                              <a:pt x="444" y="909"/>
                            </a:lnTo>
                            <a:lnTo>
                              <a:pt x="445" y="900"/>
                            </a:lnTo>
                            <a:lnTo>
                              <a:pt x="446" y="911"/>
                            </a:lnTo>
                            <a:lnTo>
                              <a:pt x="448" y="900"/>
                            </a:lnTo>
                            <a:lnTo>
                              <a:pt x="449" y="900"/>
                            </a:lnTo>
                            <a:lnTo>
                              <a:pt x="450" y="891"/>
                            </a:lnTo>
                            <a:lnTo>
                              <a:pt x="451" y="891"/>
                            </a:lnTo>
                            <a:lnTo>
                              <a:pt x="452" y="881"/>
                            </a:lnTo>
                            <a:lnTo>
                              <a:pt x="453" y="911"/>
                            </a:lnTo>
                            <a:lnTo>
                              <a:pt x="454" y="915"/>
                            </a:lnTo>
                            <a:lnTo>
                              <a:pt x="456" y="900"/>
                            </a:lnTo>
                            <a:lnTo>
                              <a:pt x="457" y="895"/>
                            </a:lnTo>
                            <a:lnTo>
                              <a:pt x="458" y="891"/>
                            </a:lnTo>
                            <a:lnTo>
                              <a:pt x="459" y="911"/>
                            </a:lnTo>
                            <a:lnTo>
                              <a:pt x="460" y="901"/>
                            </a:lnTo>
                            <a:lnTo>
                              <a:pt x="461" y="913"/>
                            </a:lnTo>
                            <a:lnTo>
                              <a:pt x="462" y="911"/>
                            </a:lnTo>
                            <a:lnTo>
                              <a:pt x="464" y="905"/>
                            </a:lnTo>
                            <a:lnTo>
                              <a:pt x="465" y="899"/>
                            </a:lnTo>
                            <a:lnTo>
                              <a:pt x="466" y="900"/>
                            </a:lnTo>
                            <a:lnTo>
                              <a:pt x="467" y="900"/>
                            </a:lnTo>
                            <a:lnTo>
                              <a:pt x="468" y="888"/>
                            </a:lnTo>
                            <a:lnTo>
                              <a:pt x="469" y="885"/>
                            </a:lnTo>
                            <a:lnTo>
                              <a:pt x="470" y="918"/>
                            </a:lnTo>
                            <a:lnTo>
                              <a:pt x="472" y="907"/>
                            </a:lnTo>
                            <a:lnTo>
                              <a:pt x="473" y="901"/>
                            </a:lnTo>
                            <a:lnTo>
                              <a:pt x="474" y="901"/>
                            </a:lnTo>
                            <a:lnTo>
                              <a:pt x="475" y="893"/>
                            </a:lnTo>
                            <a:lnTo>
                              <a:pt x="477" y="898"/>
                            </a:lnTo>
                            <a:lnTo>
                              <a:pt x="477" y="894"/>
                            </a:lnTo>
                            <a:lnTo>
                              <a:pt x="478" y="900"/>
                            </a:lnTo>
                            <a:lnTo>
                              <a:pt x="480" y="899"/>
                            </a:lnTo>
                            <a:lnTo>
                              <a:pt x="481" y="901"/>
                            </a:lnTo>
                            <a:lnTo>
                              <a:pt x="482" y="873"/>
                            </a:lnTo>
                            <a:lnTo>
                              <a:pt x="484" y="894"/>
                            </a:lnTo>
                            <a:lnTo>
                              <a:pt x="485" y="904"/>
                            </a:lnTo>
                            <a:lnTo>
                              <a:pt x="486" y="885"/>
                            </a:lnTo>
                            <a:lnTo>
                              <a:pt x="486" y="878"/>
                            </a:lnTo>
                            <a:lnTo>
                              <a:pt x="488" y="891"/>
                            </a:lnTo>
                            <a:lnTo>
                              <a:pt x="489" y="884"/>
                            </a:lnTo>
                            <a:lnTo>
                              <a:pt x="490" y="884"/>
                            </a:lnTo>
                            <a:lnTo>
                              <a:pt x="492" y="910"/>
                            </a:lnTo>
                            <a:lnTo>
                              <a:pt x="493" y="900"/>
                            </a:lnTo>
                            <a:lnTo>
                              <a:pt x="494" y="877"/>
                            </a:lnTo>
                            <a:lnTo>
                              <a:pt x="495" y="865"/>
                            </a:lnTo>
                            <a:lnTo>
                              <a:pt x="496" y="876"/>
                            </a:lnTo>
                            <a:lnTo>
                              <a:pt x="497" y="895"/>
                            </a:lnTo>
                            <a:lnTo>
                              <a:pt x="498" y="890"/>
                            </a:lnTo>
                            <a:lnTo>
                              <a:pt x="500" y="890"/>
                            </a:lnTo>
                            <a:lnTo>
                              <a:pt x="501" y="909"/>
                            </a:lnTo>
                            <a:lnTo>
                              <a:pt x="502" y="901"/>
                            </a:lnTo>
                            <a:lnTo>
                              <a:pt x="504" y="877"/>
                            </a:lnTo>
                            <a:lnTo>
                              <a:pt x="504" y="869"/>
                            </a:lnTo>
                            <a:lnTo>
                              <a:pt x="505" y="882"/>
                            </a:lnTo>
                            <a:lnTo>
                              <a:pt x="506" y="897"/>
                            </a:lnTo>
                            <a:lnTo>
                              <a:pt x="508" y="873"/>
                            </a:lnTo>
                            <a:lnTo>
                              <a:pt x="509" y="856"/>
                            </a:lnTo>
                            <a:lnTo>
                              <a:pt x="510" y="828"/>
                            </a:lnTo>
                            <a:lnTo>
                              <a:pt x="512" y="859"/>
                            </a:lnTo>
                            <a:lnTo>
                              <a:pt x="513" y="890"/>
                            </a:lnTo>
                            <a:lnTo>
                              <a:pt x="513" y="880"/>
                            </a:lnTo>
                            <a:lnTo>
                              <a:pt x="515" y="895"/>
                            </a:lnTo>
                            <a:lnTo>
                              <a:pt x="516" y="900"/>
                            </a:lnTo>
                            <a:lnTo>
                              <a:pt x="517" y="894"/>
                            </a:lnTo>
                            <a:lnTo>
                              <a:pt x="518" y="862"/>
                            </a:lnTo>
                            <a:lnTo>
                              <a:pt x="520" y="862"/>
                            </a:lnTo>
                            <a:lnTo>
                              <a:pt x="521" y="915"/>
                            </a:lnTo>
                            <a:lnTo>
                              <a:pt x="522" y="904"/>
                            </a:lnTo>
                            <a:lnTo>
                              <a:pt x="523" y="870"/>
                            </a:lnTo>
                            <a:lnTo>
                              <a:pt x="524" y="850"/>
                            </a:lnTo>
                            <a:lnTo>
                              <a:pt x="525" y="894"/>
                            </a:lnTo>
                            <a:lnTo>
                              <a:pt x="527" y="883"/>
                            </a:lnTo>
                            <a:lnTo>
                              <a:pt x="528" y="864"/>
                            </a:lnTo>
                            <a:lnTo>
                              <a:pt x="529" y="891"/>
                            </a:lnTo>
                            <a:lnTo>
                              <a:pt x="530" y="909"/>
                            </a:lnTo>
                            <a:lnTo>
                              <a:pt x="531" y="889"/>
                            </a:lnTo>
                            <a:lnTo>
                              <a:pt x="532" y="873"/>
                            </a:lnTo>
                            <a:lnTo>
                              <a:pt x="533" y="853"/>
                            </a:lnTo>
                            <a:lnTo>
                              <a:pt x="535" y="869"/>
                            </a:lnTo>
                            <a:lnTo>
                              <a:pt x="536" y="906"/>
                            </a:lnTo>
                            <a:lnTo>
                              <a:pt x="537" y="904"/>
                            </a:lnTo>
                            <a:lnTo>
                              <a:pt x="539" y="889"/>
                            </a:lnTo>
                            <a:lnTo>
                              <a:pt x="540" y="888"/>
                            </a:lnTo>
                            <a:lnTo>
                              <a:pt x="540" y="884"/>
                            </a:lnTo>
                            <a:lnTo>
                              <a:pt x="542" y="867"/>
                            </a:lnTo>
                            <a:lnTo>
                              <a:pt x="543" y="891"/>
                            </a:lnTo>
                            <a:lnTo>
                              <a:pt x="544" y="873"/>
                            </a:lnTo>
                            <a:lnTo>
                              <a:pt x="545" y="862"/>
                            </a:lnTo>
                            <a:lnTo>
                              <a:pt x="547" y="896"/>
                            </a:lnTo>
                            <a:lnTo>
                              <a:pt x="548" y="909"/>
                            </a:lnTo>
                            <a:lnTo>
                              <a:pt x="549" y="911"/>
                            </a:lnTo>
                            <a:lnTo>
                              <a:pt x="550" y="877"/>
                            </a:lnTo>
                            <a:lnTo>
                              <a:pt x="551" y="860"/>
                            </a:lnTo>
                            <a:lnTo>
                              <a:pt x="552" y="887"/>
                            </a:lnTo>
                            <a:lnTo>
                              <a:pt x="554" y="904"/>
                            </a:lnTo>
                            <a:lnTo>
                              <a:pt x="555" y="893"/>
                            </a:lnTo>
                            <a:lnTo>
                              <a:pt x="556" y="905"/>
                            </a:lnTo>
                            <a:lnTo>
                              <a:pt x="558" y="892"/>
                            </a:lnTo>
                            <a:lnTo>
                              <a:pt x="558" y="891"/>
                            </a:lnTo>
                            <a:lnTo>
                              <a:pt x="559" y="888"/>
                            </a:lnTo>
                            <a:lnTo>
                              <a:pt x="561" y="879"/>
                            </a:lnTo>
                            <a:lnTo>
                              <a:pt x="562" y="899"/>
                            </a:lnTo>
                            <a:lnTo>
                              <a:pt x="563" y="883"/>
                            </a:lnTo>
                            <a:lnTo>
                              <a:pt x="565" y="874"/>
                            </a:lnTo>
                            <a:lnTo>
                              <a:pt x="566" y="891"/>
                            </a:lnTo>
                            <a:lnTo>
                              <a:pt x="567" y="911"/>
                            </a:lnTo>
                            <a:lnTo>
                              <a:pt x="567" y="909"/>
                            </a:lnTo>
                            <a:lnTo>
                              <a:pt x="569" y="903"/>
                            </a:lnTo>
                            <a:lnTo>
                              <a:pt x="570" y="891"/>
                            </a:lnTo>
                            <a:lnTo>
                              <a:pt x="571" y="901"/>
                            </a:lnTo>
                            <a:lnTo>
                              <a:pt x="573" y="907"/>
                            </a:lnTo>
                            <a:lnTo>
                              <a:pt x="574" y="905"/>
                            </a:lnTo>
                            <a:lnTo>
                              <a:pt x="575" y="903"/>
                            </a:lnTo>
                            <a:lnTo>
                              <a:pt x="576" y="903"/>
                            </a:lnTo>
                            <a:lnTo>
                              <a:pt x="577" y="902"/>
                            </a:lnTo>
                            <a:lnTo>
                              <a:pt x="578" y="916"/>
                            </a:lnTo>
                            <a:lnTo>
                              <a:pt x="580" y="894"/>
                            </a:lnTo>
                            <a:lnTo>
                              <a:pt x="581" y="874"/>
                            </a:lnTo>
                            <a:lnTo>
                              <a:pt x="582" y="909"/>
                            </a:lnTo>
                            <a:lnTo>
                              <a:pt x="584" y="920"/>
                            </a:lnTo>
                            <a:lnTo>
                              <a:pt x="585" y="913"/>
                            </a:lnTo>
                            <a:lnTo>
                              <a:pt x="585" y="906"/>
                            </a:lnTo>
                            <a:lnTo>
                              <a:pt x="587" y="909"/>
                            </a:lnTo>
                            <a:lnTo>
                              <a:pt x="588" y="898"/>
                            </a:lnTo>
                            <a:lnTo>
                              <a:pt x="589" y="886"/>
                            </a:lnTo>
                            <a:lnTo>
                              <a:pt x="591" y="905"/>
                            </a:lnTo>
                            <a:lnTo>
                              <a:pt x="592" y="908"/>
                            </a:lnTo>
                            <a:lnTo>
                              <a:pt x="593" y="912"/>
                            </a:lnTo>
                            <a:lnTo>
                              <a:pt x="594" y="900"/>
                            </a:lnTo>
                            <a:lnTo>
                              <a:pt x="595" y="909"/>
                            </a:lnTo>
                            <a:lnTo>
                              <a:pt x="596" y="904"/>
                            </a:lnTo>
                            <a:lnTo>
                              <a:pt x="598" y="889"/>
                            </a:lnTo>
                            <a:lnTo>
                              <a:pt x="599" y="899"/>
                            </a:lnTo>
                            <a:lnTo>
                              <a:pt x="600" y="900"/>
                            </a:lnTo>
                            <a:lnTo>
                              <a:pt x="602" y="902"/>
                            </a:lnTo>
                            <a:lnTo>
                              <a:pt x="603" y="891"/>
                            </a:lnTo>
                            <a:lnTo>
                              <a:pt x="603" y="882"/>
                            </a:lnTo>
                            <a:lnTo>
                              <a:pt x="605" y="901"/>
                            </a:lnTo>
                            <a:lnTo>
                              <a:pt x="606" y="914"/>
                            </a:lnTo>
                            <a:lnTo>
                              <a:pt x="607" y="900"/>
                            </a:lnTo>
                            <a:lnTo>
                              <a:pt x="609" y="896"/>
                            </a:lnTo>
                            <a:lnTo>
                              <a:pt x="610" y="893"/>
                            </a:lnTo>
                            <a:lnTo>
                              <a:pt x="611" y="898"/>
                            </a:lnTo>
                            <a:lnTo>
                              <a:pt x="612" y="903"/>
                            </a:lnTo>
                            <a:lnTo>
                              <a:pt x="613" y="900"/>
                            </a:lnTo>
                            <a:lnTo>
                              <a:pt x="614" y="904"/>
                            </a:lnTo>
                            <a:lnTo>
                              <a:pt x="616" y="908"/>
                            </a:lnTo>
                            <a:lnTo>
                              <a:pt x="617" y="904"/>
                            </a:lnTo>
                            <a:lnTo>
                              <a:pt x="618" y="912"/>
                            </a:lnTo>
                            <a:lnTo>
                              <a:pt x="620" y="908"/>
                            </a:lnTo>
                            <a:lnTo>
                              <a:pt x="620" y="907"/>
                            </a:lnTo>
                            <a:lnTo>
                              <a:pt x="621" y="909"/>
                            </a:lnTo>
                            <a:lnTo>
                              <a:pt x="623" y="909"/>
                            </a:lnTo>
                            <a:lnTo>
                              <a:pt x="624" y="900"/>
                            </a:lnTo>
                            <a:lnTo>
                              <a:pt x="625" y="885"/>
                            </a:lnTo>
                            <a:lnTo>
                              <a:pt x="627" y="902"/>
                            </a:lnTo>
                            <a:lnTo>
                              <a:pt x="628" y="911"/>
                            </a:lnTo>
                            <a:lnTo>
                              <a:pt x="629" y="909"/>
                            </a:lnTo>
                            <a:lnTo>
                              <a:pt x="630" y="900"/>
                            </a:lnTo>
                            <a:lnTo>
                              <a:pt x="631" y="908"/>
                            </a:lnTo>
                            <a:lnTo>
                              <a:pt x="632" y="906"/>
                            </a:lnTo>
                            <a:lnTo>
                              <a:pt x="634" y="900"/>
                            </a:lnTo>
                            <a:lnTo>
                              <a:pt x="635" y="891"/>
                            </a:lnTo>
                            <a:lnTo>
                              <a:pt x="636" y="895"/>
                            </a:lnTo>
                            <a:lnTo>
                              <a:pt x="638" y="905"/>
                            </a:lnTo>
                            <a:lnTo>
                              <a:pt x="638" y="907"/>
                            </a:lnTo>
                            <a:lnTo>
                              <a:pt x="639" y="902"/>
                            </a:lnTo>
                            <a:lnTo>
                              <a:pt x="641" y="910"/>
                            </a:lnTo>
                            <a:lnTo>
                              <a:pt x="642" y="907"/>
                            </a:lnTo>
                            <a:lnTo>
                              <a:pt x="643" y="902"/>
                            </a:lnTo>
                            <a:lnTo>
                              <a:pt x="645" y="908"/>
                            </a:lnTo>
                            <a:lnTo>
                              <a:pt x="646" y="907"/>
                            </a:lnTo>
                            <a:lnTo>
                              <a:pt x="647" y="909"/>
                            </a:lnTo>
                            <a:lnTo>
                              <a:pt x="648" y="893"/>
                            </a:lnTo>
                            <a:lnTo>
                              <a:pt x="649" y="894"/>
                            </a:lnTo>
                            <a:lnTo>
                              <a:pt x="650" y="900"/>
                            </a:lnTo>
                            <a:lnTo>
                              <a:pt x="652" y="911"/>
                            </a:lnTo>
                            <a:lnTo>
                              <a:pt x="653" y="891"/>
                            </a:lnTo>
                            <a:lnTo>
                              <a:pt x="654" y="884"/>
                            </a:lnTo>
                            <a:lnTo>
                              <a:pt x="656" y="900"/>
                            </a:lnTo>
                            <a:lnTo>
                              <a:pt x="656" y="915"/>
                            </a:lnTo>
                            <a:lnTo>
                              <a:pt x="658" y="911"/>
                            </a:lnTo>
                            <a:lnTo>
                              <a:pt x="659" y="903"/>
                            </a:lnTo>
                            <a:lnTo>
                              <a:pt x="660" y="885"/>
                            </a:lnTo>
                            <a:lnTo>
                              <a:pt x="662" y="899"/>
                            </a:lnTo>
                            <a:lnTo>
                              <a:pt x="663" y="909"/>
                            </a:lnTo>
                            <a:lnTo>
                              <a:pt x="664" y="912"/>
                            </a:lnTo>
                            <a:lnTo>
                              <a:pt x="665" y="902"/>
                            </a:lnTo>
                            <a:lnTo>
                              <a:pt x="666" y="902"/>
                            </a:lnTo>
                            <a:lnTo>
                              <a:pt x="667" y="908"/>
                            </a:lnTo>
                            <a:lnTo>
                              <a:pt x="669" y="909"/>
                            </a:lnTo>
                            <a:lnTo>
                              <a:pt x="670" y="906"/>
                            </a:lnTo>
                            <a:lnTo>
                              <a:pt x="671" y="900"/>
                            </a:lnTo>
                            <a:lnTo>
                              <a:pt x="673" y="905"/>
                            </a:lnTo>
                            <a:lnTo>
                              <a:pt x="674" y="906"/>
                            </a:lnTo>
                            <a:lnTo>
                              <a:pt x="674" y="916"/>
                            </a:lnTo>
                            <a:lnTo>
                              <a:pt x="676" y="902"/>
                            </a:lnTo>
                            <a:lnTo>
                              <a:pt x="677" y="907"/>
                            </a:lnTo>
                            <a:lnTo>
                              <a:pt x="679" y="909"/>
                            </a:lnTo>
                            <a:lnTo>
                              <a:pt x="680" y="900"/>
                            </a:lnTo>
                            <a:lnTo>
                              <a:pt x="681" y="907"/>
                            </a:lnTo>
                            <a:lnTo>
                              <a:pt x="683" y="915"/>
                            </a:lnTo>
                            <a:lnTo>
                              <a:pt x="683" y="886"/>
                            </a:lnTo>
                            <a:lnTo>
                              <a:pt x="684" y="891"/>
                            </a:lnTo>
                            <a:lnTo>
                              <a:pt x="686" y="902"/>
                            </a:lnTo>
                            <a:lnTo>
                              <a:pt x="687" y="920"/>
                            </a:lnTo>
                            <a:lnTo>
                              <a:pt x="688" y="894"/>
                            </a:lnTo>
                            <a:lnTo>
                              <a:pt x="690" y="899"/>
                            </a:lnTo>
                            <a:lnTo>
                              <a:pt x="691" y="906"/>
                            </a:lnTo>
                            <a:lnTo>
                              <a:pt x="692" y="909"/>
                            </a:lnTo>
                            <a:lnTo>
                              <a:pt x="693" y="909"/>
                            </a:lnTo>
                            <a:lnTo>
                              <a:pt x="694" y="909"/>
                            </a:lnTo>
                            <a:lnTo>
                              <a:pt x="696" y="900"/>
                            </a:lnTo>
                            <a:lnTo>
                              <a:pt x="697" y="890"/>
                            </a:lnTo>
                            <a:lnTo>
                              <a:pt x="698" y="918"/>
                            </a:lnTo>
                            <a:lnTo>
                              <a:pt x="700" y="916"/>
                            </a:lnTo>
                            <a:lnTo>
                              <a:pt x="701" y="914"/>
                            </a:lnTo>
                            <a:lnTo>
                              <a:pt x="701" y="912"/>
                            </a:lnTo>
                            <a:lnTo>
                              <a:pt x="703" y="907"/>
                            </a:lnTo>
                            <a:lnTo>
                              <a:pt x="704" y="908"/>
                            </a:lnTo>
                            <a:lnTo>
                              <a:pt x="705" y="912"/>
                            </a:lnTo>
                            <a:lnTo>
                              <a:pt x="707" y="909"/>
                            </a:lnTo>
                            <a:lnTo>
                              <a:pt x="708" y="905"/>
                            </a:lnTo>
                            <a:lnTo>
                              <a:pt x="710" y="906"/>
                            </a:lnTo>
                            <a:lnTo>
                              <a:pt x="710" y="904"/>
                            </a:lnTo>
                            <a:lnTo>
                              <a:pt x="711" y="912"/>
                            </a:lnTo>
                            <a:lnTo>
                              <a:pt x="713" y="904"/>
                            </a:lnTo>
                            <a:lnTo>
                              <a:pt x="714" y="900"/>
                            </a:lnTo>
                            <a:lnTo>
                              <a:pt x="715" y="909"/>
                            </a:lnTo>
                            <a:lnTo>
                              <a:pt x="717" y="903"/>
                            </a:lnTo>
                            <a:lnTo>
                              <a:pt x="718" y="908"/>
                            </a:lnTo>
                            <a:lnTo>
                              <a:pt x="719" y="915"/>
                            </a:lnTo>
                            <a:lnTo>
                              <a:pt x="720" y="904"/>
                            </a:lnTo>
                            <a:lnTo>
                              <a:pt x="721" y="911"/>
                            </a:lnTo>
                            <a:lnTo>
                              <a:pt x="723" y="911"/>
                            </a:lnTo>
                            <a:lnTo>
                              <a:pt x="724" y="907"/>
                            </a:lnTo>
                            <a:lnTo>
                              <a:pt x="725" y="906"/>
                            </a:lnTo>
                            <a:lnTo>
                              <a:pt x="727" y="903"/>
                            </a:lnTo>
                            <a:lnTo>
                              <a:pt x="728" y="906"/>
                            </a:lnTo>
                            <a:lnTo>
                              <a:pt x="728" y="909"/>
                            </a:lnTo>
                            <a:lnTo>
                              <a:pt x="730" y="897"/>
                            </a:lnTo>
                            <a:lnTo>
                              <a:pt x="731" y="906"/>
                            </a:lnTo>
                            <a:lnTo>
                              <a:pt x="733" y="914"/>
                            </a:lnTo>
                            <a:lnTo>
                              <a:pt x="734" y="914"/>
                            </a:lnTo>
                            <a:lnTo>
                              <a:pt x="735" y="907"/>
                            </a:lnTo>
                            <a:lnTo>
                              <a:pt x="737" y="909"/>
                            </a:lnTo>
                            <a:lnTo>
                              <a:pt x="738" y="907"/>
                            </a:lnTo>
                            <a:lnTo>
                              <a:pt x="740" y="906"/>
                            </a:lnTo>
                            <a:lnTo>
                              <a:pt x="741" y="918"/>
                            </a:lnTo>
                            <a:lnTo>
                              <a:pt x="743" y="909"/>
                            </a:lnTo>
                            <a:lnTo>
                              <a:pt x="744" y="905"/>
                            </a:lnTo>
                            <a:lnTo>
                              <a:pt x="745" y="916"/>
                            </a:lnTo>
                            <a:lnTo>
                              <a:pt x="746" y="914"/>
                            </a:lnTo>
                            <a:lnTo>
                              <a:pt x="747" y="901"/>
                            </a:lnTo>
                            <a:lnTo>
                              <a:pt x="748" y="903"/>
                            </a:lnTo>
                            <a:lnTo>
                              <a:pt x="750" y="909"/>
                            </a:lnTo>
                            <a:lnTo>
                              <a:pt x="751" y="915"/>
                            </a:lnTo>
                            <a:lnTo>
                              <a:pt x="753" y="910"/>
                            </a:lnTo>
                            <a:lnTo>
                              <a:pt x="754" y="908"/>
                            </a:lnTo>
                            <a:lnTo>
                              <a:pt x="755" y="906"/>
                            </a:lnTo>
                            <a:lnTo>
                              <a:pt x="756" y="905"/>
                            </a:lnTo>
                            <a:lnTo>
                              <a:pt x="757" y="905"/>
                            </a:lnTo>
                            <a:lnTo>
                              <a:pt x="759" y="903"/>
                            </a:lnTo>
                            <a:lnTo>
                              <a:pt x="760" y="915"/>
                            </a:lnTo>
                            <a:lnTo>
                              <a:pt x="761" y="908"/>
                            </a:lnTo>
                            <a:lnTo>
                              <a:pt x="763" y="910"/>
                            </a:lnTo>
                            <a:lnTo>
                              <a:pt x="764" y="917"/>
                            </a:lnTo>
                            <a:lnTo>
                              <a:pt x="764" y="911"/>
                            </a:lnTo>
                            <a:lnTo>
                              <a:pt x="766" y="911"/>
                            </a:lnTo>
                            <a:lnTo>
                              <a:pt x="767" y="905"/>
                            </a:lnTo>
                            <a:lnTo>
                              <a:pt x="769" y="915"/>
                            </a:lnTo>
                            <a:lnTo>
                              <a:pt x="770" y="914"/>
                            </a:lnTo>
                            <a:lnTo>
                              <a:pt x="771" y="905"/>
                            </a:lnTo>
                            <a:lnTo>
                              <a:pt x="773" y="911"/>
                            </a:lnTo>
                            <a:lnTo>
                              <a:pt x="773" y="907"/>
                            </a:lnTo>
                            <a:lnTo>
                              <a:pt x="775" y="909"/>
                            </a:lnTo>
                            <a:lnTo>
                              <a:pt x="776" y="908"/>
                            </a:lnTo>
                            <a:lnTo>
                              <a:pt x="777" y="918"/>
                            </a:lnTo>
                            <a:lnTo>
                              <a:pt x="779" y="906"/>
                            </a:lnTo>
                            <a:lnTo>
                              <a:pt x="780" y="915"/>
                            </a:lnTo>
                            <a:lnTo>
                              <a:pt x="781" y="914"/>
                            </a:lnTo>
                            <a:lnTo>
                              <a:pt x="782" y="908"/>
                            </a:lnTo>
                            <a:lnTo>
                              <a:pt x="783" y="904"/>
                            </a:lnTo>
                            <a:lnTo>
                              <a:pt x="785" y="910"/>
                            </a:lnTo>
                            <a:lnTo>
                              <a:pt x="786" y="917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sp>
                  <p:nvSpPr>
                    <p:cNvPr id="282653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0" y="3749"/>
                      <a:ext cx="2132" cy="1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l-GR"/>
                    </a:p>
                  </p:txBody>
                </p:sp>
                <p:grpSp>
                  <p:nvGrpSpPr>
                    <p:cNvPr id="282654" name="Group 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452" y="2205"/>
                      <a:ext cx="2238" cy="1653"/>
                      <a:chOff x="3372" y="2280"/>
                      <a:chExt cx="2238" cy="1653"/>
                    </a:xfrm>
                  </p:grpSpPr>
                  <p:grpSp>
                    <p:nvGrpSpPr>
                      <p:cNvPr id="282675" name="Group 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47" y="3821"/>
                        <a:ext cx="2132" cy="30"/>
                        <a:chOff x="3447" y="3821"/>
                        <a:chExt cx="2132" cy="30"/>
                      </a:xfrm>
                    </p:grpSpPr>
                    <p:sp>
                      <p:nvSpPr>
                        <p:cNvPr id="282767" name="Line 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77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68" name="Line 3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522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69" name="Line 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565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70" name="Line 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609" y="3821"/>
                          <a:ext cx="0" cy="3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71" name="Line 3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653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72" name="Line 3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696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73" name="Line 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740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74" name="Line 3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784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75" name="Line 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827" y="3821"/>
                          <a:ext cx="0" cy="3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76" name="Line 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872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77" name="Line 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916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78" name="Line 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959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79" name="Line 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003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80" name="Line 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047" y="3821"/>
                          <a:ext cx="0" cy="3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81" name="Line 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090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82" name="Line 4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134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83" name="Line 4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178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84" name="Line 4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221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85" name="Line 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266" y="3821"/>
                          <a:ext cx="0" cy="3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86" name="Line 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10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87" name="Line 4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53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88" name="Line 5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97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89" name="Line 5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441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90" name="Line 5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484" y="3821"/>
                          <a:ext cx="0" cy="3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91" name="Line 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528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92" name="Line 5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572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93" name="Line 5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616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94" name="Line 5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660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95" name="Line 5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704" y="3821"/>
                          <a:ext cx="0" cy="3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96" name="Line 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747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97" name="Line 5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791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98" name="Line 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835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99" name="Line 6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878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800" name="Line 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922" y="3821"/>
                          <a:ext cx="0" cy="3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801" name="Line 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966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802" name="Line 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010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803" name="Line 6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054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804" name="Line 6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098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805" name="Line 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141" y="3821"/>
                          <a:ext cx="0" cy="3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806" name="Line 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185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807" name="Line 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229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808" name="Line 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272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809" name="Line 7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316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810" name="Line 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360" y="3821"/>
                          <a:ext cx="0" cy="3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811" name="Line 7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404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812" name="Line 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448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813" name="Line 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492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814" name="Line 7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535" y="3821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815" name="Line 7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77" y="3821"/>
                          <a:ext cx="2102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816" name="Line 7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47" y="3821"/>
                          <a:ext cx="30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</p:grpSp>
                  <p:grpSp>
                    <p:nvGrpSpPr>
                      <p:cNvPr id="282676" name="Group 7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72" y="2280"/>
                        <a:ext cx="105" cy="1653"/>
                        <a:chOff x="3372" y="2280"/>
                        <a:chExt cx="105" cy="1653"/>
                      </a:xfrm>
                    </p:grpSpPr>
                    <p:grpSp>
                      <p:nvGrpSpPr>
                        <p:cNvPr id="282747" name="Group 8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372" y="2280"/>
                          <a:ext cx="68" cy="1653"/>
                          <a:chOff x="3372" y="2280"/>
                          <a:chExt cx="68" cy="1653"/>
                        </a:xfrm>
                      </p:grpSpPr>
                      <p:sp>
                        <p:nvSpPr>
                          <p:cNvPr id="282760" name="Rectangle 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72" y="3761"/>
                            <a:ext cx="68" cy="17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lIns="0" tIns="0" rIns="0" bIns="0">
                            <a:spAutoFit/>
                          </a:bodyPr>
                          <a:lstStyle/>
                          <a:p>
                            <a:pPr eaLnBrk="0" hangingPunct="0"/>
                            <a:r>
                              <a:rPr lang="en-US" sz="1300">
                                <a:solidFill>
                                  <a:srgbClr val="000000"/>
                                </a:solidFill>
                              </a:rPr>
                              <a:t>0</a:t>
                            </a:r>
                            <a:endParaRPr lang="en-US"/>
                          </a:p>
                        </p:txBody>
                      </p:sp>
                      <p:sp>
                        <p:nvSpPr>
                          <p:cNvPr id="282761" name="Rectangle 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72" y="3515"/>
                            <a:ext cx="68" cy="17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lIns="0" tIns="0" rIns="0" bIns="0">
                            <a:spAutoFit/>
                          </a:bodyPr>
                          <a:lstStyle/>
                          <a:p>
                            <a:pPr eaLnBrk="0" hangingPunct="0"/>
                            <a:r>
                              <a:rPr lang="en-US" sz="1300">
                                <a:solidFill>
                                  <a:srgbClr val="000000"/>
                                </a:solidFill>
                              </a:rPr>
                              <a:t>1</a:t>
                            </a:r>
                            <a:endParaRPr lang="en-US"/>
                          </a:p>
                        </p:txBody>
                      </p:sp>
                      <p:sp>
                        <p:nvSpPr>
                          <p:cNvPr id="282762" name="Rectangle 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72" y="3268"/>
                            <a:ext cx="68" cy="17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lIns="0" tIns="0" rIns="0" bIns="0">
                            <a:spAutoFit/>
                          </a:bodyPr>
                          <a:lstStyle/>
                          <a:p>
                            <a:pPr eaLnBrk="0" hangingPunct="0"/>
                            <a:r>
                              <a:rPr lang="en-US" sz="1300">
                                <a:solidFill>
                                  <a:srgbClr val="000000"/>
                                </a:solidFill>
                              </a:rPr>
                              <a:t>2</a:t>
                            </a:r>
                            <a:endParaRPr lang="en-US"/>
                          </a:p>
                        </p:txBody>
                      </p:sp>
                      <p:sp>
                        <p:nvSpPr>
                          <p:cNvPr id="282763" name="Rectangle 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72" y="3021"/>
                            <a:ext cx="68" cy="17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lIns="0" tIns="0" rIns="0" bIns="0">
                            <a:spAutoFit/>
                          </a:bodyPr>
                          <a:lstStyle/>
                          <a:p>
                            <a:pPr eaLnBrk="0" hangingPunct="0"/>
                            <a:r>
                              <a:rPr lang="en-US" sz="1300">
                                <a:solidFill>
                                  <a:srgbClr val="000000"/>
                                </a:solidFill>
                              </a:rPr>
                              <a:t>3</a:t>
                            </a:r>
                            <a:endParaRPr lang="en-US"/>
                          </a:p>
                        </p:txBody>
                      </p:sp>
                      <p:sp>
                        <p:nvSpPr>
                          <p:cNvPr id="282764" name="Rectangle 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72" y="2774"/>
                            <a:ext cx="68" cy="17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lIns="0" tIns="0" rIns="0" bIns="0">
                            <a:spAutoFit/>
                          </a:bodyPr>
                          <a:lstStyle/>
                          <a:p>
                            <a:pPr eaLnBrk="0" hangingPunct="0"/>
                            <a:r>
                              <a:rPr lang="en-US" sz="1300">
                                <a:solidFill>
                                  <a:srgbClr val="000000"/>
                                </a:solidFill>
                              </a:rPr>
                              <a:t>4</a:t>
                            </a:r>
                            <a:endParaRPr lang="en-US"/>
                          </a:p>
                        </p:txBody>
                      </p:sp>
                      <p:sp>
                        <p:nvSpPr>
                          <p:cNvPr id="282765" name="Rectangle 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72" y="2528"/>
                            <a:ext cx="68" cy="17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lIns="0" tIns="0" rIns="0" bIns="0">
                            <a:spAutoFit/>
                          </a:bodyPr>
                          <a:lstStyle/>
                          <a:p>
                            <a:pPr eaLnBrk="0" hangingPunct="0"/>
                            <a:r>
                              <a:rPr lang="en-US" sz="1300">
                                <a:solidFill>
                                  <a:srgbClr val="000000"/>
                                </a:solidFill>
                              </a:rPr>
                              <a:t>5</a:t>
                            </a:r>
                            <a:endParaRPr lang="en-US"/>
                          </a:p>
                        </p:txBody>
                      </p:sp>
                      <p:sp>
                        <p:nvSpPr>
                          <p:cNvPr id="282766" name="Rectangle 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372" y="2280"/>
                            <a:ext cx="68" cy="17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lIns="0" tIns="0" rIns="0" bIns="0">
                            <a:spAutoFit/>
                          </a:bodyPr>
                          <a:lstStyle/>
                          <a:p>
                            <a:pPr eaLnBrk="0" hangingPunct="0"/>
                            <a:r>
                              <a:rPr lang="en-US" sz="1300">
                                <a:solidFill>
                                  <a:srgbClr val="000000"/>
                                </a:solidFill>
                              </a:rPr>
                              <a:t>6</a:t>
                            </a:r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282748" name="Line 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62" y="3698"/>
                          <a:ext cx="15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49" name="Line 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47" y="3574"/>
                          <a:ext cx="30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50" name="Line 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62" y="3450"/>
                          <a:ext cx="15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51" name="Line 9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47" y="3327"/>
                          <a:ext cx="30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52" name="Line 9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62" y="3204"/>
                          <a:ext cx="15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53" name="Line 9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47" y="3081"/>
                          <a:ext cx="30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54" name="Line 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62" y="2956"/>
                          <a:ext cx="15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55" name="Line 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47" y="2833"/>
                          <a:ext cx="30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56" name="Line 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62" y="2710"/>
                          <a:ext cx="15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57" name="Line 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47" y="2587"/>
                          <a:ext cx="30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58" name="Line 9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62" y="2463"/>
                          <a:ext cx="15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59" name="Line 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77" y="2339"/>
                          <a:ext cx="0" cy="1482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</p:grpSp>
                  <p:grpSp>
                    <p:nvGrpSpPr>
                      <p:cNvPr id="282677" name="Group 10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47" y="2309"/>
                        <a:ext cx="2132" cy="30"/>
                        <a:chOff x="3447" y="2309"/>
                        <a:chExt cx="2132" cy="30"/>
                      </a:xfrm>
                    </p:grpSpPr>
                    <p:sp>
                      <p:nvSpPr>
                        <p:cNvPr id="282697" name="Line 1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47" y="2339"/>
                          <a:ext cx="30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698" name="Line 10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77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699" name="Line 10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22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00" name="Line 10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65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01" name="Line 1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609" y="2309"/>
                          <a:ext cx="0" cy="3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02" name="Line 1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653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03" name="Line 10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696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04" name="Line 10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40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05" name="Line 1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84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06" name="Line 1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27" y="2309"/>
                          <a:ext cx="0" cy="3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07" name="Line 1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72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08" name="Line 1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916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09" name="Line 1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959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10" name="Line 11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03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11" name="Line 1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47" y="2309"/>
                          <a:ext cx="0" cy="3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12" name="Line 1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90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13" name="Line 1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134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14" name="Line 11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178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15" name="Line 11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221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16" name="Line 1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266" y="2309"/>
                          <a:ext cx="0" cy="3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17" name="Line 1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10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18" name="Line 1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53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19" name="Line 1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97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20" name="Line 12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441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21" name="Line 1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484" y="2309"/>
                          <a:ext cx="0" cy="3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22" name="Line 1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528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23" name="Line 1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572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24" name="Line 12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16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25" name="Line 1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60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26" name="Line 13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704" y="2309"/>
                          <a:ext cx="0" cy="3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27" name="Line 1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747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28" name="Line 1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791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29" name="Line 13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835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30" name="Line 13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878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31" name="Line 1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22" y="2309"/>
                          <a:ext cx="0" cy="3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32" name="Line 13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966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33" name="Line 1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010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34" name="Line 1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054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35" name="Line 1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098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36" name="Line 1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41" y="2309"/>
                          <a:ext cx="0" cy="3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37" name="Line 1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185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38" name="Line 1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29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39" name="Line 1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272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40" name="Line 14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316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41" name="Line 14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360" y="2309"/>
                          <a:ext cx="0" cy="3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42" name="Line 14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04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43" name="Line 1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8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44" name="Line 1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92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45" name="Line 14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535" y="2324"/>
                          <a:ext cx="0" cy="15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746" name="Line 15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77" y="2339"/>
                          <a:ext cx="2102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</p:grpSp>
                  <p:grpSp>
                    <p:nvGrpSpPr>
                      <p:cNvPr id="282678" name="Group 1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579" y="2309"/>
                        <a:ext cx="31" cy="1542"/>
                        <a:chOff x="5579" y="2309"/>
                        <a:chExt cx="31" cy="1542"/>
                      </a:xfrm>
                    </p:grpSpPr>
                    <p:sp>
                      <p:nvSpPr>
                        <p:cNvPr id="282679" name="Line 15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579" y="3821"/>
                          <a:ext cx="0" cy="3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680" name="Line 1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579" y="2309"/>
                          <a:ext cx="0" cy="3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681" name="Line 15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5579" y="3821"/>
                          <a:ext cx="31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682" name="Line 15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5579" y="3698"/>
                          <a:ext cx="15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683" name="Line 15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5579" y="3574"/>
                          <a:ext cx="31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684" name="Line 15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5579" y="3450"/>
                          <a:ext cx="15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685" name="Line 1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5579" y="3327"/>
                          <a:ext cx="31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686" name="Line 15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5579" y="3204"/>
                          <a:ext cx="15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687" name="Line 1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5579" y="3081"/>
                          <a:ext cx="31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688" name="Line 16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5579" y="2956"/>
                          <a:ext cx="15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689" name="Line 1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5579" y="2833"/>
                          <a:ext cx="31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690" name="Line 1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5579" y="2710"/>
                          <a:ext cx="15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691" name="Line 1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5579" y="2587"/>
                          <a:ext cx="31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692" name="Line 16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5579" y="2463"/>
                          <a:ext cx="15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693" name="Line 16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5579" y="2339"/>
                          <a:ext cx="31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694" name="Line 1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5579" y="2339"/>
                          <a:ext cx="0" cy="1482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695" name="Freeform 16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579" y="3798"/>
                          <a:ext cx="1" cy="23"/>
                        </a:xfrm>
                        <a:custGeom>
                          <a:avLst/>
                          <a:gdLst>
                            <a:gd name="T0" fmla="*/ 0 w 1"/>
                            <a:gd name="T1" fmla="*/ 23 h 23"/>
                            <a:gd name="T2" fmla="*/ 0 w 1"/>
                            <a:gd name="T3" fmla="*/ 16 h 23"/>
                            <a:gd name="T4" fmla="*/ 1 w 1"/>
                            <a:gd name="T5" fmla="*/ 0 h 23"/>
                            <a:gd name="T6" fmla="*/ 1 w 1"/>
                            <a:gd name="T7" fmla="*/ 23 h 23"/>
                            <a:gd name="T8" fmla="*/ 0 w 1"/>
                            <a:gd name="T9" fmla="*/ 23 h 23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1"/>
                            <a:gd name="T16" fmla="*/ 0 h 23"/>
                            <a:gd name="T17" fmla="*/ 1 w 1"/>
                            <a:gd name="T18" fmla="*/ 23 h 23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1" h="23">
                              <a:moveTo>
                                <a:pt x="0" y="23"/>
                              </a:moveTo>
                              <a:lnTo>
                                <a:pt x="0" y="16"/>
                              </a:lnTo>
                              <a:lnTo>
                                <a:pt x="1" y="0"/>
                              </a:lnTo>
                              <a:lnTo>
                                <a:pt x="1" y="23"/>
                              </a:lnTo>
                              <a:lnTo>
                                <a:pt x="0" y="2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80"/>
                        </a:solidFill>
                        <a:ln w="4763">
                          <a:solidFill>
                            <a:srgbClr val="FFFF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282696" name="Freeform 16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579" y="3798"/>
                          <a:ext cx="1" cy="23"/>
                        </a:xfrm>
                        <a:custGeom>
                          <a:avLst/>
                          <a:gdLst>
                            <a:gd name="T0" fmla="*/ 0 w 1"/>
                            <a:gd name="T1" fmla="*/ 16 h 23"/>
                            <a:gd name="T2" fmla="*/ 1 w 1"/>
                            <a:gd name="T3" fmla="*/ 0 h 23"/>
                            <a:gd name="T4" fmla="*/ 1 w 1"/>
                            <a:gd name="T5" fmla="*/ 23 h 23"/>
                            <a:gd name="T6" fmla="*/ 0 60000 65536"/>
                            <a:gd name="T7" fmla="*/ 0 60000 65536"/>
                            <a:gd name="T8" fmla="*/ 0 60000 65536"/>
                            <a:gd name="T9" fmla="*/ 0 w 1"/>
                            <a:gd name="T10" fmla="*/ 0 h 23"/>
                            <a:gd name="T11" fmla="*/ 1 w 1"/>
                            <a:gd name="T12" fmla="*/ 23 h 23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1" h="23">
                              <a:moveTo>
                                <a:pt x="0" y="16"/>
                              </a:moveTo>
                              <a:lnTo>
                                <a:pt x="1" y="0"/>
                              </a:lnTo>
                              <a:lnTo>
                                <a:pt x="1" y="23"/>
                              </a:lnTo>
                            </a:path>
                          </a:pathLst>
                        </a:custGeom>
                        <a:noFill/>
                        <a:ln w="635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</p:grpSp>
                </p:grpSp>
                <p:sp>
                  <p:nvSpPr>
                    <p:cNvPr id="282655" name="Rectangle 170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2721" y="2921"/>
                      <a:ext cx="1126" cy="14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eaLnBrk="0" hangingPunct="0"/>
                      <a:r>
                        <a:rPr lang="en-US" sz="1200">
                          <a:solidFill>
                            <a:srgbClr val="000000"/>
                          </a:solidFill>
                        </a:rPr>
                        <a:t>Ion signal (arb. units)</a:t>
                      </a:r>
                      <a:endParaRPr lang="en-US" sz="1200"/>
                    </a:p>
                  </p:txBody>
                </p:sp>
                <p:sp>
                  <p:nvSpPr>
                    <p:cNvPr id="282656" name="Rectangle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3" y="3946"/>
                      <a:ext cx="97" cy="15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eaLnBrk="0" hangingPunct="0"/>
                      <a:r>
                        <a:rPr lang="en-US" sz="1200" i="1">
                          <a:solidFill>
                            <a:srgbClr val="000000"/>
                          </a:solidFill>
                        </a:rPr>
                        <a:t>m</a:t>
                      </a:r>
                      <a:endParaRPr lang="en-US" sz="1200"/>
                    </a:p>
                  </p:txBody>
                </p:sp>
                <p:sp>
                  <p:nvSpPr>
                    <p:cNvPr id="282657" name="Rectangle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04" y="3946"/>
                      <a:ext cx="47" cy="15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eaLnBrk="0" hangingPunct="0"/>
                      <a:r>
                        <a:rPr lang="en-US" sz="1200">
                          <a:solidFill>
                            <a:srgbClr val="000000"/>
                          </a:solidFill>
                        </a:rPr>
                        <a:t>/</a:t>
                      </a:r>
                      <a:endParaRPr lang="en-US" sz="1200"/>
                    </a:p>
                  </p:txBody>
                </p:sp>
                <p:sp>
                  <p:nvSpPr>
                    <p:cNvPr id="282658" name="Rectangle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39" y="3946"/>
                      <a:ext cx="58" cy="15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eaLnBrk="0" hangingPunct="0"/>
                      <a:r>
                        <a:rPr lang="en-US" sz="1200" i="1">
                          <a:solidFill>
                            <a:srgbClr val="000000"/>
                          </a:solidFill>
                        </a:rPr>
                        <a:t>Z</a:t>
                      </a:r>
                      <a:endParaRPr lang="en-US" sz="1200"/>
                    </a:p>
                  </p:txBody>
                </p:sp>
                <p:grpSp>
                  <p:nvGrpSpPr>
                    <p:cNvPr id="282659" name="Group 1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62" y="3787"/>
                      <a:ext cx="2078" cy="172"/>
                      <a:chOff x="3582" y="3862"/>
                      <a:chExt cx="2078" cy="172"/>
                    </a:xfrm>
                  </p:grpSpPr>
                  <p:sp>
                    <p:nvSpPr>
                      <p:cNvPr id="282665" name="Rectangle 1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82" y="3862"/>
                        <a:ext cx="68" cy="17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eaLnBrk="0" hangingPunct="0"/>
                        <a:r>
                          <a:rPr lang="en-US" sz="1300">
                            <a:solidFill>
                              <a:srgbClr val="000000"/>
                            </a:solidFill>
                          </a:rPr>
                          <a:t>5</a:t>
                        </a:r>
                        <a:endParaRPr lang="en-US"/>
                      </a:p>
                    </p:txBody>
                  </p:sp>
                  <p:sp>
                    <p:nvSpPr>
                      <p:cNvPr id="282666" name="Rectangle 1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73" y="3862"/>
                        <a:ext cx="135" cy="17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eaLnBrk="0" hangingPunct="0"/>
                        <a:r>
                          <a:rPr lang="en-US" sz="1300">
                            <a:solidFill>
                              <a:srgbClr val="000000"/>
                            </a:solidFill>
                          </a:rPr>
                          <a:t>10</a:t>
                        </a:r>
                        <a:endParaRPr lang="en-US"/>
                      </a:p>
                    </p:txBody>
                  </p:sp>
                  <p:sp>
                    <p:nvSpPr>
                      <p:cNvPr id="282667" name="Rectangle 1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93" y="3862"/>
                        <a:ext cx="135" cy="17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eaLnBrk="0" hangingPunct="0"/>
                        <a:r>
                          <a:rPr lang="en-US" sz="1300">
                            <a:solidFill>
                              <a:srgbClr val="000000"/>
                            </a:solidFill>
                          </a:rPr>
                          <a:t>15</a:t>
                        </a:r>
                        <a:endParaRPr lang="en-US"/>
                      </a:p>
                    </p:txBody>
                  </p:sp>
                  <p:sp>
                    <p:nvSpPr>
                      <p:cNvPr id="282668" name="Rectangle 1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212" y="3862"/>
                        <a:ext cx="135" cy="17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eaLnBrk="0" hangingPunct="0"/>
                        <a:r>
                          <a:rPr lang="en-US" sz="1300">
                            <a:solidFill>
                              <a:srgbClr val="000000"/>
                            </a:solidFill>
                          </a:rPr>
                          <a:t>20</a:t>
                        </a:r>
                        <a:endParaRPr lang="en-US"/>
                      </a:p>
                    </p:txBody>
                  </p:sp>
                  <p:sp>
                    <p:nvSpPr>
                      <p:cNvPr id="282669" name="Rectangle 1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30" y="3862"/>
                        <a:ext cx="135" cy="17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eaLnBrk="0" hangingPunct="0"/>
                        <a:r>
                          <a:rPr lang="en-US" sz="1300">
                            <a:solidFill>
                              <a:srgbClr val="000000"/>
                            </a:solidFill>
                          </a:rPr>
                          <a:t>25</a:t>
                        </a:r>
                        <a:endParaRPr lang="en-US"/>
                      </a:p>
                    </p:txBody>
                  </p:sp>
                  <p:sp>
                    <p:nvSpPr>
                      <p:cNvPr id="282670" name="Rectangle 1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0" y="3862"/>
                        <a:ext cx="135" cy="17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eaLnBrk="0" hangingPunct="0"/>
                        <a:r>
                          <a:rPr lang="en-US" sz="1300">
                            <a:solidFill>
                              <a:srgbClr val="000000"/>
                            </a:solidFill>
                          </a:rPr>
                          <a:t>30</a:t>
                        </a:r>
                        <a:endParaRPr lang="en-US"/>
                      </a:p>
                    </p:txBody>
                  </p:sp>
                  <p:sp>
                    <p:nvSpPr>
                      <p:cNvPr id="282671" name="Rectangle 1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868" y="3862"/>
                        <a:ext cx="135" cy="17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eaLnBrk="0" hangingPunct="0"/>
                        <a:r>
                          <a:rPr lang="en-US" sz="1300">
                            <a:solidFill>
                              <a:srgbClr val="000000"/>
                            </a:solidFill>
                          </a:rPr>
                          <a:t>35</a:t>
                        </a:r>
                        <a:endParaRPr lang="en-US"/>
                      </a:p>
                    </p:txBody>
                  </p:sp>
                  <p:sp>
                    <p:nvSpPr>
                      <p:cNvPr id="282672" name="Rectangle 1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86" y="3862"/>
                        <a:ext cx="135" cy="17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eaLnBrk="0" hangingPunct="0"/>
                        <a:r>
                          <a:rPr lang="en-US" sz="1300">
                            <a:solidFill>
                              <a:srgbClr val="000000"/>
                            </a:solidFill>
                          </a:rPr>
                          <a:t>40</a:t>
                        </a:r>
                        <a:endParaRPr lang="en-US"/>
                      </a:p>
                    </p:txBody>
                  </p:sp>
                  <p:sp>
                    <p:nvSpPr>
                      <p:cNvPr id="282673" name="Rectangle 1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307" y="3862"/>
                        <a:ext cx="135" cy="17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eaLnBrk="0" hangingPunct="0"/>
                        <a:r>
                          <a:rPr lang="en-US" sz="1300">
                            <a:solidFill>
                              <a:srgbClr val="000000"/>
                            </a:solidFill>
                          </a:rPr>
                          <a:t>45</a:t>
                        </a:r>
                        <a:endParaRPr lang="en-US"/>
                      </a:p>
                    </p:txBody>
                  </p:sp>
                  <p:sp>
                    <p:nvSpPr>
                      <p:cNvPr id="282674" name="Rectangle 1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525" y="3862"/>
                        <a:ext cx="135" cy="17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eaLnBrk="0" hangingPunct="0"/>
                        <a:r>
                          <a:rPr lang="en-US" sz="1300">
                            <a:solidFill>
                              <a:srgbClr val="000000"/>
                            </a:solidFill>
                          </a:rPr>
                          <a:t>50</a:t>
                        </a:r>
                        <a:endParaRPr lang="en-US"/>
                      </a:p>
                    </p:txBody>
                  </p:sp>
                </p:grpSp>
                <p:sp>
                  <p:nvSpPr>
                    <p:cNvPr id="282660" name="Text Box 18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640" y="2311"/>
                      <a:ext cx="416" cy="31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eaLnBrk="0" hangingPunct="0"/>
                      <a:r>
                        <a:rPr lang="en-US" altLang="ja-JP">
                          <a:solidFill>
                            <a:srgbClr val="FF0000"/>
                          </a:solidFill>
                          <a:cs typeface="ＭＳ Ｐゴシック"/>
                        </a:rPr>
                        <a:t>He</a:t>
                      </a:r>
                      <a:r>
                        <a:rPr lang="en-US" altLang="ja-JP" baseline="30000">
                          <a:solidFill>
                            <a:srgbClr val="FF0000"/>
                          </a:solidFill>
                          <a:cs typeface="ＭＳ Ｐゴシック"/>
                        </a:rPr>
                        <a:t>+</a:t>
                      </a:r>
                    </a:p>
                  </p:txBody>
                </p:sp>
                <p:sp>
                  <p:nvSpPr>
                    <p:cNvPr id="282661" name="Text Box 18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30" y="2493"/>
                      <a:ext cx="508" cy="31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eaLnBrk="0" hangingPunct="0"/>
                      <a:r>
                        <a:rPr lang="en-US" altLang="ja-JP">
                          <a:solidFill>
                            <a:schemeClr val="hlink"/>
                          </a:solidFill>
                          <a:cs typeface="ＭＳ Ｐゴシック"/>
                        </a:rPr>
                        <a:t>H</a:t>
                      </a:r>
                      <a:r>
                        <a:rPr lang="en-US" altLang="ja-JP" baseline="-25000">
                          <a:solidFill>
                            <a:schemeClr val="hlink"/>
                          </a:solidFill>
                          <a:cs typeface="ＭＳ Ｐゴシック"/>
                        </a:rPr>
                        <a:t>2</a:t>
                      </a:r>
                      <a:r>
                        <a:rPr lang="en-US" altLang="ja-JP">
                          <a:solidFill>
                            <a:schemeClr val="hlink"/>
                          </a:solidFill>
                          <a:cs typeface="ＭＳ Ｐゴシック"/>
                        </a:rPr>
                        <a:t>O</a:t>
                      </a:r>
                      <a:r>
                        <a:rPr lang="en-US" altLang="ja-JP" baseline="30000">
                          <a:solidFill>
                            <a:schemeClr val="hlink"/>
                          </a:solidFill>
                          <a:cs typeface="ＭＳ Ｐゴシック"/>
                        </a:rPr>
                        <a:t>+</a:t>
                      </a:r>
                    </a:p>
                  </p:txBody>
                </p:sp>
                <p:sp>
                  <p:nvSpPr>
                    <p:cNvPr id="282662" name="Text Box 18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12" y="3039"/>
                      <a:ext cx="390" cy="31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eaLnBrk="0" hangingPunct="0"/>
                      <a:r>
                        <a:rPr lang="en-US" altLang="ja-JP">
                          <a:solidFill>
                            <a:schemeClr val="hlink"/>
                          </a:solidFill>
                          <a:cs typeface="ＭＳ Ｐゴシック"/>
                        </a:rPr>
                        <a:t>N</a:t>
                      </a:r>
                      <a:r>
                        <a:rPr lang="en-US" altLang="ja-JP" baseline="-25000">
                          <a:solidFill>
                            <a:schemeClr val="hlink"/>
                          </a:solidFill>
                          <a:cs typeface="ＭＳ Ｐゴシック"/>
                        </a:rPr>
                        <a:t>2</a:t>
                      </a:r>
                      <a:r>
                        <a:rPr lang="en-US" altLang="ja-JP" baseline="30000">
                          <a:solidFill>
                            <a:schemeClr val="hlink"/>
                          </a:solidFill>
                          <a:cs typeface="ＭＳ Ｐゴシック"/>
                        </a:rPr>
                        <a:t>+</a:t>
                      </a:r>
                    </a:p>
                  </p:txBody>
                </p:sp>
                <p:sp>
                  <p:nvSpPr>
                    <p:cNvPr id="282663" name="Text Box 18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774" y="2584"/>
                      <a:ext cx="393" cy="31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eaLnBrk="0" hangingPunct="0"/>
                      <a:r>
                        <a:rPr lang="en-US" altLang="ja-JP">
                          <a:solidFill>
                            <a:schemeClr val="hlink"/>
                          </a:solidFill>
                          <a:cs typeface="ＭＳ Ｐゴシック"/>
                        </a:rPr>
                        <a:t>O</a:t>
                      </a:r>
                      <a:r>
                        <a:rPr lang="en-US" altLang="ja-JP" baseline="-25000">
                          <a:solidFill>
                            <a:schemeClr val="hlink"/>
                          </a:solidFill>
                          <a:cs typeface="ＭＳ Ｐゴシック"/>
                        </a:rPr>
                        <a:t>2</a:t>
                      </a:r>
                      <a:r>
                        <a:rPr lang="en-US" altLang="ja-JP" baseline="30000">
                          <a:solidFill>
                            <a:schemeClr val="hlink"/>
                          </a:solidFill>
                          <a:cs typeface="ＭＳ Ｐゴシック"/>
                        </a:rPr>
                        <a:t>+</a:t>
                      </a:r>
                    </a:p>
                  </p:txBody>
                </p:sp>
                <p:sp>
                  <p:nvSpPr>
                    <p:cNvPr id="282664" name="Text Box 18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046" y="3310"/>
                      <a:ext cx="379" cy="31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eaLnBrk="0" hangingPunct="0"/>
                      <a:r>
                        <a:rPr lang="en-US" altLang="ja-JP">
                          <a:solidFill>
                            <a:schemeClr val="hlink"/>
                          </a:solidFill>
                          <a:cs typeface="ＭＳ Ｐゴシック"/>
                        </a:rPr>
                        <a:t>Ar</a:t>
                      </a:r>
                      <a:r>
                        <a:rPr lang="en-US" altLang="ja-JP" baseline="30000">
                          <a:solidFill>
                            <a:schemeClr val="hlink"/>
                          </a:solidFill>
                          <a:cs typeface="ＭＳ Ｐゴシック"/>
                        </a:rPr>
                        <a:t>+</a:t>
                      </a:r>
                    </a:p>
                  </p:txBody>
                </p:sp>
              </p:grpSp>
              <p:sp>
                <p:nvSpPr>
                  <p:cNvPr id="282651" name="Text Box 19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22" y="1996"/>
                    <a:ext cx="1138" cy="3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altLang="ja-JP">
                        <a:cs typeface="ＭＳ Ｐゴシック"/>
                      </a:rPr>
                      <a:t>Ion spectrum</a:t>
                    </a:r>
                    <a:endParaRPr lang="en-US"/>
                  </a:p>
                </p:txBody>
              </p:sp>
            </p:grpSp>
            <p:grpSp>
              <p:nvGrpSpPr>
                <p:cNvPr id="282647" name="Group 191"/>
                <p:cNvGrpSpPr>
                  <a:grpSpLocks/>
                </p:cNvGrpSpPr>
                <p:nvPr/>
              </p:nvGrpSpPr>
              <p:grpSpPr bwMode="auto">
                <a:xfrm>
                  <a:off x="5181600" y="4202114"/>
                  <a:ext cx="3511550" cy="1227140"/>
                  <a:chOff x="3379" y="294"/>
                  <a:chExt cx="2212" cy="773"/>
                </a:xfrm>
              </p:grpSpPr>
              <p:pic>
                <p:nvPicPr>
                  <p:cNvPr id="282648" name="Picture 192" descr="plexiglas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3470" y="538"/>
                    <a:ext cx="2121" cy="52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82649" name="Text Box 1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79" y="294"/>
                    <a:ext cx="2113" cy="2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altLang="ja-JP">
                        <a:cs typeface="ＭＳ Ｐゴシック"/>
                      </a:rPr>
                      <a:t>Plexiglas: No harmonic above 15</a:t>
                    </a:r>
                    <a:r>
                      <a:rPr lang="en-US" altLang="ja-JP" baseline="30000">
                        <a:cs typeface="ＭＳ Ｐゴシック"/>
                      </a:rPr>
                      <a:t>th</a:t>
                    </a:r>
                    <a:endParaRPr lang="en-US"/>
                  </a:p>
                </p:txBody>
              </p:sp>
            </p:grpSp>
          </p:grpSp>
        </p:grpSp>
        <p:sp>
          <p:nvSpPr>
            <p:cNvPr id="202" name="Text Box 193"/>
            <p:cNvSpPr txBox="1">
              <a:spLocks noChangeArrowheads="1"/>
            </p:cNvSpPr>
            <p:nvPr/>
          </p:nvSpPr>
          <p:spPr bwMode="auto">
            <a:xfrm>
              <a:off x="5334000" y="5559630"/>
              <a:ext cx="2957926" cy="646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buFont typeface="Arial" pitchFamily="34" charset="0"/>
                <a:buChar char="•"/>
                <a:defRPr/>
              </a:pPr>
              <a:r>
                <a:rPr lang="en-US" altLang="ja-JP" dirty="0">
                  <a:solidFill>
                    <a:schemeClr val="tx2">
                      <a:lumMod val="75000"/>
                    </a:schemeClr>
                  </a:solidFill>
                </a:rPr>
                <a:t> Conversion efficiency: 6</a:t>
              </a:r>
              <a:r>
                <a:rPr lang="en-US" altLang="ja-JP" dirty="0">
                  <a:solidFill>
                    <a:schemeClr val="tx2">
                      <a:lumMod val="75000"/>
                    </a:schemeClr>
                  </a:solidFill>
                  <a:sym typeface="Symbol"/>
                </a:rPr>
                <a:t></a:t>
              </a:r>
              <a:r>
                <a:rPr lang="en-US" altLang="ja-JP" dirty="0">
                  <a:solidFill>
                    <a:schemeClr val="tx2">
                      <a:lumMod val="75000"/>
                    </a:schemeClr>
                  </a:solidFill>
                </a:rPr>
                <a:t>10</a:t>
              </a:r>
              <a:r>
                <a:rPr lang="en-US" altLang="ja-JP" baseline="30000" dirty="0">
                  <a:solidFill>
                    <a:schemeClr val="tx2">
                      <a:lumMod val="75000"/>
                    </a:schemeClr>
                  </a:solidFill>
                </a:rPr>
                <a:t>-5</a:t>
              </a:r>
            </a:p>
            <a:p>
              <a:pPr eaLnBrk="0" hangingPunct="0">
                <a:buFont typeface="Arial" pitchFamily="34" charset="0"/>
                <a:buChar char="•"/>
                <a:defRPr/>
              </a:pPr>
              <a:r>
                <a:rPr lang="en-US" altLang="ja-JP" dirty="0">
                  <a:solidFill>
                    <a:schemeClr val="tx2">
                      <a:lumMod val="75000"/>
                    </a:schemeClr>
                  </a:solidFill>
                </a:rPr>
                <a:t> Energy @ source:~40</a:t>
              </a:r>
              <a:r>
                <a:rPr lang="en-US" altLang="ja-JP" i="1" dirty="0">
                  <a:solidFill>
                    <a:schemeClr val="tx2">
                      <a:lumMod val="75000"/>
                    </a:schemeClr>
                  </a:solidFill>
                </a:rPr>
                <a:t>µJ</a:t>
              </a:r>
              <a:endParaRPr lang="en-US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03" name="Group 1211"/>
          <p:cNvGrpSpPr>
            <a:grpSpLocks/>
          </p:cNvGrpSpPr>
          <p:nvPr/>
        </p:nvGrpSpPr>
        <p:grpSpPr bwMode="auto">
          <a:xfrm>
            <a:off x="9077194" y="5643564"/>
            <a:ext cx="2114550" cy="1366837"/>
            <a:chOff x="7553194" y="5643578"/>
            <a:chExt cx="2114550" cy="1366838"/>
          </a:xfrm>
        </p:grpSpPr>
        <p:graphicFrame>
          <p:nvGraphicFramePr>
            <p:cNvPr id="204" name="Object 11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070" name="Photo Editor Photo" r:id="rId5" imgW="3409524" imgH="3677163" progId="">
                    <p:embed/>
                  </p:oleObj>
                </mc:Choice>
                <mc:Fallback>
                  <p:oleObj name="Photo Editor Photo" r:id="rId5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" name="Rectangle 33"/>
            <p:cNvSpPr>
              <a:spLocks noChangeArrowheads="1"/>
            </p:cNvSpPr>
            <p:nvPr/>
          </p:nvSpPr>
          <p:spPr bwMode="auto">
            <a:xfrm>
              <a:off x="755319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594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1595438" y="69850"/>
            <a:ext cx="9072562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Surface plasma harmonics</a:t>
            </a:r>
            <a:r>
              <a:rPr lang="en-US" sz="26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          </a:t>
            </a:r>
            <a:r>
              <a:rPr lang="en-US" sz="2400" b="1" i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Second order autocorrelation measurements</a:t>
            </a:r>
          </a:p>
        </p:txBody>
      </p:sp>
      <p:pic>
        <p:nvPicPr>
          <p:cNvPr id="187397" name="Picture 3" descr="fig3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9414" y="1717675"/>
            <a:ext cx="4497387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8" name="Text Box 4"/>
          <p:cNvSpPr txBox="1">
            <a:spLocks noChangeArrowheads="1"/>
          </p:cNvSpPr>
          <p:nvPr/>
        </p:nvSpPr>
        <p:spPr bwMode="auto">
          <a:xfrm>
            <a:off x="3381376" y="1214438"/>
            <a:ext cx="14173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ym typeface="Gill Sans"/>
              </a:rPr>
              <a:t>Coarse scan</a:t>
            </a:r>
          </a:p>
        </p:txBody>
      </p:sp>
      <p:sp>
        <p:nvSpPr>
          <p:cNvPr id="187399" name="Text Box 5"/>
          <p:cNvSpPr txBox="1">
            <a:spLocks noChangeArrowheads="1"/>
          </p:cNvSpPr>
          <p:nvPr/>
        </p:nvSpPr>
        <p:spPr bwMode="auto">
          <a:xfrm>
            <a:off x="2319338" y="5143500"/>
            <a:ext cx="32369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XUV emission duration ~45 fs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019551" y="1223964"/>
            <a:ext cx="6296025" cy="4319587"/>
            <a:chOff x="1572" y="892"/>
            <a:chExt cx="3966" cy="2721"/>
          </a:xfrm>
        </p:grpSpPr>
        <p:pic>
          <p:nvPicPr>
            <p:cNvPr id="187404" name="Picture 7" descr="fig3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14" y="1208"/>
              <a:ext cx="2724" cy="2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7405" name="Rectangle 8"/>
            <p:cNvSpPr>
              <a:spLocks noChangeArrowheads="1"/>
            </p:cNvSpPr>
            <p:nvPr/>
          </p:nvSpPr>
          <p:spPr bwMode="auto">
            <a:xfrm>
              <a:off x="1572" y="1251"/>
              <a:ext cx="263" cy="1624"/>
            </a:xfrm>
            <a:prstGeom prst="rect">
              <a:avLst/>
            </a:prstGeom>
            <a:solidFill>
              <a:srgbClr val="00CCFF">
                <a:alpha val="4705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87406" name="Text Box 9"/>
            <p:cNvSpPr txBox="1">
              <a:spLocks noChangeArrowheads="1"/>
            </p:cNvSpPr>
            <p:nvPr/>
          </p:nvSpPr>
          <p:spPr bwMode="auto">
            <a:xfrm>
              <a:off x="3823" y="892"/>
              <a:ext cx="69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ym typeface="Gill Sans"/>
                </a:rPr>
                <a:t>Fine</a:t>
              </a:r>
              <a:r>
                <a:rPr lang="en-US">
                  <a:sym typeface="Gill Sans"/>
                </a:rPr>
                <a:t> scan</a:t>
              </a:r>
            </a:p>
          </p:txBody>
        </p:sp>
        <p:sp>
          <p:nvSpPr>
            <p:cNvPr id="187407" name="AutoShape 10"/>
            <p:cNvSpPr>
              <a:spLocks noChangeArrowheads="1"/>
            </p:cNvSpPr>
            <p:nvPr/>
          </p:nvSpPr>
          <p:spPr bwMode="auto">
            <a:xfrm>
              <a:off x="1960" y="2406"/>
              <a:ext cx="564" cy="96"/>
            </a:xfrm>
            <a:prstGeom prst="rightArrow">
              <a:avLst>
                <a:gd name="adj1" fmla="val 50000"/>
                <a:gd name="adj2" fmla="val 14687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87408" name="Text Box 11"/>
            <p:cNvSpPr txBox="1">
              <a:spLocks noChangeArrowheads="1"/>
            </p:cNvSpPr>
            <p:nvPr/>
          </p:nvSpPr>
          <p:spPr bwMode="auto">
            <a:xfrm>
              <a:off x="2876" y="3361"/>
              <a:ext cx="252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XUV pulse train with ~0.9 fs duration</a:t>
              </a:r>
            </a:p>
          </p:txBody>
        </p:sp>
      </p:grpSp>
      <p:sp>
        <p:nvSpPr>
          <p:cNvPr id="187401" name="Text Box 12"/>
          <p:cNvSpPr txBox="1">
            <a:spLocks noChangeArrowheads="1"/>
          </p:cNvSpPr>
          <p:nvPr/>
        </p:nvSpPr>
        <p:spPr bwMode="auto">
          <a:xfrm>
            <a:off x="1876425" y="6000750"/>
            <a:ext cx="5443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ja-JP" sz="2000">
                <a:solidFill>
                  <a:srgbClr val="C00000"/>
                </a:solidFill>
                <a:cs typeface="ＭＳ Ｐゴシック"/>
              </a:rPr>
              <a:t>Y. Nomura </a:t>
            </a:r>
            <a:r>
              <a:rPr lang="en-US" altLang="ja-JP" sz="2000" i="1">
                <a:solidFill>
                  <a:srgbClr val="C00000"/>
                </a:solidFill>
                <a:cs typeface="ＭＳ Ｐゴシック"/>
              </a:rPr>
              <a:t>et al.,</a:t>
            </a:r>
            <a:r>
              <a:rPr lang="en-US" altLang="ja-JP" sz="2000">
                <a:solidFill>
                  <a:srgbClr val="C00000"/>
                </a:solidFill>
                <a:cs typeface="ＭＳ Ｐゴシック"/>
              </a:rPr>
              <a:t> </a:t>
            </a:r>
            <a:r>
              <a:rPr lang="en-US" altLang="ja-JP" sz="2000" i="1">
                <a:solidFill>
                  <a:srgbClr val="C00000"/>
                </a:solidFill>
                <a:cs typeface="ＭＳ Ｐゴシック"/>
              </a:rPr>
              <a:t>Nature Phys.</a:t>
            </a:r>
            <a:r>
              <a:rPr lang="en-US" altLang="ja-JP" sz="2000">
                <a:solidFill>
                  <a:srgbClr val="C00000"/>
                </a:solidFill>
                <a:cs typeface="ＭＳ Ｐゴシック"/>
              </a:rPr>
              <a:t> </a:t>
            </a:r>
            <a:r>
              <a:rPr lang="en-US" altLang="ja-JP" sz="2000" b="1">
                <a:solidFill>
                  <a:srgbClr val="C00000"/>
                </a:solidFill>
                <a:cs typeface="ＭＳ Ｐゴシック"/>
              </a:rPr>
              <a:t>5, </a:t>
            </a:r>
            <a:r>
              <a:rPr lang="en-US" altLang="ja-JP" sz="2000">
                <a:solidFill>
                  <a:srgbClr val="C00000"/>
                </a:solidFill>
                <a:cs typeface="ＭＳ Ｐゴシック"/>
              </a:rPr>
              <a:t>124 (2009) </a:t>
            </a:r>
          </a:p>
        </p:txBody>
      </p:sp>
      <p:grpSp>
        <p:nvGrpSpPr>
          <p:cNvPr id="16" name="Group 1211"/>
          <p:cNvGrpSpPr>
            <a:grpSpLocks/>
          </p:cNvGrpSpPr>
          <p:nvPr/>
        </p:nvGrpSpPr>
        <p:grpSpPr bwMode="auto">
          <a:xfrm>
            <a:off x="9077194" y="5643564"/>
            <a:ext cx="2114550" cy="1366837"/>
            <a:chOff x="7553194" y="5643578"/>
            <a:chExt cx="2114550" cy="1366838"/>
          </a:xfrm>
        </p:grpSpPr>
        <p:graphicFrame>
          <p:nvGraphicFramePr>
            <p:cNvPr id="17" name="Object 11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094" name="Photo Editor Photo" r:id="rId5" imgW="3409524" imgH="3677163" progId="">
                    <p:embed/>
                  </p:oleObj>
                </mc:Choice>
                <mc:Fallback>
                  <p:oleObj name="Photo Editor Photo" r:id="rId5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Rectangle 33"/>
            <p:cNvSpPr>
              <a:spLocks noChangeArrowheads="1"/>
            </p:cNvSpPr>
            <p:nvPr/>
          </p:nvSpPr>
          <p:spPr bwMode="auto">
            <a:xfrm>
              <a:off x="755319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0038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8" name="Rectangle 28"/>
          <p:cNvSpPr>
            <a:spLocks noChangeArrowheads="1"/>
          </p:cNvSpPr>
          <p:nvPr/>
        </p:nvSpPr>
        <p:spPr bwMode="auto">
          <a:xfrm>
            <a:off x="1524000" y="439896"/>
            <a:ext cx="914400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Outline</a:t>
            </a:r>
          </a:p>
          <a:p>
            <a:pPr lvl="1">
              <a:defRPr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 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1">
              <a:defRPr/>
            </a:pPr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Introduction</a:t>
            </a:r>
          </a:p>
          <a:p>
            <a:pPr lvl="1">
              <a:defRPr/>
            </a:pP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3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Generation</a:t>
            </a:r>
          </a:p>
          <a:p>
            <a:pPr lvl="1">
              <a:defRPr/>
            </a:pPr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</a:p>
          <a:p>
            <a:pPr lvl="5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Characterization</a:t>
            </a:r>
          </a:p>
          <a:p>
            <a:pPr lvl="5">
              <a:buFont typeface="Arial" pitchFamily="34" charset="0"/>
              <a:buChar char="•"/>
              <a:defRPr/>
            </a:pPr>
            <a:endParaRPr lang="en-US" sz="32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7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Applications</a:t>
            </a:r>
          </a:p>
          <a:p>
            <a:pPr algn="ctr">
              <a:defRPr/>
            </a:pPr>
            <a:endParaRPr lang="en-US" sz="2600" dirty="0">
              <a:solidFill>
                <a:srgbClr val="0000CC"/>
              </a:solidFill>
              <a:latin typeface="Arial" pitchFamily="34" charset="0"/>
            </a:endParaRPr>
          </a:p>
        </p:txBody>
      </p:sp>
      <p:grpSp>
        <p:nvGrpSpPr>
          <p:cNvPr id="199685" name="Group 4"/>
          <p:cNvGrpSpPr>
            <a:grpSpLocks/>
          </p:cNvGrpSpPr>
          <p:nvPr/>
        </p:nvGrpSpPr>
        <p:grpSpPr bwMode="auto">
          <a:xfrm>
            <a:off x="8839200" y="5643564"/>
            <a:ext cx="2114550" cy="1366837"/>
            <a:chOff x="7315200" y="5643578"/>
            <a:chExt cx="2114550" cy="1366838"/>
          </a:xfrm>
        </p:grpSpPr>
        <p:graphicFrame>
          <p:nvGraphicFramePr>
            <p:cNvPr id="199683" name="Object 3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34" name="Photo Editor Photo" r:id="rId3" imgW="3409524" imgH="3677163" progId="">
                    <p:embed/>
                  </p:oleObj>
                </mc:Choice>
                <mc:Fallback>
                  <p:oleObj name="Photo Editor Photo" r:id="rId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9686" name="Rectangle 33"/>
            <p:cNvSpPr>
              <a:spLocks noChangeArrowheads="1"/>
            </p:cNvSpPr>
            <p:nvPr/>
          </p:nvSpPr>
          <p:spPr bwMode="auto">
            <a:xfrm>
              <a:off x="7315200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>
                  <a:solidFill>
                    <a:srgbClr val="006600"/>
                  </a:solidFill>
                </a:rPr>
                <a:t> </a:t>
              </a:r>
              <a:r>
                <a:rPr lang="el-GR" sz="1600">
                  <a:solidFill>
                    <a:srgbClr val="006600"/>
                  </a:solidFill>
                </a:rPr>
                <a:t>FO.R.T.H. - I.E.S.L</a:t>
              </a:r>
              <a:r>
                <a:rPr lang="el-GR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/>
            </a:p>
          </p:txBody>
        </p:sp>
      </p:grpSp>
    </p:spTree>
    <p:extLst>
      <p:ext uri="{BB962C8B-B14F-4D97-AF65-F5344CB8AC3E}">
        <p14:creationId xmlns:p14="http://schemas.microsoft.com/office/powerpoint/2010/main" val="420870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9388" y="135890"/>
            <a:ext cx="121467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Spatially resolved two XUV photon ionization of He</a:t>
            </a:r>
            <a:endParaRPr lang="en-US" alt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l-GR" sz="26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Towards single shot NL autocorrelation in the XUV</a:t>
            </a:r>
            <a:endParaRPr lang="en-US" altLang="el-GR" sz="26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0132314" y="5643279"/>
            <a:ext cx="2114550" cy="1366837"/>
            <a:chOff x="7370064" y="5643578"/>
            <a:chExt cx="2114550" cy="1366838"/>
          </a:xfrm>
        </p:grpSpPr>
        <p:graphicFrame>
          <p:nvGraphicFramePr>
            <p:cNvPr id="6" name="Object 2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763" name="Photo Editor Photo" r:id="rId3" imgW="3409524" imgH="3677163" progId="">
                    <p:embed/>
                  </p:oleObj>
                </mc:Choice>
                <mc:Fallback>
                  <p:oleObj name="Photo Editor Photo" r:id="rId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33"/>
            <p:cNvSpPr>
              <a:spLocks noChangeArrowheads="1"/>
            </p:cNvSpPr>
            <p:nvPr/>
          </p:nvSpPr>
          <p:spPr bwMode="auto">
            <a:xfrm>
              <a:off x="737006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eaLnBrk="0" hangingPunct="0"/>
              <a:endParaRPr lang="el-G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230812" y="1132212"/>
            <a:ext cx="6550733" cy="5613393"/>
            <a:chOff x="2230812" y="1132212"/>
            <a:chExt cx="6550733" cy="5613393"/>
          </a:xfrm>
        </p:grpSpPr>
        <p:pic>
          <p:nvPicPr>
            <p:cNvPr id="2" name="Picture 10" descr="Fig2a-d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0812" y="1163042"/>
              <a:ext cx="3467396" cy="55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6" name="Group 35"/>
            <p:cNvGrpSpPr/>
            <p:nvPr/>
          </p:nvGrpSpPr>
          <p:grpSpPr>
            <a:xfrm>
              <a:off x="5897515" y="1132212"/>
              <a:ext cx="2884030" cy="5613393"/>
              <a:chOff x="5897515" y="1132212"/>
              <a:chExt cx="2884030" cy="5613393"/>
            </a:xfrm>
          </p:grpSpPr>
          <p:pic>
            <p:nvPicPr>
              <p:cNvPr id="32" name="Picture 31" descr="Fig3a-c.JPG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897515" y="1132212"/>
                <a:ext cx="2684723" cy="5613393"/>
              </a:xfrm>
              <a:prstGeom prst="rect">
                <a:avLst/>
              </a:prstGeom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5897515" y="2905024"/>
                <a:ext cx="2884030" cy="18647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6247325" y="2905024"/>
                <a:ext cx="2243666" cy="1810668"/>
                <a:chOff x="341317" y="1504048"/>
                <a:chExt cx="3400425" cy="2642563"/>
              </a:xfrm>
            </p:grpSpPr>
            <p:grpSp>
              <p:nvGrpSpPr>
                <p:cNvPr id="10" name="Group 8"/>
                <p:cNvGrpSpPr>
                  <a:grpSpLocks/>
                </p:cNvGrpSpPr>
                <p:nvPr/>
              </p:nvGrpSpPr>
              <p:grpSpPr bwMode="auto">
                <a:xfrm>
                  <a:off x="341317" y="1684406"/>
                  <a:ext cx="3400425" cy="2462205"/>
                  <a:chOff x="-52" y="777"/>
                  <a:chExt cx="2142" cy="1551"/>
                </a:xfrm>
              </p:grpSpPr>
              <p:sp>
                <p:nvSpPr>
                  <p:cNvPr id="12" name="Line 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7" y="2073"/>
                    <a:ext cx="1908" cy="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" name="Rectangle 10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43" y="1309"/>
                    <a:ext cx="1947" cy="266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l-GR"/>
                  </a:p>
                </p:txBody>
              </p:sp>
              <p:sp>
                <p:nvSpPr>
                  <p:cNvPr id="14" name="Line 1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605" y="1359"/>
                    <a:ext cx="1" cy="710"/>
                  </a:xfrm>
                  <a:prstGeom prst="line">
                    <a:avLst/>
                  </a:prstGeom>
                  <a:noFill/>
                  <a:ln w="76200">
                    <a:solidFill>
                      <a:srgbClr val="006699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52" y="2045"/>
                    <a:ext cx="533" cy="28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1400" dirty="0">
                        <a:latin typeface="Times New Roman" pitchFamily="18" charset="0"/>
                      </a:rPr>
                      <a:t>He</a:t>
                    </a:r>
                  </a:p>
                </p:txBody>
              </p:sp>
              <p:sp>
                <p:nvSpPr>
                  <p:cNvPr id="16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" y="1041"/>
                    <a:ext cx="599" cy="28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1400" dirty="0">
                        <a:latin typeface="Times New Roman" pitchFamily="18" charset="0"/>
                      </a:rPr>
                      <a:t>He</a:t>
                    </a:r>
                    <a:r>
                      <a:rPr lang="en-US" sz="1400" baseline="30000" dirty="0">
                        <a:latin typeface="Times New Roman" pitchFamily="18" charset="0"/>
                      </a:rPr>
                      <a:t>+</a:t>
                    </a:r>
                    <a:endParaRPr lang="en-US" sz="1400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7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3" y="1823"/>
                    <a:ext cx="530" cy="2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1200" dirty="0" smtClean="0">
                        <a:latin typeface="Times New Roman" pitchFamily="18" charset="0"/>
                        <a:sym typeface="MT Extra" pitchFamily="18" charset="2"/>
                      </a:rPr>
                      <a:t>11</a:t>
                    </a:r>
                    <a:r>
                      <a:rPr lang="en-US" sz="1200" dirty="0" smtClean="0">
                        <a:latin typeface="Times New Roman" pitchFamily="18" charset="0"/>
                        <a:cs typeface="Times New Roman" pitchFamily="18" charset="0"/>
                        <a:sym typeface="MT Extra" pitchFamily="18" charset="2"/>
                      </a:rPr>
                      <a:t></a:t>
                    </a:r>
                    <a:r>
                      <a:rPr lang="en-US" sz="1200" i="1" dirty="0" smtClean="0"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rPr>
                      <a:t></a:t>
                    </a:r>
                    <a:r>
                      <a:rPr lang="en-US" sz="1200" dirty="0" smtClean="0">
                        <a:latin typeface="Times New Roman" pitchFamily="18" charset="0"/>
                        <a:cs typeface="Times New Roman" pitchFamily="18" charset="0"/>
                        <a:sym typeface="MT Extra" pitchFamily="18" charset="2"/>
                      </a:rPr>
                      <a:t> </a:t>
                    </a:r>
                    <a:r>
                      <a:rPr lang="en-US" sz="1200" dirty="0" smtClean="0">
                        <a:latin typeface="Times New Roman" pitchFamily="18" charset="0"/>
                      </a:rPr>
                      <a:t> </a:t>
                    </a:r>
                    <a:endParaRPr lang="en-US" sz="1200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3" y="1815"/>
                    <a:ext cx="586" cy="2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1200" dirty="0" smtClean="0">
                        <a:latin typeface="Times New Roman" pitchFamily="18" charset="0"/>
                      </a:rPr>
                      <a:t>15</a:t>
                    </a:r>
                    <a:r>
                      <a:rPr lang="en-US" sz="1200" dirty="0" smtClean="0">
                        <a:latin typeface="Times New Roman" pitchFamily="18" charset="0"/>
                        <a:cs typeface="Times New Roman" pitchFamily="18" charset="0"/>
                        <a:sym typeface="MT Extra" pitchFamily="18" charset="2"/>
                      </a:rPr>
                      <a:t></a:t>
                    </a:r>
                    <a:r>
                      <a:rPr lang="en-US" sz="1200" i="1" dirty="0" smtClean="0"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rPr>
                      <a:t></a:t>
                    </a:r>
                    <a:r>
                      <a:rPr lang="en-US" sz="1200" dirty="0" smtClean="0">
                        <a:latin typeface="Times New Roman" pitchFamily="18" charset="0"/>
                        <a:cs typeface="Times New Roman" pitchFamily="18" charset="0"/>
                        <a:sym typeface="MT Extra" pitchFamily="18" charset="2"/>
                      </a:rPr>
                      <a:t> </a:t>
                    </a:r>
                    <a:r>
                      <a:rPr lang="en-US" sz="1200" dirty="0" smtClean="0">
                        <a:latin typeface="Times New Roman" pitchFamily="18" charset="0"/>
                      </a:rPr>
                      <a:t> </a:t>
                    </a:r>
                    <a:endParaRPr lang="en-US" sz="1200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" name="Line 2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140" y="1486"/>
                    <a:ext cx="1" cy="590"/>
                  </a:xfrm>
                  <a:prstGeom prst="line">
                    <a:avLst/>
                  </a:prstGeom>
                  <a:noFill/>
                  <a:ln w="76200">
                    <a:solidFill>
                      <a:srgbClr val="0000CC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0" name="Line 2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675" y="1617"/>
                    <a:ext cx="1" cy="459"/>
                  </a:xfrm>
                  <a:prstGeom prst="line">
                    <a:avLst/>
                  </a:prstGeom>
                  <a:noFill/>
                  <a:ln w="76200">
                    <a:solidFill>
                      <a:srgbClr val="5370FF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1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7" y="1824"/>
                    <a:ext cx="571" cy="2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1200" dirty="0" smtClean="0">
                        <a:latin typeface="Times New Roman" pitchFamily="18" charset="0"/>
                        <a:sym typeface="MT Extra" pitchFamily="18" charset="2"/>
                      </a:rPr>
                      <a:t>13</a:t>
                    </a:r>
                    <a:r>
                      <a:rPr lang="en-US" sz="1200" dirty="0" smtClean="0">
                        <a:latin typeface="Times New Roman" pitchFamily="18" charset="0"/>
                        <a:cs typeface="Times New Roman" pitchFamily="18" charset="0"/>
                        <a:sym typeface="MT Extra" pitchFamily="18" charset="2"/>
                      </a:rPr>
                      <a:t></a:t>
                    </a:r>
                    <a:r>
                      <a:rPr lang="en-US" sz="1200" i="1" dirty="0" smtClean="0"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rPr>
                      <a:t></a:t>
                    </a:r>
                    <a:r>
                      <a:rPr lang="en-US" sz="1200" dirty="0" smtClean="0">
                        <a:latin typeface="Times New Roman" pitchFamily="18" charset="0"/>
                        <a:cs typeface="Times New Roman" pitchFamily="18" charset="0"/>
                        <a:sym typeface="MT Extra" pitchFamily="18" charset="2"/>
                      </a:rPr>
                      <a:t> </a:t>
                    </a:r>
                    <a:r>
                      <a:rPr lang="en-US" sz="1200" dirty="0" smtClean="0">
                        <a:latin typeface="Times New Roman" pitchFamily="18" charset="0"/>
                      </a:rPr>
                      <a:t> </a:t>
                    </a:r>
                    <a:endParaRPr lang="en-US" sz="1200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2" name="Line 2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605" y="782"/>
                    <a:ext cx="1" cy="590"/>
                  </a:xfrm>
                  <a:prstGeom prst="line">
                    <a:avLst/>
                  </a:prstGeom>
                  <a:noFill/>
                  <a:ln w="76200">
                    <a:solidFill>
                      <a:srgbClr val="0000CC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3" name="Line 2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505" y="918"/>
                    <a:ext cx="1" cy="458"/>
                  </a:xfrm>
                  <a:prstGeom prst="line">
                    <a:avLst/>
                  </a:prstGeom>
                  <a:noFill/>
                  <a:ln w="76200">
                    <a:solidFill>
                      <a:srgbClr val="5370FF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4" name="Line 2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675" y="1038"/>
                    <a:ext cx="1" cy="590"/>
                  </a:xfrm>
                  <a:prstGeom prst="line">
                    <a:avLst/>
                  </a:prstGeom>
                  <a:noFill/>
                  <a:ln w="76200">
                    <a:solidFill>
                      <a:srgbClr val="0000CC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" name="Line 2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45" y="1184"/>
                    <a:ext cx="1" cy="457"/>
                  </a:xfrm>
                  <a:prstGeom prst="line">
                    <a:avLst/>
                  </a:prstGeom>
                  <a:noFill/>
                  <a:ln w="76200">
                    <a:solidFill>
                      <a:srgbClr val="5370FF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6" name="Line 3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75" y="914"/>
                    <a:ext cx="0" cy="709"/>
                  </a:xfrm>
                  <a:prstGeom prst="line">
                    <a:avLst/>
                  </a:prstGeom>
                  <a:noFill/>
                  <a:ln w="76200">
                    <a:solidFill>
                      <a:srgbClr val="006699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7" name="Line 3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140" y="903"/>
                    <a:ext cx="1" cy="589"/>
                  </a:xfrm>
                  <a:prstGeom prst="line">
                    <a:avLst/>
                  </a:prstGeom>
                  <a:noFill/>
                  <a:ln w="76200">
                    <a:solidFill>
                      <a:srgbClr val="0000CC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8" name="Line 3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040" y="1039"/>
                    <a:ext cx="1" cy="457"/>
                  </a:xfrm>
                  <a:prstGeom prst="line">
                    <a:avLst/>
                  </a:prstGeom>
                  <a:noFill/>
                  <a:ln w="76200">
                    <a:solidFill>
                      <a:srgbClr val="5370FF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9" name="Line 3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247" y="777"/>
                    <a:ext cx="1" cy="709"/>
                  </a:xfrm>
                  <a:prstGeom prst="line">
                    <a:avLst/>
                  </a:prstGeom>
                  <a:noFill/>
                  <a:ln w="76200">
                    <a:solidFill>
                      <a:srgbClr val="006699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sp>
              <p:nvSpPr>
                <p:cNvPr id="11" name="Line 27"/>
                <p:cNvSpPr>
                  <a:spLocks noChangeShapeType="1"/>
                </p:cNvSpPr>
                <p:nvPr/>
              </p:nvSpPr>
              <p:spPr bwMode="auto">
                <a:xfrm flipH="1" flipV="1">
                  <a:off x="3128967" y="1504048"/>
                  <a:ext cx="1587" cy="1125537"/>
                </a:xfrm>
                <a:prstGeom prst="line">
                  <a:avLst/>
                </a:prstGeom>
                <a:noFill/>
                <a:ln w="76200">
                  <a:solidFill>
                    <a:srgbClr val="006699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</p:grpSp>
      </p:grpSp>
      <p:sp>
        <p:nvSpPr>
          <p:cNvPr id="31" name="Rectangle 30"/>
          <p:cNvSpPr/>
          <p:nvPr/>
        </p:nvSpPr>
        <p:spPr>
          <a:xfrm>
            <a:off x="179388" y="6237261"/>
            <a:ext cx="3584585" cy="508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4130" lvl="0" algn="just">
              <a:lnSpc>
                <a:spcPct val="200000"/>
              </a:lnSpc>
              <a:spcAft>
                <a:spcPts val="0"/>
              </a:spcAft>
              <a:tabLst>
                <a:tab pos="-270510" algn="l"/>
                <a:tab pos="408940" algn="l"/>
                <a:tab pos="457200" algn="l"/>
              </a:tabLst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en-GB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Tsatrafyllis</a:t>
            </a: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GB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Rep. (2016)</a:t>
            </a:r>
            <a:endParaRPr lang="el-GR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8574494" y="5207441"/>
                <a:ext cx="3347455" cy="3750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𝐸𝑈𝑉</m:t>
                          </m:r>
                        </m:sub>
                      </m:sSub>
                      <m:r>
                        <a:rPr lang="el-GR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l-GR" i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type m:val="lin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𝐸𝑈𝑉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𝐸𝑈𝑉</m:t>
                              </m:r>
                            </m:sub>
                          </m:sSub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l-GR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𝐸𝑈𝑉</m:t>
                          </m:r>
                        </m:sub>
                        <m:sup>
                          <m:r>
                            <a:rPr lang="el-GR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494" y="5207441"/>
                <a:ext cx="3347455" cy="375039"/>
              </a:xfrm>
              <a:prstGeom prst="rect">
                <a:avLst/>
              </a:prstGeom>
              <a:blipFill rotWithShape="0">
                <a:blip r:embed="rId7"/>
                <a:stretch>
                  <a:fillRect t="-116129" r="-4189" b="-18064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823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79388" y="135890"/>
            <a:ext cx="121467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Spatially resolved two XUV photon ionization of He</a:t>
            </a:r>
            <a:endParaRPr lang="en-US" alt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l-GR" sz="26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Quantitative measurements in the XUV</a:t>
            </a:r>
            <a:endParaRPr lang="en-US" altLang="el-GR" sz="26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0132314" y="5643279"/>
            <a:ext cx="2114550" cy="1366837"/>
            <a:chOff x="7370064" y="5643578"/>
            <a:chExt cx="2114550" cy="1366838"/>
          </a:xfrm>
        </p:grpSpPr>
        <p:graphicFrame>
          <p:nvGraphicFramePr>
            <p:cNvPr id="8" name="Object 2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787" name="Photo Editor Photo" r:id="rId3" imgW="3409524" imgH="3677163" progId="">
                    <p:embed/>
                  </p:oleObj>
                </mc:Choice>
                <mc:Fallback>
                  <p:oleObj name="Photo Editor Photo" r:id="rId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33"/>
            <p:cNvSpPr>
              <a:spLocks noChangeArrowheads="1"/>
            </p:cNvSpPr>
            <p:nvPr/>
          </p:nvSpPr>
          <p:spPr bwMode="auto">
            <a:xfrm>
              <a:off x="737006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eaLnBrk="0" hangingPunct="0"/>
              <a:endParaRPr lang="el-G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6341293" y="5635430"/>
            <a:ext cx="4572000" cy="515782"/>
          </a:xfrm>
          <a:prstGeom prst="rect">
            <a:avLst/>
          </a:prstGeom>
        </p:spPr>
        <p:txBody>
          <a:bodyPr>
            <a:spAutoFit/>
          </a:bodyPr>
          <a:lstStyle/>
          <a:p>
            <a:pPr marR="24130" lvl="0" algn="just">
              <a:lnSpc>
                <a:spcPct val="200000"/>
              </a:lnSpc>
              <a:spcAft>
                <a:spcPts val="0"/>
              </a:spcAft>
              <a:tabLst>
                <a:tab pos="-270510" algn="l"/>
                <a:tab pos="408940" algn="l"/>
                <a:tab pos="457200" algn="l"/>
              </a:tabLst>
            </a:pP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en-GB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Tsatrafyllis</a:t>
            </a: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GB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en-GB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Rep. (2016)</a:t>
            </a:r>
            <a:endParaRPr lang="el-GR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48221" y="1546271"/>
            <a:ext cx="11770043" cy="4854982"/>
            <a:chOff x="421957" y="1546271"/>
            <a:chExt cx="11770043" cy="4854982"/>
          </a:xfrm>
        </p:grpSpPr>
        <p:grpSp>
          <p:nvGrpSpPr>
            <p:cNvPr id="3" name="Group 2"/>
            <p:cNvGrpSpPr/>
            <p:nvPr/>
          </p:nvGrpSpPr>
          <p:grpSpPr>
            <a:xfrm>
              <a:off x="421957" y="1546271"/>
              <a:ext cx="11770043" cy="4854982"/>
              <a:chOff x="421957" y="1546271"/>
              <a:chExt cx="11770043" cy="4854982"/>
            </a:xfrm>
          </p:grpSpPr>
          <p:pic>
            <p:nvPicPr>
              <p:cNvPr id="2" name="Picture 12" descr="C:\Users\user\Desktop\Tsatrafillis-IID-NatureSciRep_submitted files\Submitted files\Tsatrafyllis-IID-NatureSciRep_Fig4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978"/>
              <a:stretch>
                <a:fillRect/>
              </a:stretch>
            </p:blipFill>
            <p:spPr bwMode="auto">
              <a:xfrm>
                <a:off x="421957" y="2296681"/>
                <a:ext cx="5674043" cy="4104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/>
                  <p:cNvSpPr txBox="1"/>
                  <p:nvPr/>
                </p:nvSpPr>
                <p:spPr>
                  <a:xfrm>
                    <a:off x="2411809" y="1546271"/>
                    <a:ext cx="6898990" cy="5405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l-GR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l-GR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l-GR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  <m:sSub>
                                    <m:sSubPr>
                                      <m:ctrlPr>
                                        <a:rPr lang="el-G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𝐸𝑈𝑉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l-GR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𝑖𝑜𝑛𝑠</m:t>
                              </m:r>
                            </m:sub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𝐻𝑒</m:t>
                              </m:r>
                            </m:sup>
                          </m:sSub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/(</m:t>
                          </m:r>
                          <m:sSubSup>
                            <m:sSubSupPr>
                              <m:ctrlPr>
                                <a:rPr lang="el-GR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𝐸𝑈𝑉</m:t>
                              </m:r>
                            </m:sub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l-G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𝐸𝑈𝑉</m:t>
                              </m:r>
                            </m:sub>
                          </m:sSub>
                          <m:sSub>
                            <m:sSubPr>
                              <m:ctrlPr>
                                <a:rPr lang="el-G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𝜚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𝐻𝑒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))</m:t>
                          </m:r>
                        </m:oMath>
                      </m:oMathPara>
                    </a14:m>
                    <a:endParaRPr lang="el-GR" sz="2400" dirty="0"/>
                  </a:p>
                </p:txBody>
              </p:sp>
            </mc:Choice>
            <mc:Fallback xmlns="">
              <p:sp>
                <p:nvSpPr>
                  <p:cNvPr id="4" name="TextBox 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11809" y="1546271"/>
                    <a:ext cx="6898990" cy="540597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" name="Rectangle 4"/>
              <p:cNvSpPr/>
              <p:nvPr/>
            </p:nvSpPr>
            <p:spPr>
              <a:xfrm>
                <a:off x="5861304" y="3500513"/>
                <a:ext cx="6330696" cy="2400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GB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27. G</a:t>
                </a:r>
                <a:r>
                  <a:rPr lang="en-GB" sz="16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GB" sz="1600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Kolliopoulos</a:t>
                </a:r>
                <a:r>
                  <a:rPr lang="en-GB" sz="16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, et </a:t>
                </a:r>
                <a:r>
                  <a:rPr lang="en-GB" sz="1600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al</a:t>
                </a:r>
                <a:r>
                  <a:rPr lang="en-GB" sz="16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.,</a:t>
                </a:r>
                <a:r>
                  <a:rPr lang="en-GB" sz="1600" i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Phys</a:t>
                </a:r>
                <a:r>
                  <a:rPr lang="en-GB" sz="1600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Rev.</a:t>
                </a:r>
                <a:r>
                  <a:rPr lang="en-GB" sz="16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</a:t>
                </a:r>
                <a:r>
                  <a:rPr lang="en-GB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90</a:t>
                </a:r>
                <a:r>
                  <a:rPr lang="en-GB" sz="16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013822 (2014</a:t>
                </a:r>
                <a:r>
                  <a:rPr lang="en-GB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34. C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G. </a:t>
                </a:r>
                <a:r>
                  <a:rPr lang="en-US" sz="1600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Wahlstrom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et al., </a:t>
                </a:r>
                <a:r>
                  <a:rPr lang="en-US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Phys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de-DE" sz="1600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Rev</a:t>
                </a:r>
                <a:r>
                  <a:rPr lang="de-DE" sz="16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A 48, 4709 (1993</a:t>
                </a:r>
                <a:r>
                  <a:rPr lang="de-DE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de-DE" sz="16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35. 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Saenz and P. </a:t>
                </a:r>
                <a:r>
                  <a:rPr lang="en-US" sz="1600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Lambropoulos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J. Phys. </a:t>
                </a:r>
                <a:r>
                  <a:rPr lang="de-DE" sz="16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 32, 5629 (1999).</a:t>
                </a:r>
                <a:endParaRPr lang="el-GR" sz="16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1600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36. 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H. W. van der Hart and P. Bingham, J. Phys. B 38, 207 (2005).</a:t>
                </a:r>
                <a:endParaRPr lang="el-GR" sz="16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l-GR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0"/>
                  </a:spcAft>
                </a:pPr>
                <a:endParaRPr lang="el-G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6068176" y="2488420"/>
                  <a:ext cx="4386714" cy="4101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el-G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l-G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𝐴𝑟</m:t>
                                </m:r>
                              </m:sub>
                            </m:sSub>
                            <m:r>
                              <a:rPr lang="el-GR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el-G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l-GR" i="0"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  <m:sSub>
                                  <m:sSubPr>
                                    <m:ctrlP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  <m:t>𝐸𝑈𝑉</m:t>
                                    </m:r>
                                  </m:sub>
                                </m:sSub>
                              </m:e>
                            </m:d>
                            <m:f>
                              <m:fPr>
                                <m:type m:val="lin"/>
                                <m:ctrlPr>
                                  <a:rPr lang="el-G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  <m:t>𝑖𝑜𝑛𝑠</m:t>
                                    </m:r>
                                  </m:sub>
                                  <m:sup>
                                    <m: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  <m:t>𝐴𝑟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el-GR" i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l-G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𝐸𝑈𝑉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l-G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𝐸𝑈𝑉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l-G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l-GR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l-GR" i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l-GR" i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176" y="2488420"/>
                  <a:ext cx="4386714" cy="4101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52239" r="-13889" b="-229851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/>
            <p:cNvSpPr/>
            <p:nvPr/>
          </p:nvSpPr>
          <p:spPr>
            <a:xfrm>
              <a:off x="6096000" y="2895454"/>
              <a:ext cx="13099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i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σ</a:t>
              </a:r>
              <a:r>
                <a:rPr lang="en-US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(1) 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</a:t>
              </a:r>
              <a:r>
                <a:rPr lang="en-US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33 Mb</a:t>
              </a:r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val="190910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2314" y="908051"/>
            <a:ext cx="7272337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1524000" y="53976"/>
            <a:ext cx="925195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Applications of energetic XUV super-continua 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          </a:t>
            </a:r>
            <a:r>
              <a:rPr lang="en-US" sz="24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XUV-pump-XUV-probe of ultrafast evolving atomic coherences</a:t>
            </a:r>
          </a:p>
        </p:txBody>
      </p:sp>
      <p:grpSp>
        <p:nvGrpSpPr>
          <p:cNvPr id="7" name="Group 1211"/>
          <p:cNvGrpSpPr>
            <a:grpSpLocks/>
          </p:cNvGrpSpPr>
          <p:nvPr/>
        </p:nvGrpSpPr>
        <p:grpSpPr bwMode="auto">
          <a:xfrm>
            <a:off x="9077194" y="5643564"/>
            <a:ext cx="2114550" cy="1366837"/>
            <a:chOff x="7553194" y="5643578"/>
            <a:chExt cx="2114550" cy="1366838"/>
          </a:xfrm>
        </p:grpSpPr>
        <p:graphicFrame>
          <p:nvGraphicFramePr>
            <p:cNvPr id="8" name="Object 11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859" name="Photo Editor Photo" r:id="rId4" imgW="3409524" imgH="3677163" progId="">
                    <p:embed/>
                  </p:oleObj>
                </mc:Choice>
                <mc:Fallback>
                  <p:oleObj name="Photo Editor Photo" r:id="rId4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33"/>
            <p:cNvSpPr>
              <a:spLocks noChangeArrowheads="1"/>
            </p:cNvSpPr>
            <p:nvPr/>
          </p:nvSpPr>
          <p:spPr bwMode="auto">
            <a:xfrm>
              <a:off x="755319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02107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1524000" y="53976"/>
            <a:ext cx="925195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Applications of energetic XUV super-continua 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          </a:t>
            </a:r>
            <a:r>
              <a:rPr lang="en-US" sz="24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XUV-pump-XUV-probe of ultrafast evolving atomic coherences</a:t>
            </a:r>
          </a:p>
        </p:txBody>
      </p:sp>
      <p:grpSp>
        <p:nvGrpSpPr>
          <p:cNvPr id="448530" name="Group 17"/>
          <p:cNvGrpSpPr>
            <a:grpSpLocks/>
          </p:cNvGrpSpPr>
          <p:nvPr/>
        </p:nvGrpSpPr>
        <p:grpSpPr bwMode="auto">
          <a:xfrm>
            <a:off x="8839200" y="5643564"/>
            <a:ext cx="2114550" cy="1366837"/>
            <a:chOff x="7315200" y="5643578"/>
            <a:chExt cx="2114550" cy="1366838"/>
          </a:xfrm>
        </p:grpSpPr>
        <p:graphicFrame>
          <p:nvGraphicFramePr>
            <p:cNvPr id="448516" name="Object 4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095" name="Photo Editor Photo" r:id="rId3" imgW="3409524" imgH="3677163" progId="">
                    <p:embed/>
                  </p:oleObj>
                </mc:Choice>
                <mc:Fallback>
                  <p:oleObj name="Photo Editor Photo" r:id="rId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8540" name="Rectangle 33"/>
            <p:cNvSpPr>
              <a:spLocks noChangeArrowheads="1"/>
            </p:cNvSpPr>
            <p:nvPr/>
          </p:nvSpPr>
          <p:spPr bwMode="auto">
            <a:xfrm>
              <a:off x="7315200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>
                  <a:solidFill>
                    <a:srgbClr val="006600"/>
                  </a:solidFill>
                </a:rPr>
                <a:t> </a:t>
              </a:r>
              <a:r>
                <a:rPr lang="el-GR" sz="1600">
                  <a:solidFill>
                    <a:srgbClr val="006600"/>
                  </a:solidFill>
                </a:rPr>
                <a:t>FO.R.T.H. - I.E.S.L</a:t>
              </a:r>
              <a:r>
                <a:rPr lang="el-GR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/>
            </a:p>
          </p:txBody>
        </p:sp>
      </p:grpSp>
      <p:pic>
        <p:nvPicPr>
          <p:cNvPr id="32871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1196975"/>
            <a:ext cx="655320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351089" y="1325563"/>
            <a:ext cx="3475037" cy="4430712"/>
            <a:chOff x="827584" y="1325563"/>
            <a:chExt cx="3475038" cy="4431481"/>
          </a:xfrm>
        </p:grpSpPr>
        <p:graphicFrame>
          <p:nvGraphicFramePr>
            <p:cNvPr id="448520" name="Object 8"/>
            <p:cNvGraphicFramePr>
              <a:graphicFrameLocks noChangeAspect="1"/>
            </p:cNvGraphicFramePr>
            <p:nvPr/>
          </p:nvGraphicFramePr>
          <p:xfrm>
            <a:off x="1259632" y="5229200"/>
            <a:ext cx="2863967" cy="5278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096" name="Equation" r:id="rId6" imgW="1790640" imgH="330120" progId="Equation.3">
                    <p:embed/>
                  </p:oleObj>
                </mc:Choice>
                <mc:Fallback>
                  <p:oleObj name="Equation" r:id="rId6" imgW="1790640" imgH="3301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9632" y="5229200"/>
                          <a:ext cx="2863967" cy="5278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8521" name="Object 9"/>
            <p:cNvGraphicFramePr>
              <a:graphicFrameLocks noChangeAspect="1"/>
            </p:cNvGraphicFramePr>
            <p:nvPr/>
          </p:nvGraphicFramePr>
          <p:xfrm>
            <a:off x="827584" y="2830513"/>
            <a:ext cx="3475038" cy="527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097" name="Equation" r:id="rId8" imgW="2171520" imgH="330120" progId="Equation.3">
                    <p:embed/>
                  </p:oleObj>
                </mc:Choice>
                <mc:Fallback>
                  <p:oleObj name="Equation" r:id="rId8" imgW="2171520" imgH="3301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7584" y="2830513"/>
                          <a:ext cx="3475038" cy="5270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8522" name="Object 10"/>
            <p:cNvGraphicFramePr>
              <a:graphicFrameLocks noChangeAspect="1"/>
            </p:cNvGraphicFramePr>
            <p:nvPr/>
          </p:nvGraphicFramePr>
          <p:xfrm>
            <a:off x="1746250" y="1325563"/>
            <a:ext cx="2339975" cy="622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098" name="Equation" r:id="rId10" imgW="952200" imgH="253800" progId="Equation.3">
                    <p:embed/>
                  </p:oleObj>
                </mc:Choice>
                <mc:Fallback>
                  <p:oleObj name="Equation" r:id="rId10" imgW="9522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6250" y="1325563"/>
                          <a:ext cx="2339975" cy="622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6815138" y="2878139"/>
            <a:ext cx="3852862" cy="2979737"/>
            <a:chOff x="5291904" y="2878138"/>
            <a:chExt cx="3852096" cy="2979737"/>
          </a:xfrm>
        </p:grpSpPr>
        <p:sp>
          <p:nvSpPr>
            <p:cNvPr id="448539" name="Text Box 17"/>
            <p:cNvSpPr txBox="1">
              <a:spLocks noChangeArrowheads="1"/>
            </p:cNvSpPr>
            <p:nvPr/>
          </p:nvSpPr>
          <p:spPr bwMode="auto">
            <a:xfrm>
              <a:off x="5868988" y="2878138"/>
              <a:ext cx="3275012" cy="163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92D050"/>
                  </a:solidFill>
                </a:rPr>
                <a:t>AIS manifold:</a:t>
              </a:r>
            </a:p>
            <a:p>
              <a:r>
                <a:rPr lang="en-US" sz="2000"/>
                <a:t>10 doubly excited states</a:t>
              </a:r>
            </a:p>
            <a:p>
              <a:pPr algn="ctr"/>
              <a:r>
                <a:rPr lang="en-US" sz="2000"/>
                <a:t>&amp;</a:t>
              </a:r>
            </a:p>
            <a:p>
              <a:r>
                <a:rPr lang="en-US" sz="2000"/>
                <a:t>[</a:t>
              </a:r>
              <a:r>
                <a:rPr lang="en-US" sz="2000" baseline="30000"/>
                <a:t>2</a:t>
              </a:r>
              <a:r>
                <a:rPr lang="en-US" sz="2000"/>
                <a:t>S</a:t>
              </a:r>
              <a:r>
                <a:rPr lang="en-US" sz="2000" baseline="-25000"/>
                <a:t>1/2 </a:t>
              </a:r>
              <a:r>
                <a:rPr lang="en-US" sz="2000"/>
                <a:t>]6p - [</a:t>
              </a:r>
              <a:r>
                <a:rPr lang="en-US" sz="2000" baseline="30000"/>
                <a:t>2</a:t>
              </a:r>
              <a:r>
                <a:rPr lang="en-US" sz="2000"/>
                <a:t>S</a:t>
              </a:r>
              <a:r>
                <a:rPr lang="en-US" sz="2000" baseline="-25000"/>
                <a:t>1/2</a:t>
              </a:r>
              <a:r>
                <a:rPr lang="en-US" sz="2000"/>
                <a:t> ]12p</a:t>
              </a:r>
              <a:r>
                <a:rPr lang="en-US" sz="2000" b="1"/>
                <a:t> </a:t>
              </a:r>
              <a:r>
                <a:rPr lang="en-US" sz="2000"/>
                <a:t>inner shell (5s) excited states</a:t>
              </a:r>
              <a:endParaRPr lang="el-GR" sz="2000"/>
            </a:p>
          </p:txBody>
        </p:sp>
        <p:graphicFrame>
          <p:nvGraphicFramePr>
            <p:cNvPr id="328719" name="Object 15"/>
            <p:cNvGraphicFramePr>
              <a:graphicFrameLocks noChangeAspect="1"/>
            </p:cNvGraphicFramePr>
            <p:nvPr/>
          </p:nvGraphicFramePr>
          <p:xfrm>
            <a:off x="5291904" y="4652752"/>
            <a:ext cx="3744146" cy="12051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099" name="Equation" r:id="rId12" imgW="2273300" imgH="736600" progId="Equation.3">
                    <p:embed/>
                  </p:oleObj>
                </mc:Choice>
                <mc:Fallback>
                  <p:oleObj name="Equation" r:id="rId12" imgW="2273300" imgH="736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91904" y="4652752"/>
                          <a:ext cx="3744146" cy="120512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6743700" y="1341438"/>
            <a:ext cx="3181350" cy="1535112"/>
            <a:chOff x="5219886" y="1341438"/>
            <a:chExt cx="3181164" cy="1535112"/>
          </a:xfrm>
        </p:grpSpPr>
        <p:graphicFrame>
          <p:nvGraphicFramePr>
            <p:cNvPr id="448527" name="Object 15"/>
            <p:cNvGraphicFramePr>
              <a:graphicFrameLocks noChangeAspect="1"/>
            </p:cNvGraphicFramePr>
            <p:nvPr/>
          </p:nvGraphicFramePr>
          <p:xfrm>
            <a:off x="5219886" y="1341438"/>
            <a:ext cx="1978613" cy="5877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100" name="Equation" r:id="rId14" imgW="850680" imgH="253800" progId="Equation.3">
                    <p:embed/>
                  </p:oleObj>
                </mc:Choice>
                <mc:Fallback>
                  <p:oleObj name="Equation" r:id="rId14" imgW="85068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9886" y="1341438"/>
                          <a:ext cx="1978613" cy="58778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8528" name="Object 16"/>
            <p:cNvGraphicFramePr>
              <a:graphicFrameLocks noChangeAspect="1"/>
            </p:cNvGraphicFramePr>
            <p:nvPr/>
          </p:nvGraphicFramePr>
          <p:xfrm>
            <a:off x="5332413" y="2349500"/>
            <a:ext cx="3068637" cy="527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101" name="Equation" r:id="rId16" imgW="1917360" imgH="330120" progId="Equation.3">
                    <p:embed/>
                  </p:oleObj>
                </mc:Choice>
                <mc:Fallback>
                  <p:oleObj name="Equation" r:id="rId16" imgW="1917360" imgH="3301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2413" y="2349500"/>
                          <a:ext cx="3068637" cy="5270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5951539" y="1557338"/>
            <a:ext cx="504825" cy="4464050"/>
            <a:chOff x="4427984" y="1556792"/>
            <a:chExt cx="504056" cy="4464496"/>
          </a:xfrm>
        </p:grpSpPr>
        <p:cxnSp>
          <p:nvCxnSpPr>
            <p:cNvPr id="17" name="Straight Connector 16"/>
            <p:cNvCxnSpPr/>
            <p:nvPr/>
          </p:nvCxnSpPr>
          <p:spPr>
            <a:xfrm rot="5400000" flipH="1" flipV="1">
              <a:off x="3239621" y="4832925"/>
              <a:ext cx="2376725" cy="0"/>
            </a:xfrm>
            <a:prstGeom prst="line">
              <a:avLst/>
            </a:prstGeom>
            <a:ln w="57150">
              <a:solidFill>
                <a:srgbClr val="17375E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888155" y="2600677"/>
              <a:ext cx="2087771" cy="0"/>
            </a:xfrm>
            <a:prstGeom prst="line">
              <a:avLst/>
            </a:prstGeom>
            <a:ln w="57150">
              <a:solidFill>
                <a:srgbClr val="17375E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427984" y="3642975"/>
              <a:ext cx="504056" cy="1587"/>
            </a:xfrm>
            <a:prstGeom prst="straightConnector1">
              <a:avLst/>
            </a:prstGeom>
            <a:ln w="57150">
              <a:solidFill>
                <a:srgbClr val="17375E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3068664" y="894681"/>
            <a:ext cx="6305371" cy="574690"/>
            <a:chOff x="3068664" y="894681"/>
            <a:chExt cx="6305371" cy="574690"/>
          </a:xfrm>
        </p:grpSpPr>
        <p:sp>
          <p:nvSpPr>
            <p:cNvPr id="2" name="TextBox 1"/>
            <p:cNvSpPr txBox="1"/>
            <p:nvPr/>
          </p:nvSpPr>
          <p:spPr>
            <a:xfrm>
              <a:off x="3068664" y="946151"/>
              <a:ext cx="2451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C00000"/>
                  </a:solidFill>
                </a:rPr>
                <a:t>[1</a:t>
              </a:r>
              <a:r>
                <a:rPr lang="en-US" sz="2800" baseline="30000" dirty="0" smtClean="0">
                  <a:solidFill>
                    <a:srgbClr val="C00000"/>
                  </a:solidFill>
                </a:rPr>
                <a:t>st</a:t>
              </a:r>
              <a:r>
                <a:rPr lang="en-US" sz="2800" dirty="0" smtClean="0">
                  <a:solidFill>
                    <a:srgbClr val="C00000"/>
                  </a:solidFill>
                </a:rPr>
                <a:t> order AC]</a:t>
              </a:r>
              <a:r>
                <a:rPr lang="en-US" sz="2800" baseline="30000" dirty="0" smtClean="0">
                  <a:solidFill>
                    <a:srgbClr val="C00000"/>
                  </a:solidFill>
                </a:rPr>
                <a:t>2</a:t>
              </a:r>
              <a:endParaRPr lang="el-GR" sz="28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22307" y="894681"/>
              <a:ext cx="2451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en-US" sz="2800" baseline="30000" dirty="0" smtClean="0">
                  <a:solidFill>
                    <a:schemeClr val="accent6">
                      <a:lumMod val="75000"/>
                    </a:schemeClr>
                  </a:solidFill>
                </a:rPr>
                <a:t>nd</a:t>
              </a:r>
              <a:r>
                <a:rPr lang="en-US" sz="2800" dirty="0" smtClean="0">
                  <a:solidFill>
                    <a:schemeClr val="accent6">
                      <a:lumMod val="75000"/>
                    </a:schemeClr>
                  </a:solidFill>
                </a:rPr>
                <a:t> order AC</a:t>
              </a:r>
              <a:endParaRPr lang="el-GR" sz="2800" baseline="30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8221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1631950" y="53976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Applications of energetic XUV super-continua 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          </a:t>
            </a:r>
            <a:r>
              <a:rPr lang="en-US" sz="24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2400" b="1" i="1" baseline="30000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nd</a:t>
            </a:r>
            <a:r>
              <a:rPr lang="en-US" sz="24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order IVAC and the XUV-pump-XUV-probe trace</a:t>
            </a:r>
          </a:p>
        </p:txBody>
      </p:sp>
      <p:sp>
        <p:nvSpPr>
          <p:cNvPr id="348171" name="Text Box 11"/>
          <p:cNvSpPr txBox="1">
            <a:spLocks noChangeArrowheads="1"/>
          </p:cNvSpPr>
          <p:nvPr/>
        </p:nvSpPr>
        <p:spPr bwMode="auto">
          <a:xfrm>
            <a:off x="3000376" y="4365626"/>
            <a:ext cx="59039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66"/>
                </a:solidFill>
              </a:rPr>
              <a:t>               On the AC trace</a:t>
            </a:r>
            <a:endParaRPr lang="en-US" sz="1000" b="1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000" b="1" i="1">
                <a:solidFill>
                  <a:srgbClr val="000066"/>
                </a:solidFill>
              </a:rPr>
              <a:t> Sequential double ionization:</a:t>
            </a:r>
          </a:p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66"/>
                </a:solidFill>
              </a:rPr>
              <a:t>Square of the 1</a:t>
            </a:r>
            <a:r>
              <a:rPr lang="en-US" sz="2000" b="1" baseline="30000">
                <a:solidFill>
                  <a:srgbClr val="000066"/>
                </a:solidFill>
              </a:rPr>
              <a:t>st</a:t>
            </a:r>
            <a:r>
              <a:rPr lang="en-US" sz="2000" b="1">
                <a:solidFill>
                  <a:srgbClr val="000066"/>
                </a:solidFill>
              </a:rPr>
              <a:t> order AC, FTL width (420asec)</a:t>
            </a:r>
            <a:endParaRPr lang="en-US" sz="2000" b="1" i="1">
              <a:solidFill>
                <a:srgbClr val="000066"/>
              </a:solidFill>
            </a:endParaRPr>
          </a:p>
          <a:p>
            <a:pPr>
              <a:buFontTx/>
              <a:buChar char="•"/>
            </a:pPr>
            <a:endParaRPr lang="en-US" sz="2000" b="1" i="1">
              <a:solidFill>
                <a:srgbClr val="000066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000" b="1" i="1">
                <a:solidFill>
                  <a:srgbClr val="000066"/>
                </a:solidFill>
              </a:rPr>
              <a:t> Direct double ionization:</a:t>
            </a:r>
          </a:p>
          <a:p>
            <a:r>
              <a:rPr lang="en-US" sz="2000" b="1" i="1">
                <a:solidFill>
                  <a:srgbClr val="000066"/>
                </a:solidFill>
              </a:rPr>
              <a:t> </a:t>
            </a:r>
            <a:r>
              <a:rPr lang="en-US" sz="2000" b="1">
                <a:solidFill>
                  <a:srgbClr val="000066"/>
                </a:solidFill>
              </a:rPr>
              <a:t>2</a:t>
            </a:r>
            <a:r>
              <a:rPr lang="en-US" sz="2000" b="1" baseline="30000">
                <a:solidFill>
                  <a:srgbClr val="000066"/>
                </a:solidFill>
              </a:rPr>
              <a:t>nd</a:t>
            </a:r>
            <a:r>
              <a:rPr lang="en-US" sz="2000" b="1">
                <a:solidFill>
                  <a:srgbClr val="000066"/>
                </a:solidFill>
              </a:rPr>
              <a:t>  order AC</a:t>
            </a:r>
            <a:endParaRPr lang="el-GR" sz="2000" b="1">
              <a:solidFill>
                <a:srgbClr val="000066"/>
              </a:solidFill>
            </a:endParaRPr>
          </a:p>
        </p:txBody>
      </p:sp>
      <p:pic>
        <p:nvPicPr>
          <p:cNvPr id="443400" name="Picture 13" descr="Fig3"/>
          <p:cNvPicPr>
            <a:picLocks noChangeAspect="1" noChangeArrowheads="1"/>
          </p:cNvPicPr>
          <p:nvPr/>
        </p:nvPicPr>
        <p:blipFill>
          <a:blip r:embed="rId3"/>
          <a:srcRect l="4343" t="7497" r="13148" b="62283"/>
          <a:stretch>
            <a:fillRect/>
          </a:stretch>
        </p:blipFill>
        <p:spPr bwMode="auto">
          <a:xfrm>
            <a:off x="3216276" y="1052513"/>
            <a:ext cx="626427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211"/>
          <p:cNvGrpSpPr>
            <a:grpSpLocks/>
          </p:cNvGrpSpPr>
          <p:nvPr/>
        </p:nvGrpSpPr>
        <p:grpSpPr bwMode="auto">
          <a:xfrm>
            <a:off x="9077194" y="5643564"/>
            <a:ext cx="2114550" cy="1366837"/>
            <a:chOff x="7553194" y="5643578"/>
            <a:chExt cx="2114550" cy="1366838"/>
          </a:xfrm>
        </p:grpSpPr>
        <p:graphicFrame>
          <p:nvGraphicFramePr>
            <p:cNvPr id="9" name="Object 11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909" name="Photo Editor Photo" r:id="rId4" imgW="3409524" imgH="3677163" progId="">
                    <p:embed/>
                  </p:oleObj>
                </mc:Choice>
                <mc:Fallback>
                  <p:oleObj name="Photo Editor Photo" r:id="rId4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33"/>
            <p:cNvSpPr>
              <a:spLocks noChangeArrowheads="1"/>
            </p:cNvSpPr>
            <p:nvPr/>
          </p:nvSpPr>
          <p:spPr bwMode="auto">
            <a:xfrm>
              <a:off x="755319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4549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8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274982" y="180975"/>
            <a:ext cx="82296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eaLnBrk="0" hangingPunct="0">
              <a:defRPr/>
            </a:pPr>
            <a:r>
              <a:rPr lang="en-US" sz="2800" dirty="0">
                <a:solidFill>
                  <a:srgbClr val="99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What for </a:t>
            </a:r>
            <a:r>
              <a:rPr lang="en-US" sz="2800" dirty="0" err="1">
                <a:solidFill>
                  <a:srgbClr val="99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attosecond</a:t>
            </a:r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</a:p>
          <a:p>
            <a:pPr eaLnBrk="0" hangingPunct="0">
              <a:defRPr/>
            </a:pPr>
            <a:r>
              <a:rPr lang="en-US" sz="2600" i="1" dirty="0">
                <a:solidFill>
                  <a:srgbClr val="C0C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Time scales of phenomena </a:t>
            </a:r>
            <a:endParaRPr lang="el-GR" sz="2600" i="1" dirty="0">
              <a:solidFill>
                <a:srgbClr val="C0C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grpSp>
        <p:nvGrpSpPr>
          <p:cNvPr id="587779" name="Group 3"/>
          <p:cNvGrpSpPr>
            <a:grpSpLocks/>
          </p:cNvGrpSpPr>
          <p:nvPr/>
        </p:nvGrpSpPr>
        <p:grpSpPr bwMode="auto">
          <a:xfrm>
            <a:off x="1389062" y="620714"/>
            <a:ext cx="9145588" cy="6264275"/>
            <a:chOff x="-85" y="391"/>
            <a:chExt cx="5761" cy="3946"/>
          </a:xfrm>
        </p:grpSpPr>
        <p:grpSp>
          <p:nvGrpSpPr>
            <p:cNvPr id="16389" name="Group 2"/>
            <p:cNvGrpSpPr>
              <a:grpSpLocks/>
            </p:cNvGrpSpPr>
            <p:nvPr/>
          </p:nvGrpSpPr>
          <p:grpSpPr bwMode="auto">
            <a:xfrm>
              <a:off x="-85" y="785"/>
              <a:ext cx="5761" cy="3552"/>
              <a:chOff x="-85" y="785"/>
              <a:chExt cx="5761" cy="3552"/>
            </a:xfrm>
          </p:grpSpPr>
          <p:sp>
            <p:nvSpPr>
              <p:cNvPr id="16395" name="Text Box 3"/>
              <p:cNvSpPr txBox="1">
                <a:spLocks noChangeArrowheads="1"/>
              </p:cNvSpPr>
              <p:nvPr/>
            </p:nvSpPr>
            <p:spPr bwMode="auto">
              <a:xfrm>
                <a:off x="930" y="4087"/>
                <a:ext cx="116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>
                    <a:solidFill>
                      <a:srgbClr val="99CCFF"/>
                    </a:solidFill>
                    <a:latin typeface="Arial" charset="0"/>
                  </a:rPr>
                  <a:t>fast electronics</a:t>
                </a:r>
                <a:r>
                  <a:rPr lang="en-US" sz="2000">
                    <a:solidFill>
                      <a:srgbClr val="99CCFF"/>
                    </a:solidFill>
                    <a:latin typeface="Arial" charset="0"/>
                  </a:rPr>
                  <a:t>  </a:t>
                </a:r>
              </a:p>
            </p:txBody>
          </p:sp>
          <p:sp>
            <p:nvSpPr>
              <p:cNvPr id="16396" name="Text Box 4"/>
              <p:cNvSpPr txBox="1">
                <a:spLocks noChangeArrowheads="1"/>
              </p:cNvSpPr>
              <p:nvPr/>
            </p:nvSpPr>
            <p:spPr bwMode="auto">
              <a:xfrm>
                <a:off x="1882" y="3823"/>
                <a:ext cx="971" cy="4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>
                    <a:solidFill>
                      <a:srgbClr val="99CCFF"/>
                    </a:solidFill>
                    <a:latin typeface="Arial" charset="0"/>
                  </a:rPr>
                  <a:t>camera diaphragm</a:t>
                </a:r>
                <a:r>
                  <a:rPr lang="en-US" sz="2000">
                    <a:solidFill>
                      <a:srgbClr val="99CCFF"/>
                    </a:solidFill>
                    <a:latin typeface="Arial" charset="0"/>
                  </a:rPr>
                  <a:t> </a:t>
                </a:r>
              </a:p>
            </p:txBody>
          </p:sp>
          <p:sp>
            <p:nvSpPr>
              <p:cNvPr id="2" name="Rectangle 5"/>
              <p:cNvSpPr>
                <a:spLocks noChangeArrowheads="1"/>
              </p:cNvSpPr>
              <p:nvPr/>
            </p:nvSpPr>
            <p:spPr bwMode="auto">
              <a:xfrm>
                <a:off x="431" y="1920"/>
                <a:ext cx="590" cy="464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50000">
                    <a:srgbClr val="FF0000">
                      <a:alpha val="61000"/>
                    </a:srgbClr>
                  </a:gs>
                  <a:gs pos="100000">
                    <a:srgbClr val="FF0000">
                      <a:gamma/>
                      <a:tint val="0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>
                  <a:latin typeface="Arial" charset="0"/>
                </a:endParaRPr>
              </a:p>
            </p:txBody>
          </p:sp>
          <p:pic>
            <p:nvPicPr>
              <p:cNvPr id="3" name="Picture 6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13" y="2473"/>
                <a:ext cx="5545" cy="75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</p:pic>
          <p:sp>
            <p:nvSpPr>
              <p:cNvPr id="16401" name="Text Box 7"/>
              <p:cNvSpPr txBox="1">
                <a:spLocks noChangeArrowheads="1"/>
              </p:cNvSpPr>
              <p:nvPr/>
            </p:nvSpPr>
            <p:spPr bwMode="auto">
              <a:xfrm>
                <a:off x="4105" y="3279"/>
                <a:ext cx="135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400">
                    <a:solidFill>
                      <a:srgbClr val="99CCFF"/>
                    </a:solidFill>
                    <a:latin typeface="Arial" charset="0"/>
                  </a:rPr>
                  <a:t>time / seconds</a:t>
                </a:r>
              </a:p>
            </p:txBody>
          </p:sp>
          <p:sp>
            <p:nvSpPr>
              <p:cNvPr id="16402" name="Text Box 8"/>
              <p:cNvSpPr txBox="1">
                <a:spLocks noChangeArrowheads="1"/>
              </p:cNvSpPr>
              <p:nvPr/>
            </p:nvSpPr>
            <p:spPr bwMode="auto">
              <a:xfrm>
                <a:off x="249" y="2475"/>
                <a:ext cx="49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200">
                    <a:solidFill>
                      <a:srgbClr val="CC0000"/>
                    </a:solidFill>
                    <a:latin typeface="Arial" charset="0"/>
                  </a:rPr>
                  <a:t>as</a:t>
                </a:r>
                <a:endParaRPr lang="el-GR" sz="3200">
                  <a:solidFill>
                    <a:srgbClr val="CC0000"/>
                  </a:solidFill>
                  <a:latin typeface="Arial" charset="0"/>
                </a:endParaRPr>
              </a:p>
            </p:txBody>
          </p:sp>
          <p:sp>
            <p:nvSpPr>
              <p:cNvPr id="16403" name="Text Box 9"/>
              <p:cNvSpPr txBox="1">
                <a:spLocks noChangeArrowheads="1"/>
              </p:cNvSpPr>
              <p:nvPr/>
            </p:nvSpPr>
            <p:spPr bwMode="auto">
              <a:xfrm>
                <a:off x="4920" y="1706"/>
                <a:ext cx="756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>
                    <a:solidFill>
                      <a:srgbClr val="99CCFF"/>
                    </a:solidFill>
                    <a:latin typeface="Arial" charset="0"/>
                  </a:rPr>
                  <a:t>age of the</a:t>
                </a:r>
              </a:p>
              <a:p>
                <a:pPr algn="ctr" eaLnBrk="0" hangingPunct="0"/>
                <a:r>
                  <a:rPr lang="en-US">
                    <a:solidFill>
                      <a:srgbClr val="99CCFF"/>
                    </a:solidFill>
                    <a:latin typeface="Arial" charset="0"/>
                  </a:rPr>
                  <a:t>universe</a:t>
                </a:r>
              </a:p>
            </p:txBody>
          </p:sp>
          <p:sp>
            <p:nvSpPr>
              <p:cNvPr id="16404" name="Line 10"/>
              <p:cNvSpPr>
                <a:spLocks noChangeShapeType="1"/>
              </p:cNvSpPr>
              <p:nvPr/>
            </p:nvSpPr>
            <p:spPr bwMode="auto">
              <a:xfrm>
                <a:off x="5329" y="2114"/>
                <a:ext cx="0" cy="347"/>
              </a:xfrm>
              <a:prstGeom prst="line">
                <a:avLst/>
              </a:prstGeom>
              <a:noFill/>
              <a:ln w="38100">
                <a:solidFill>
                  <a:srgbClr val="CCE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4" name="Rectangle 11"/>
              <p:cNvSpPr>
                <a:spLocks noChangeArrowheads="1"/>
              </p:cNvSpPr>
              <p:nvPr/>
            </p:nvSpPr>
            <p:spPr bwMode="auto">
              <a:xfrm>
                <a:off x="884" y="1613"/>
                <a:ext cx="771" cy="464"/>
              </a:xfrm>
              <a:prstGeom prst="rect">
                <a:avLst/>
              </a:prstGeom>
              <a:gradFill rotWithShape="1">
                <a:gsLst>
                  <a:gs pos="0">
                    <a:srgbClr val="000066">
                      <a:gamma/>
                      <a:tint val="3137"/>
                      <a:invGamma/>
                    </a:srgbClr>
                  </a:gs>
                  <a:gs pos="50000">
                    <a:srgbClr val="000066">
                      <a:alpha val="60001"/>
                    </a:srgbClr>
                  </a:gs>
                  <a:gs pos="100000">
                    <a:srgbClr val="000066">
                      <a:gamma/>
                      <a:tint val="3137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>
                  <a:latin typeface="Arial" charset="0"/>
                </a:endParaRPr>
              </a:p>
            </p:txBody>
          </p:sp>
          <p:sp>
            <p:nvSpPr>
              <p:cNvPr id="16408" name="Text Box 12"/>
              <p:cNvSpPr txBox="1">
                <a:spLocks noChangeArrowheads="1"/>
              </p:cNvSpPr>
              <p:nvPr/>
            </p:nvSpPr>
            <p:spPr bwMode="auto">
              <a:xfrm>
                <a:off x="1610" y="1746"/>
                <a:ext cx="1270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600">
                    <a:solidFill>
                      <a:srgbClr val="6666FF"/>
                    </a:solidFill>
                    <a:latin typeface="Arial" charset="0"/>
                  </a:rPr>
                  <a:t>molecular vibration &amp; chemical reaction</a:t>
                </a:r>
              </a:p>
            </p:txBody>
          </p:sp>
          <p:sp>
            <p:nvSpPr>
              <p:cNvPr id="16409" name="Text Box 13"/>
              <p:cNvSpPr txBox="1">
                <a:spLocks noChangeArrowheads="1"/>
              </p:cNvSpPr>
              <p:nvPr/>
            </p:nvSpPr>
            <p:spPr bwMode="auto">
              <a:xfrm>
                <a:off x="975" y="2066"/>
                <a:ext cx="1361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tabLst>
                    <a:tab pos="88900" algn="l"/>
                  </a:tabLst>
                </a:pPr>
                <a:r>
                  <a:rPr lang="en-US" sz="1600">
                    <a:solidFill>
                      <a:srgbClr val="CC0000"/>
                    </a:solidFill>
                    <a:latin typeface="Arial" charset="0"/>
                  </a:rPr>
                  <a:t> </a:t>
                </a:r>
                <a:r>
                  <a:rPr lang="en-US" sz="1600">
                    <a:solidFill>
                      <a:srgbClr val="FF3300"/>
                    </a:solidFill>
                    <a:latin typeface="Arial" charset="0"/>
                  </a:rPr>
                  <a:t>electronic motion &amp;        	e-e correlations</a:t>
                </a:r>
              </a:p>
            </p:txBody>
          </p:sp>
          <p:sp>
            <p:nvSpPr>
              <p:cNvPr id="16398" name="Rectangle 14"/>
              <p:cNvSpPr>
                <a:spLocks noChangeArrowheads="1"/>
              </p:cNvSpPr>
              <p:nvPr/>
            </p:nvSpPr>
            <p:spPr bwMode="auto">
              <a:xfrm>
                <a:off x="1338" y="1295"/>
                <a:ext cx="998" cy="464"/>
              </a:xfrm>
              <a:prstGeom prst="rect">
                <a:avLst/>
              </a:prstGeom>
              <a:gradFill rotWithShape="1">
                <a:gsLst>
                  <a:gs pos="0">
                    <a:srgbClr val="008000">
                      <a:gamma/>
                      <a:tint val="3137"/>
                      <a:invGamma/>
                    </a:srgbClr>
                  </a:gs>
                  <a:gs pos="50000">
                    <a:srgbClr val="008000">
                      <a:alpha val="75999"/>
                    </a:srgbClr>
                  </a:gs>
                  <a:gs pos="100000">
                    <a:srgbClr val="008000">
                      <a:gamma/>
                      <a:tint val="3137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>
                  <a:latin typeface="Arial" charset="0"/>
                </a:endParaRPr>
              </a:p>
            </p:txBody>
          </p:sp>
          <p:sp>
            <p:nvSpPr>
              <p:cNvPr id="16399" name="Rectangle 15"/>
              <p:cNvSpPr>
                <a:spLocks noChangeArrowheads="1"/>
              </p:cNvSpPr>
              <p:nvPr/>
            </p:nvSpPr>
            <p:spPr bwMode="auto">
              <a:xfrm>
                <a:off x="2064" y="967"/>
                <a:ext cx="1134" cy="464"/>
              </a:xfrm>
              <a:prstGeom prst="rect">
                <a:avLst/>
              </a:prstGeom>
              <a:gradFill rotWithShape="1">
                <a:gsLst>
                  <a:gs pos="0">
                    <a:srgbClr val="FFCC00">
                      <a:gamma/>
                      <a:tint val="6275"/>
                      <a:invGamma/>
                    </a:srgbClr>
                  </a:gs>
                  <a:gs pos="50000">
                    <a:srgbClr val="FFCC00">
                      <a:alpha val="75999"/>
                    </a:srgbClr>
                  </a:gs>
                  <a:gs pos="100000">
                    <a:srgbClr val="FFCC00">
                      <a:gamma/>
                      <a:tint val="6275"/>
                      <a:invGamma/>
                    </a:srgb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>
                  <a:latin typeface="Arial" charset="0"/>
                </a:endParaRPr>
              </a:p>
            </p:txBody>
          </p:sp>
          <p:sp>
            <p:nvSpPr>
              <p:cNvPr id="16416" name="Text Box 16"/>
              <p:cNvSpPr txBox="1">
                <a:spLocks noChangeArrowheads="1"/>
              </p:cNvSpPr>
              <p:nvPr/>
            </p:nvSpPr>
            <p:spPr bwMode="auto">
              <a:xfrm>
                <a:off x="2291" y="1386"/>
                <a:ext cx="1542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tabLst>
                    <a:tab pos="88900" algn="l"/>
                  </a:tabLst>
                </a:pPr>
                <a:r>
                  <a:rPr lang="en-US" sz="1600">
                    <a:solidFill>
                      <a:schemeClr val="folHlink"/>
                    </a:solidFill>
                    <a:latin typeface="Arial" charset="0"/>
                  </a:rPr>
                  <a:t> coupling to the vacuum  	&amp; molecular rotation</a:t>
                </a:r>
              </a:p>
            </p:txBody>
          </p:sp>
          <p:sp>
            <p:nvSpPr>
              <p:cNvPr id="16417" name="Text Box 17"/>
              <p:cNvSpPr txBox="1">
                <a:spLocks noChangeArrowheads="1"/>
              </p:cNvSpPr>
              <p:nvPr/>
            </p:nvSpPr>
            <p:spPr bwMode="auto">
              <a:xfrm>
                <a:off x="3016" y="1208"/>
                <a:ext cx="154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600">
                    <a:solidFill>
                      <a:srgbClr val="FFCC00"/>
                    </a:solidFill>
                    <a:latin typeface="Arial" charset="0"/>
                  </a:rPr>
                  <a:t> visible object motion</a:t>
                </a:r>
              </a:p>
            </p:txBody>
          </p:sp>
          <p:sp>
            <p:nvSpPr>
              <p:cNvPr id="5" name="Text Box 18"/>
              <p:cNvSpPr txBox="1">
                <a:spLocks noChangeArrowheads="1"/>
              </p:cNvSpPr>
              <p:nvPr/>
            </p:nvSpPr>
            <p:spPr bwMode="auto">
              <a:xfrm>
                <a:off x="4094" y="1709"/>
                <a:ext cx="756" cy="4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>
                    <a:solidFill>
                      <a:srgbClr val="99CCFF"/>
                    </a:solidFill>
                    <a:latin typeface="Arial" charset="0"/>
                  </a:rPr>
                  <a:t>age of the</a:t>
                </a:r>
              </a:p>
              <a:p>
                <a:pPr algn="ctr" eaLnBrk="0" hangingPunct="0"/>
                <a:r>
                  <a:rPr lang="en-US">
                    <a:solidFill>
                      <a:srgbClr val="99CCFF"/>
                    </a:solidFill>
                    <a:latin typeface="Arial" charset="0"/>
                  </a:rPr>
                  <a:t>mankind</a:t>
                </a:r>
                <a:r>
                  <a:rPr lang="en-US" sz="2000">
                    <a:solidFill>
                      <a:srgbClr val="000066"/>
                    </a:solidFill>
                    <a:latin typeface="Arial" charset="0"/>
                  </a:rPr>
                  <a:t>  </a:t>
                </a:r>
              </a:p>
            </p:txBody>
          </p:sp>
          <p:sp>
            <p:nvSpPr>
              <p:cNvPr id="16419" name="Line 19"/>
              <p:cNvSpPr>
                <a:spLocks noChangeShapeType="1"/>
              </p:cNvSpPr>
              <p:nvPr/>
            </p:nvSpPr>
            <p:spPr bwMode="auto">
              <a:xfrm>
                <a:off x="4503" y="2117"/>
                <a:ext cx="0" cy="347"/>
              </a:xfrm>
              <a:prstGeom prst="line">
                <a:avLst/>
              </a:prstGeom>
              <a:noFill/>
              <a:ln w="38100">
                <a:solidFill>
                  <a:srgbClr val="CCE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6420" name="Line 20"/>
              <p:cNvSpPr>
                <a:spLocks noChangeShapeType="1"/>
              </p:cNvSpPr>
              <p:nvPr/>
            </p:nvSpPr>
            <p:spPr bwMode="auto">
              <a:xfrm flipV="1">
                <a:off x="1463" y="3244"/>
                <a:ext cx="11" cy="866"/>
              </a:xfrm>
              <a:prstGeom prst="line">
                <a:avLst/>
              </a:prstGeom>
              <a:noFill/>
              <a:ln w="38100">
                <a:solidFill>
                  <a:srgbClr val="CCE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6421" name="Line 21"/>
              <p:cNvSpPr>
                <a:spLocks noChangeShapeType="1"/>
              </p:cNvSpPr>
              <p:nvPr/>
            </p:nvSpPr>
            <p:spPr bwMode="auto">
              <a:xfrm flipH="1" flipV="1">
                <a:off x="2365" y="3233"/>
                <a:ext cx="0" cy="614"/>
              </a:xfrm>
              <a:prstGeom prst="line">
                <a:avLst/>
              </a:prstGeom>
              <a:noFill/>
              <a:ln w="38100">
                <a:solidFill>
                  <a:srgbClr val="CCE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6406" name="Rectangle 22"/>
              <p:cNvSpPr>
                <a:spLocks noChangeArrowheads="1"/>
              </p:cNvSpPr>
              <p:nvPr/>
            </p:nvSpPr>
            <p:spPr bwMode="auto">
              <a:xfrm>
                <a:off x="3379" y="785"/>
                <a:ext cx="726" cy="464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tint val="6275"/>
                      <a:invGamma/>
                    </a:schemeClr>
                  </a:gs>
                  <a:gs pos="50000">
                    <a:schemeClr val="bg2">
                      <a:alpha val="75999"/>
                    </a:schemeClr>
                  </a:gs>
                  <a:gs pos="100000">
                    <a:schemeClr val="bg2">
                      <a:gamma/>
                      <a:tint val="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>
                  <a:latin typeface="Arial" charset="0"/>
                </a:endParaRPr>
              </a:p>
            </p:txBody>
          </p:sp>
          <p:sp>
            <p:nvSpPr>
              <p:cNvPr id="16423" name="Text Box 23"/>
              <p:cNvSpPr txBox="1">
                <a:spLocks noChangeArrowheads="1"/>
              </p:cNvSpPr>
              <p:nvPr/>
            </p:nvSpPr>
            <p:spPr bwMode="auto">
              <a:xfrm>
                <a:off x="4059" y="831"/>
                <a:ext cx="998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tabLst>
                    <a:tab pos="88900" algn="l"/>
                  </a:tabLst>
                </a:pPr>
                <a:r>
                  <a:rPr lang="en-US" sz="1600">
                    <a:solidFill>
                      <a:srgbClr val="808080"/>
                    </a:solidFill>
                    <a:latin typeface="Arial" charset="0"/>
                  </a:rPr>
                  <a:t> planet orbiting   	&amp; rotation</a:t>
                </a:r>
              </a:p>
            </p:txBody>
          </p:sp>
          <p:sp>
            <p:nvSpPr>
              <p:cNvPr id="16424" name="Text Box 24"/>
              <p:cNvSpPr txBox="1">
                <a:spLocks noChangeArrowheads="1"/>
              </p:cNvSpPr>
              <p:nvPr/>
            </p:nvSpPr>
            <p:spPr bwMode="auto">
              <a:xfrm>
                <a:off x="476" y="3687"/>
                <a:ext cx="953" cy="4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>
                    <a:solidFill>
                      <a:srgbClr val="99CCFF"/>
                    </a:solidFill>
                    <a:latin typeface="Arial" charset="0"/>
                  </a:rPr>
                  <a:t>optical technologies</a:t>
                </a:r>
                <a:r>
                  <a:rPr lang="en-US" sz="2000">
                    <a:solidFill>
                      <a:srgbClr val="99CCFF"/>
                    </a:solidFill>
                    <a:latin typeface="Arial" charset="0"/>
                  </a:rPr>
                  <a:t>  </a:t>
                </a:r>
              </a:p>
            </p:txBody>
          </p:sp>
          <p:sp>
            <p:nvSpPr>
              <p:cNvPr id="16425" name="Line 25"/>
              <p:cNvSpPr>
                <a:spLocks noChangeShapeType="1"/>
              </p:cNvSpPr>
              <p:nvPr/>
            </p:nvSpPr>
            <p:spPr bwMode="auto">
              <a:xfrm flipH="1" flipV="1">
                <a:off x="884" y="3227"/>
                <a:ext cx="0" cy="490"/>
              </a:xfrm>
              <a:prstGeom prst="line">
                <a:avLst/>
              </a:prstGeom>
              <a:noFill/>
              <a:ln w="38100">
                <a:solidFill>
                  <a:srgbClr val="CCE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6426" name="Line 26"/>
              <p:cNvSpPr>
                <a:spLocks noChangeShapeType="1"/>
              </p:cNvSpPr>
              <p:nvPr/>
            </p:nvSpPr>
            <p:spPr bwMode="auto">
              <a:xfrm rot="-5400000" flipH="1" flipV="1">
                <a:off x="548" y="3042"/>
                <a:ext cx="0" cy="549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6427" name="Text Box 27"/>
              <p:cNvSpPr txBox="1">
                <a:spLocks noChangeArrowheads="1"/>
              </p:cNvSpPr>
              <p:nvPr/>
            </p:nvSpPr>
            <p:spPr bwMode="auto">
              <a:xfrm>
                <a:off x="-85" y="3354"/>
                <a:ext cx="1044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2000">
                    <a:solidFill>
                      <a:srgbClr val="FF3300"/>
                    </a:solidFill>
                    <a:latin typeface="Arial" charset="0"/>
                  </a:rPr>
                  <a:t>VUV/x-ray techniques</a:t>
                </a:r>
                <a:r>
                  <a:rPr lang="en-US">
                    <a:solidFill>
                      <a:srgbClr val="CC0000"/>
                    </a:solidFill>
                    <a:latin typeface="Arial" charset="0"/>
                  </a:rPr>
                  <a:t> </a:t>
                </a:r>
                <a:r>
                  <a:rPr lang="en-US" sz="2000">
                    <a:solidFill>
                      <a:srgbClr val="000066"/>
                    </a:solidFill>
                    <a:latin typeface="Arial" charset="0"/>
                  </a:rPr>
                  <a:t> </a:t>
                </a:r>
              </a:p>
            </p:txBody>
          </p:sp>
          <p:sp>
            <p:nvSpPr>
              <p:cNvPr id="16428" name="Line 28"/>
              <p:cNvSpPr>
                <a:spLocks noChangeShapeType="1"/>
              </p:cNvSpPr>
              <p:nvPr/>
            </p:nvSpPr>
            <p:spPr bwMode="auto">
              <a:xfrm flipH="1" flipV="1">
                <a:off x="2789" y="3248"/>
                <a:ext cx="0" cy="306"/>
              </a:xfrm>
              <a:prstGeom prst="line">
                <a:avLst/>
              </a:prstGeom>
              <a:noFill/>
              <a:ln w="38100">
                <a:solidFill>
                  <a:srgbClr val="CCE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6429" name="Text Box 29"/>
              <p:cNvSpPr txBox="1">
                <a:spLocks noChangeArrowheads="1"/>
              </p:cNvSpPr>
              <p:nvPr/>
            </p:nvSpPr>
            <p:spPr bwMode="auto">
              <a:xfrm>
                <a:off x="2408" y="3520"/>
                <a:ext cx="971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>
                    <a:solidFill>
                      <a:srgbClr val="99CCFF"/>
                    </a:solidFill>
                    <a:latin typeface="Arial" charset="0"/>
                  </a:rPr>
                  <a:t>stop watch</a:t>
                </a:r>
                <a:r>
                  <a:rPr lang="en-US" sz="2000">
                    <a:solidFill>
                      <a:srgbClr val="99CCFF"/>
                    </a:solidFill>
                    <a:latin typeface="Arial" charset="0"/>
                  </a:rPr>
                  <a:t> </a:t>
                </a:r>
              </a:p>
            </p:txBody>
          </p:sp>
        </p:grpSp>
        <p:pic>
          <p:nvPicPr>
            <p:cNvPr id="16390" name="Picture 40" descr="planet00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88" y="391"/>
              <a:ext cx="590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1" name="Picture 41" descr="bird_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73" y="709"/>
              <a:ext cx="816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2" name="Picture 42" descr="Fluorescent_minerals_h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38" y="1103"/>
              <a:ext cx="597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3" name="Picture 43" descr="Anharmonic_oscillato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39" y="1298"/>
              <a:ext cx="452" cy="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4" name="Picture 44" descr="File:Stylised Lithium Atom.pn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66" y="1957"/>
              <a:ext cx="340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tangle 5"/>
          <p:cNvSpPr/>
          <p:nvPr/>
        </p:nvSpPr>
        <p:spPr>
          <a:xfrm>
            <a:off x="2420939" y="1623083"/>
            <a:ext cx="865187" cy="4840288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26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87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865" name="Rectangle 41"/>
          <p:cNvSpPr>
            <a:spLocks noChangeArrowheads="1"/>
          </p:cNvSpPr>
          <p:nvPr/>
        </p:nvSpPr>
        <p:spPr bwMode="auto">
          <a:xfrm>
            <a:off x="1511053" y="155201"/>
            <a:ext cx="7467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Few cycle pulses</a:t>
            </a: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4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Shot to </a:t>
            </a:r>
            <a:r>
              <a:rPr lang="en-US" sz="24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shot CEP variation</a:t>
            </a:r>
            <a:endParaRPr lang="el-GR" sz="24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0" name="Group 178"/>
          <p:cNvGrpSpPr>
            <a:grpSpLocks/>
          </p:cNvGrpSpPr>
          <p:nvPr/>
        </p:nvGrpSpPr>
        <p:grpSpPr bwMode="auto">
          <a:xfrm>
            <a:off x="4397900" y="507827"/>
            <a:ext cx="6364884" cy="2076539"/>
            <a:chOff x="589" y="379"/>
            <a:chExt cx="4468" cy="1515"/>
          </a:xfrm>
        </p:grpSpPr>
        <p:sp>
          <p:nvSpPr>
            <p:cNvPr id="12300" name="Text Box 70"/>
            <p:cNvSpPr txBox="1">
              <a:spLocks noChangeArrowheads="1"/>
            </p:cNvSpPr>
            <p:nvPr/>
          </p:nvSpPr>
          <p:spPr bwMode="auto">
            <a:xfrm>
              <a:off x="4025" y="379"/>
              <a:ext cx="38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l-GR" altLang="el-GR" b="0"/>
                <a:t>Δ</a:t>
              </a:r>
              <a:r>
                <a:rPr lang="el-GR" altLang="el-GR" b="0">
                  <a:cs typeface="Times New Roman" panose="02020603050405020304" pitchFamily="18" charset="0"/>
                </a:rPr>
                <a:t>φ</a:t>
              </a:r>
            </a:p>
          </p:txBody>
        </p:sp>
        <p:graphicFrame>
          <p:nvGraphicFramePr>
            <p:cNvPr id="12290" name="Object 2"/>
            <p:cNvGraphicFramePr>
              <a:graphicFrameLocks noChangeAspect="1"/>
            </p:cNvGraphicFramePr>
            <p:nvPr/>
          </p:nvGraphicFramePr>
          <p:xfrm>
            <a:off x="3220" y="681"/>
            <a:ext cx="1498" cy="11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421" name="Graph" r:id="rId3" imgW="3637440" imgH="2833920" progId="">
                    <p:embed/>
                  </p:oleObj>
                </mc:Choice>
                <mc:Fallback>
                  <p:oleObj name="Graph" r:id="rId3" imgW="3637440" imgH="28339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20" y="681"/>
                          <a:ext cx="1498" cy="11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291" name="Object 3"/>
            <p:cNvGraphicFramePr>
              <a:graphicFrameLocks noChangeAspect="1"/>
            </p:cNvGraphicFramePr>
            <p:nvPr/>
          </p:nvGraphicFramePr>
          <p:xfrm>
            <a:off x="814" y="675"/>
            <a:ext cx="1499" cy="11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422" name="Graph" r:id="rId5" imgW="3637440" imgH="2833920" progId="">
                    <p:embed/>
                  </p:oleObj>
                </mc:Choice>
                <mc:Fallback>
                  <p:oleObj name="Graph" r:id="rId5" imgW="3637440" imgH="28339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4" y="675"/>
                          <a:ext cx="1499" cy="11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01" name="Line 73"/>
            <p:cNvSpPr>
              <a:spLocks noChangeShapeType="1"/>
            </p:cNvSpPr>
            <p:nvPr/>
          </p:nvSpPr>
          <p:spPr bwMode="auto">
            <a:xfrm>
              <a:off x="3907" y="572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302" name="Line 74"/>
            <p:cNvSpPr>
              <a:spLocks noChangeShapeType="1"/>
            </p:cNvSpPr>
            <p:nvPr/>
          </p:nvSpPr>
          <p:spPr bwMode="auto">
            <a:xfrm flipH="1">
              <a:off x="4361" y="572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303" name="AutoShape 111"/>
            <p:cNvSpPr>
              <a:spLocks noChangeArrowheads="1"/>
            </p:cNvSpPr>
            <p:nvPr/>
          </p:nvSpPr>
          <p:spPr bwMode="auto">
            <a:xfrm>
              <a:off x="2472" y="1207"/>
              <a:ext cx="907" cy="91"/>
            </a:xfrm>
            <a:prstGeom prst="rightArrow">
              <a:avLst>
                <a:gd name="adj1" fmla="val 50000"/>
                <a:gd name="adj2" fmla="val 249176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 b="0"/>
            </a:p>
          </p:txBody>
        </p:sp>
        <p:sp>
          <p:nvSpPr>
            <p:cNvPr id="1357936" name="Text Box 112"/>
            <p:cNvSpPr txBox="1">
              <a:spLocks noChangeArrowheads="1"/>
            </p:cNvSpPr>
            <p:nvPr/>
          </p:nvSpPr>
          <p:spPr bwMode="auto">
            <a:xfrm>
              <a:off x="2245" y="890"/>
              <a:ext cx="99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l-G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aphicFrame>
          <p:nvGraphicFramePr>
            <p:cNvPr id="12292" name="Object 4"/>
            <p:cNvGraphicFramePr>
              <a:graphicFrameLocks noChangeAspect="1"/>
            </p:cNvGraphicFramePr>
            <p:nvPr/>
          </p:nvGraphicFramePr>
          <p:xfrm>
            <a:off x="2562" y="754"/>
            <a:ext cx="635" cy="4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423" name="Equation" r:id="rId7" imgW="545760" imgH="393480" progId="">
                    <p:embed/>
                  </p:oleObj>
                </mc:Choice>
                <mc:Fallback>
                  <p:oleObj name="Equation" r:id="rId7" imgW="545760" imgH="3934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62" y="754"/>
                          <a:ext cx="635" cy="45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05" name="Line 116"/>
            <p:cNvSpPr>
              <a:spLocks noChangeShapeType="1"/>
            </p:cNvSpPr>
            <p:nvPr/>
          </p:nvSpPr>
          <p:spPr bwMode="auto">
            <a:xfrm flipV="1">
              <a:off x="4112" y="663"/>
              <a:ext cx="249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306" name="Line 119"/>
            <p:cNvSpPr>
              <a:spLocks noChangeShapeType="1"/>
            </p:cNvSpPr>
            <p:nvPr/>
          </p:nvSpPr>
          <p:spPr bwMode="auto">
            <a:xfrm flipV="1">
              <a:off x="4361" y="482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307" name="Line 120"/>
            <p:cNvSpPr>
              <a:spLocks noChangeShapeType="1"/>
            </p:cNvSpPr>
            <p:nvPr/>
          </p:nvSpPr>
          <p:spPr bwMode="auto">
            <a:xfrm flipH="1">
              <a:off x="1701" y="1825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308" name="Line 121"/>
            <p:cNvSpPr>
              <a:spLocks noChangeShapeType="1"/>
            </p:cNvSpPr>
            <p:nvPr/>
          </p:nvSpPr>
          <p:spPr bwMode="auto">
            <a:xfrm>
              <a:off x="3560" y="1825"/>
              <a:ext cx="5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309" name="Text Box 123"/>
            <p:cNvSpPr txBox="1">
              <a:spLocks noChangeArrowheads="1"/>
            </p:cNvSpPr>
            <p:nvPr/>
          </p:nvSpPr>
          <p:spPr bwMode="auto">
            <a:xfrm>
              <a:off x="2296" y="1661"/>
              <a:ext cx="127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l-GR" altLang="el-GR" b="0">
                  <a:cs typeface="Times New Roman" panose="02020603050405020304" pitchFamily="18" charset="0"/>
                </a:rPr>
                <a:t>τ</a:t>
              </a:r>
              <a:r>
                <a:rPr lang="en-US" altLang="el-GR" b="0">
                  <a:cs typeface="Times New Roman" panose="02020603050405020304" pitchFamily="18" charset="0"/>
                </a:rPr>
                <a:t> =1/f</a:t>
              </a:r>
              <a:r>
                <a:rPr lang="en-US" altLang="el-GR" b="0" baseline="-25000">
                  <a:cs typeface="Times New Roman" panose="02020603050405020304" pitchFamily="18" charset="0"/>
                </a:rPr>
                <a:t>rep</a:t>
              </a:r>
              <a:r>
                <a:rPr lang="en-US" altLang="el-GR" b="0">
                  <a:cs typeface="Times New Roman" panose="02020603050405020304" pitchFamily="18" charset="0"/>
                </a:rPr>
                <a:t>= 2</a:t>
              </a:r>
              <a:r>
                <a:rPr lang="el-GR" altLang="el-GR" b="0">
                  <a:cs typeface="Times New Roman" panose="02020603050405020304" pitchFamily="18" charset="0"/>
                </a:rPr>
                <a:t>π</a:t>
              </a:r>
              <a:r>
                <a:rPr lang="en-US" altLang="el-GR" b="0">
                  <a:cs typeface="Times New Roman" panose="02020603050405020304" pitchFamily="18" charset="0"/>
                </a:rPr>
                <a:t>/</a:t>
              </a:r>
              <a:r>
                <a:rPr lang="el-GR" altLang="el-GR" b="0"/>
                <a:t>ω</a:t>
              </a:r>
            </a:p>
          </p:txBody>
        </p:sp>
        <p:sp>
          <p:nvSpPr>
            <p:cNvPr id="12310" name="Line 124"/>
            <p:cNvSpPr>
              <a:spLocks noChangeShapeType="1"/>
            </p:cNvSpPr>
            <p:nvPr/>
          </p:nvSpPr>
          <p:spPr bwMode="auto">
            <a:xfrm>
              <a:off x="890" y="1334"/>
              <a:ext cx="4144" cy="4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311" name="Text Box 125"/>
            <p:cNvSpPr txBox="1">
              <a:spLocks noChangeArrowheads="1"/>
            </p:cNvSpPr>
            <p:nvPr/>
          </p:nvSpPr>
          <p:spPr bwMode="auto">
            <a:xfrm>
              <a:off x="4830" y="1298"/>
              <a:ext cx="22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b="0"/>
                <a:t>t</a:t>
              </a:r>
              <a:endParaRPr lang="el-GR" altLang="el-GR" b="0"/>
            </a:p>
          </p:txBody>
        </p:sp>
        <p:sp>
          <p:nvSpPr>
            <p:cNvPr id="12312" name="Line 126"/>
            <p:cNvSpPr>
              <a:spLocks noChangeShapeType="1"/>
            </p:cNvSpPr>
            <p:nvPr/>
          </p:nvSpPr>
          <p:spPr bwMode="auto">
            <a:xfrm flipV="1">
              <a:off x="884" y="799"/>
              <a:ext cx="0" cy="104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313" name="Text Box 127"/>
            <p:cNvSpPr txBox="1">
              <a:spLocks noChangeArrowheads="1"/>
            </p:cNvSpPr>
            <p:nvPr/>
          </p:nvSpPr>
          <p:spPr bwMode="auto">
            <a:xfrm rot="-5400000">
              <a:off x="147" y="1105"/>
              <a:ext cx="113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2000" b="0">
                  <a:solidFill>
                    <a:srgbClr val="CC0000"/>
                  </a:solidFill>
                </a:rPr>
                <a:t>Electric field</a:t>
              </a:r>
              <a:endParaRPr lang="el-GR" altLang="el-GR" sz="2000" b="0">
                <a:solidFill>
                  <a:srgbClr val="CC0000"/>
                </a:solidFill>
              </a:endParaRPr>
            </a:p>
          </p:txBody>
        </p:sp>
        <p:sp>
          <p:nvSpPr>
            <p:cNvPr id="12314" name="Rectangle 164"/>
            <p:cNvSpPr>
              <a:spLocks noChangeArrowheads="1"/>
            </p:cNvSpPr>
            <p:nvPr/>
          </p:nvSpPr>
          <p:spPr bwMode="auto">
            <a:xfrm>
              <a:off x="1129" y="872"/>
              <a:ext cx="45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 b="0"/>
            </a:p>
          </p:txBody>
        </p:sp>
        <p:sp>
          <p:nvSpPr>
            <p:cNvPr id="12315" name="Rectangle 165"/>
            <p:cNvSpPr>
              <a:spLocks noChangeArrowheads="1"/>
            </p:cNvSpPr>
            <p:nvPr/>
          </p:nvSpPr>
          <p:spPr bwMode="auto">
            <a:xfrm>
              <a:off x="1133" y="1350"/>
              <a:ext cx="45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 b="0"/>
            </a:p>
          </p:txBody>
        </p:sp>
        <p:sp>
          <p:nvSpPr>
            <p:cNvPr id="12316" name="Rectangle 166"/>
            <p:cNvSpPr>
              <a:spLocks noChangeArrowheads="1"/>
            </p:cNvSpPr>
            <p:nvPr/>
          </p:nvSpPr>
          <p:spPr bwMode="auto">
            <a:xfrm>
              <a:off x="2237" y="846"/>
              <a:ext cx="45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 b="0"/>
            </a:p>
          </p:txBody>
        </p:sp>
        <p:sp>
          <p:nvSpPr>
            <p:cNvPr id="12317" name="Rectangle 167"/>
            <p:cNvSpPr>
              <a:spLocks noChangeArrowheads="1"/>
            </p:cNvSpPr>
            <p:nvPr/>
          </p:nvSpPr>
          <p:spPr bwMode="auto">
            <a:xfrm>
              <a:off x="2231" y="1350"/>
              <a:ext cx="47" cy="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 b="0"/>
            </a:p>
          </p:txBody>
        </p:sp>
        <p:sp>
          <p:nvSpPr>
            <p:cNvPr id="12318" name="Rectangle 168"/>
            <p:cNvSpPr>
              <a:spLocks noChangeArrowheads="1"/>
            </p:cNvSpPr>
            <p:nvPr/>
          </p:nvSpPr>
          <p:spPr bwMode="auto">
            <a:xfrm>
              <a:off x="3535" y="870"/>
              <a:ext cx="44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 b="0"/>
            </a:p>
          </p:txBody>
        </p:sp>
        <p:sp>
          <p:nvSpPr>
            <p:cNvPr id="12319" name="Rectangle 169"/>
            <p:cNvSpPr>
              <a:spLocks noChangeArrowheads="1"/>
            </p:cNvSpPr>
            <p:nvPr/>
          </p:nvSpPr>
          <p:spPr bwMode="auto">
            <a:xfrm>
              <a:off x="3545" y="1362"/>
              <a:ext cx="51" cy="4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 b="0"/>
            </a:p>
          </p:txBody>
        </p:sp>
        <p:sp>
          <p:nvSpPr>
            <p:cNvPr id="12320" name="Rectangle 170"/>
            <p:cNvSpPr>
              <a:spLocks noChangeArrowheads="1"/>
            </p:cNvSpPr>
            <p:nvPr/>
          </p:nvSpPr>
          <p:spPr bwMode="auto">
            <a:xfrm>
              <a:off x="4631" y="864"/>
              <a:ext cx="45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 b="0"/>
            </a:p>
          </p:txBody>
        </p:sp>
        <p:sp>
          <p:nvSpPr>
            <p:cNvPr id="12321" name="Rectangle 171"/>
            <p:cNvSpPr>
              <a:spLocks noChangeArrowheads="1"/>
            </p:cNvSpPr>
            <p:nvPr/>
          </p:nvSpPr>
          <p:spPr bwMode="auto">
            <a:xfrm>
              <a:off x="4631" y="1356"/>
              <a:ext cx="45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 b="0"/>
            </a:p>
          </p:txBody>
        </p:sp>
        <p:sp>
          <p:nvSpPr>
            <p:cNvPr id="12322" name="Rectangle 172"/>
            <p:cNvSpPr>
              <a:spLocks noChangeArrowheads="1"/>
            </p:cNvSpPr>
            <p:nvPr/>
          </p:nvSpPr>
          <p:spPr bwMode="auto">
            <a:xfrm>
              <a:off x="1111" y="845"/>
              <a:ext cx="1151" cy="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 b="0"/>
            </a:p>
          </p:txBody>
        </p:sp>
        <p:sp>
          <p:nvSpPr>
            <p:cNvPr id="12323" name="Rectangle 173"/>
            <p:cNvSpPr>
              <a:spLocks noChangeArrowheads="1"/>
            </p:cNvSpPr>
            <p:nvPr/>
          </p:nvSpPr>
          <p:spPr bwMode="auto">
            <a:xfrm>
              <a:off x="1139" y="1741"/>
              <a:ext cx="1151" cy="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 b="0"/>
            </a:p>
          </p:txBody>
        </p:sp>
        <p:sp>
          <p:nvSpPr>
            <p:cNvPr id="12324" name="Rectangle 174"/>
            <p:cNvSpPr>
              <a:spLocks noChangeArrowheads="1"/>
            </p:cNvSpPr>
            <p:nvPr/>
          </p:nvSpPr>
          <p:spPr bwMode="auto">
            <a:xfrm>
              <a:off x="3543" y="1740"/>
              <a:ext cx="1151" cy="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 b="0"/>
            </a:p>
          </p:txBody>
        </p:sp>
        <p:sp>
          <p:nvSpPr>
            <p:cNvPr id="1357999" name="Rectangle 175"/>
            <p:cNvSpPr>
              <a:spLocks noChangeArrowheads="1"/>
            </p:cNvSpPr>
            <p:nvPr/>
          </p:nvSpPr>
          <p:spPr bwMode="auto">
            <a:xfrm>
              <a:off x="3589" y="866"/>
              <a:ext cx="1151" cy="5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2326" name="Line 72"/>
            <p:cNvSpPr>
              <a:spLocks noChangeShapeType="1"/>
            </p:cNvSpPr>
            <p:nvPr/>
          </p:nvSpPr>
          <p:spPr bwMode="auto">
            <a:xfrm flipV="1">
              <a:off x="4109" y="709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327" name="Line 71"/>
            <p:cNvSpPr>
              <a:spLocks noChangeShapeType="1"/>
            </p:cNvSpPr>
            <p:nvPr/>
          </p:nvSpPr>
          <p:spPr bwMode="auto">
            <a:xfrm flipV="1">
              <a:off x="4064" y="486"/>
              <a:ext cx="6" cy="4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07806" y="2286934"/>
            <a:ext cx="7963492" cy="4945489"/>
            <a:chOff x="1807806" y="2286934"/>
            <a:chExt cx="7963492" cy="4945489"/>
          </a:xfrm>
        </p:grpSpPr>
        <p:grpSp>
          <p:nvGrpSpPr>
            <p:cNvPr id="171" name="Group 91"/>
            <p:cNvGrpSpPr>
              <a:grpSpLocks/>
            </p:cNvGrpSpPr>
            <p:nvPr/>
          </p:nvGrpSpPr>
          <p:grpSpPr bwMode="auto">
            <a:xfrm>
              <a:off x="1807806" y="2286934"/>
              <a:ext cx="7963492" cy="4733737"/>
              <a:chOff x="159" y="618"/>
              <a:chExt cx="5263" cy="3810"/>
            </a:xfrm>
          </p:grpSpPr>
          <p:grpSp>
            <p:nvGrpSpPr>
              <p:cNvPr id="172" name="Group 3"/>
              <p:cNvGrpSpPr>
                <a:grpSpLocks/>
              </p:cNvGrpSpPr>
              <p:nvPr/>
            </p:nvGrpSpPr>
            <p:grpSpPr bwMode="auto">
              <a:xfrm>
                <a:off x="159" y="618"/>
                <a:ext cx="2328" cy="3810"/>
                <a:chOff x="159" y="618"/>
                <a:chExt cx="2327" cy="3810"/>
              </a:xfrm>
            </p:grpSpPr>
            <p:graphicFrame>
              <p:nvGraphicFramePr>
                <p:cNvPr id="198" name="Object 4"/>
                <p:cNvGraphicFramePr>
                  <a:graphicFrameLocks noChangeAspect="1"/>
                </p:cNvGraphicFramePr>
                <p:nvPr/>
              </p:nvGraphicFramePr>
              <p:xfrm>
                <a:off x="173" y="618"/>
                <a:ext cx="2146" cy="199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1424" name="Graph" r:id="rId9" imgW="3740506" imgH="3468624" progId="Origin50.Graph">
                        <p:embed/>
                      </p:oleObj>
                    </mc:Choice>
                    <mc:Fallback>
                      <p:oleObj name="Graph" r:id="rId9" imgW="3740506" imgH="3468624" progId="Origin50.Graph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73" y="618"/>
                              <a:ext cx="2146" cy="199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99" name="Rectangle 5"/>
                <p:cNvSpPr>
                  <a:spLocks noChangeArrowheads="1"/>
                </p:cNvSpPr>
                <p:nvPr/>
              </p:nvSpPr>
              <p:spPr bwMode="auto">
                <a:xfrm>
                  <a:off x="627" y="889"/>
                  <a:ext cx="1652" cy="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1800" b="1"/>
                </a:p>
              </p:txBody>
            </p:sp>
            <p:sp>
              <p:nvSpPr>
                <p:cNvPr id="200" name="Rectangle 6"/>
                <p:cNvSpPr>
                  <a:spLocks noChangeArrowheads="1"/>
                </p:cNvSpPr>
                <p:nvPr/>
              </p:nvSpPr>
              <p:spPr bwMode="auto">
                <a:xfrm>
                  <a:off x="2147" y="926"/>
                  <a:ext cx="42" cy="12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1800" b="1"/>
                </a:p>
              </p:txBody>
            </p:sp>
            <p:sp>
              <p:nvSpPr>
                <p:cNvPr id="201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657" y="884"/>
                  <a:ext cx="0" cy="1243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02" name="Line 8"/>
                <p:cNvSpPr>
                  <a:spLocks noChangeShapeType="1"/>
                </p:cNvSpPr>
                <p:nvPr/>
              </p:nvSpPr>
              <p:spPr bwMode="auto">
                <a:xfrm rot="-5400000">
                  <a:off x="1478" y="704"/>
                  <a:ext cx="2" cy="166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03" name="Line 9"/>
                <p:cNvSpPr>
                  <a:spLocks noChangeShapeType="1"/>
                </p:cNvSpPr>
                <p:nvPr/>
              </p:nvSpPr>
              <p:spPr bwMode="auto">
                <a:xfrm>
                  <a:off x="1400" y="896"/>
                  <a:ext cx="0" cy="6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04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074" y="1056"/>
                  <a:ext cx="8" cy="45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05" name="Line 11"/>
                <p:cNvSpPr>
                  <a:spLocks noChangeShapeType="1"/>
                </p:cNvSpPr>
                <p:nvPr/>
              </p:nvSpPr>
              <p:spPr bwMode="auto">
                <a:xfrm>
                  <a:off x="1226" y="1518"/>
                  <a:ext cx="0" cy="6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0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2114" y="1359"/>
                  <a:ext cx="372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r>
                    <a:rPr lang="en-US" sz="1600" b="1">
                      <a:solidFill>
                        <a:srgbClr val="00007E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</a:rPr>
                    <a:t>0</a:t>
                  </a:r>
                  <a:endParaRPr lang="el-GR" sz="1600" b="1">
                    <a:solidFill>
                      <a:srgbClr val="00007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207" name="Freeform 13"/>
                <p:cNvSpPr>
                  <a:spLocks/>
                </p:cNvSpPr>
                <p:nvPr/>
              </p:nvSpPr>
              <p:spPr bwMode="auto">
                <a:xfrm>
                  <a:off x="1536" y="916"/>
                  <a:ext cx="165" cy="619"/>
                </a:xfrm>
                <a:custGeom>
                  <a:avLst/>
                  <a:gdLst>
                    <a:gd name="T0" fmla="*/ 0 w 227"/>
                    <a:gd name="T1" fmla="*/ 320 h 862"/>
                    <a:gd name="T2" fmla="*/ 35 w 227"/>
                    <a:gd name="T3" fmla="*/ 0 h 862"/>
                    <a:gd name="T4" fmla="*/ 87 w 227"/>
                    <a:gd name="T5" fmla="*/ 320 h 862"/>
                    <a:gd name="T6" fmla="*/ 0 60000 65536"/>
                    <a:gd name="T7" fmla="*/ 0 60000 65536"/>
                    <a:gd name="T8" fmla="*/ 0 60000 65536"/>
                    <a:gd name="T9" fmla="*/ 0 w 227"/>
                    <a:gd name="T10" fmla="*/ 0 h 862"/>
                    <a:gd name="T11" fmla="*/ 227 w 227"/>
                    <a:gd name="T12" fmla="*/ 862 h 86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7" h="862">
                      <a:moveTo>
                        <a:pt x="0" y="862"/>
                      </a:moveTo>
                      <a:cubicBezTo>
                        <a:pt x="26" y="431"/>
                        <a:pt x="53" y="0"/>
                        <a:pt x="91" y="0"/>
                      </a:cubicBezTo>
                      <a:cubicBezTo>
                        <a:pt x="129" y="0"/>
                        <a:pt x="204" y="718"/>
                        <a:pt x="227" y="862"/>
                      </a:cubicBezTo>
                    </a:path>
                  </a:pathLst>
                </a:custGeom>
                <a:noFill/>
                <a:ln w="57150" cap="flat">
                  <a:solidFill>
                    <a:srgbClr val="333399"/>
                  </a:solidFill>
                  <a:prstDash val="sysDot"/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08" name="Freeform 14"/>
                <p:cNvSpPr>
                  <a:spLocks/>
                </p:cNvSpPr>
                <p:nvPr/>
              </p:nvSpPr>
              <p:spPr bwMode="auto">
                <a:xfrm>
                  <a:off x="1245" y="916"/>
                  <a:ext cx="167" cy="616"/>
                </a:xfrm>
                <a:custGeom>
                  <a:avLst/>
                  <a:gdLst>
                    <a:gd name="T0" fmla="*/ 0 w 227"/>
                    <a:gd name="T1" fmla="*/ 314 h 862"/>
                    <a:gd name="T2" fmla="*/ 36 w 227"/>
                    <a:gd name="T3" fmla="*/ 0 h 862"/>
                    <a:gd name="T4" fmla="*/ 90 w 227"/>
                    <a:gd name="T5" fmla="*/ 314 h 862"/>
                    <a:gd name="T6" fmla="*/ 0 60000 65536"/>
                    <a:gd name="T7" fmla="*/ 0 60000 65536"/>
                    <a:gd name="T8" fmla="*/ 0 60000 65536"/>
                    <a:gd name="T9" fmla="*/ 0 w 227"/>
                    <a:gd name="T10" fmla="*/ 0 h 862"/>
                    <a:gd name="T11" fmla="*/ 227 w 227"/>
                    <a:gd name="T12" fmla="*/ 862 h 86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7" h="862">
                      <a:moveTo>
                        <a:pt x="0" y="862"/>
                      </a:moveTo>
                      <a:cubicBezTo>
                        <a:pt x="26" y="431"/>
                        <a:pt x="53" y="0"/>
                        <a:pt x="91" y="0"/>
                      </a:cubicBezTo>
                      <a:cubicBezTo>
                        <a:pt x="129" y="0"/>
                        <a:pt x="204" y="718"/>
                        <a:pt x="227" y="862"/>
                      </a:cubicBezTo>
                    </a:path>
                  </a:pathLst>
                </a:custGeom>
                <a:noFill/>
                <a:ln w="57150" cap="flat">
                  <a:solidFill>
                    <a:srgbClr val="333399"/>
                  </a:solidFill>
                  <a:prstDash val="sysDot"/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09" name="Freeform 15"/>
                <p:cNvSpPr>
                  <a:spLocks/>
                </p:cNvSpPr>
                <p:nvPr/>
              </p:nvSpPr>
              <p:spPr bwMode="auto">
                <a:xfrm>
                  <a:off x="1412" y="667"/>
                  <a:ext cx="124" cy="870"/>
                </a:xfrm>
                <a:custGeom>
                  <a:avLst/>
                  <a:gdLst>
                    <a:gd name="T0" fmla="*/ 0 w 227"/>
                    <a:gd name="T1" fmla="*/ 886 h 862"/>
                    <a:gd name="T2" fmla="*/ 15 w 227"/>
                    <a:gd name="T3" fmla="*/ 0 h 862"/>
                    <a:gd name="T4" fmla="*/ 37 w 227"/>
                    <a:gd name="T5" fmla="*/ 886 h 862"/>
                    <a:gd name="T6" fmla="*/ 0 60000 65536"/>
                    <a:gd name="T7" fmla="*/ 0 60000 65536"/>
                    <a:gd name="T8" fmla="*/ 0 60000 65536"/>
                    <a:gd name="T9" fmla="*/ 0 w 227"/>
                    <a:gd name="T10" fmla="*/ 0 h 862"/>
                    <a:gd name="T11" fmla="*/ 227 w 227"/>
                    <a:gd name="T12" fmla="*/ 862 h 86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7" h="862">
                      <a:moveTo>
                        <a:pt x="0" y="862"/>
                      </a:moveTo>
                      <a:cubicBezTo>
                        <a:pt x="26" y="431"/>
                        <a:pt x="53" y="0"/>
                        <a:pt x="91" y="0"/>
                      </a:cubicBezTo>
                      <a:cubicBezTo>
                        <a:pt x="129" y="0"/>
                        <a:pt x="204" y="718"/>
                        <a:pt x="227" y="862"/>
                      </a:cubicBezTo>
                    </a:path>
                  </a:pathLst>
                </a:custGeom>
                <a:noFill/>
                <a:ln w="57150" cap="flat">
                  <a:solidFill>
                    <a:srgbClr val="333399"/>
                  </a:solidFill>
                  <a:prstDash val="solid"/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10" name="Line 16"/>
                <p:cNvSpPr>
                  <a:spLocks noChangeShapeType="1"/>
                </p:cNvSpPr>
                <p:nvPr/>
              </p:nvSpPr>
              <p:spPr bwMode="auto">
                <a:xfrm>
                  <a:off x="1554" y="1439"/>
                  <a:ext cx="0" cy="6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graphicFrame>
              <p:nvGraphicFramePr>
                <p:cNvPr id="211" name="Object 5"/>
                <p:cNvGraphicFramePr>
                  <a:graphicFrameLocks noChangeAspect="1"/>
                </p:cNvGraphicFramePr>
                <p:nvPr/>
              </p:nvGraphicFramePr>
              <p:xfrm>
                <a:off x="159" y="2540"/>
                <a:ext cx="2222" cy="18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1425" name="Graph" r:id="rId11" imgW="3700272" imgH="3145536" progId="Origin50.Graph">
                        <p:embed/>
                      </p:oleObj>
                    </mc:Choice>
                    <mc:Fallback>
                      <p:oleObj name="Graph" r:id="rId11" imgW="3700272" imgH="3145536" progId="Origin50.Graph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59" y="2540"/>
                              <a:ext cx="2222" cy="18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12" name="Rectangle 18"/>
                <p:cNvSpPr>
                  <a:spLocks noChangeArrowheads="1"/>
                </p:cNvSpPr>
                <p:nvPr/>
              </p:nvSpPr>
              <p:spPr bwMode="auto">
                <a:xfrm>
                  <a:off x="626" y="2659"/>
                  <a:ext cx="1678" cy="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1800" b="1"/>
                </a:p>
              </p:txBody>
            </p:sp>
            <p:sp>
              <p:nvSpPr>
                <p:cNvPr id="213" name="Line 19"/>
                <p:cNvSpPr>
                  <a:spLocks noChangeShapeType="1"/>
                </p:cNvSpPr>
                <p:nvPr/>
              </p:nvSpPr>
              <p:spPr bwMode="auto">
                <a:xfrm flipH="1" flipV="1">
                  <a:off x="649" y="2598"/>
                  <a:ext cx="1" cy="134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14" name="Rectangle 20"/>
                <p:cNvSpPr>
                  <a:spLocks noChangeArrowheads="1"/>
                </p:cNvSpPr>
                <p:nvPr/>
              </p:nvSpPr>
              <p:spPr bwMode="auto">
                <a:xfrm>
                  <a:off x="2192" y="2704"/>
                  <a:ext cx="78" cy="12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1800" b="1"/>
                </a:p>
              </p:txBody>
            </p:sp>
            <p:sp>
              <p:nvSpPr>
                <p:cNvPr id="215" name="Line 21"/>
                <p:cNvSpPr>
                  <a:spLocks noChangeShapeType="1"/>
                </p:cNvSpPr>
                <p:nvPr/>
              </p:nvSpPr>
              <p:spPr bwMode="auto">
                <a:xfrm rot="-5400000">
                  <a:off x="1457" y="2506"/>
                  <a:ext cx="2" cy="166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16" name="Freeform 22"/>
                <p:cNvSpPr>
                  <a:spLocks/>
                </p:cNvSpPr>
                <p:nvPr/>
              </p:nvSpPr>
              <p:spPr bwMode="auto">
                <a:xfrm>
                  <a:off x="1347" y="2560"/>
                  <a:ext cx="181" cy="771"/>
                </a:xfrm>
                <a:custGeom>
                  <a:avLst/>
                  <a:gdLst>
                    <a:gd name="T0" fmla="*/ 0 w 227"/>
                    <a:gd name="T1" fmla="*/ 617 h 862"/>
                    <a:gd name="T2" fmla="*/ 46 w 227"/>
                    <a:gd name="T3" fmla="*/ 0 h 862"/>
                    <a:gd name="T4" fmla="*/ 115 w 227"/>
                    <a:gd name="T5" fmla="*/ 617 h 862"/>
                    <a:gd name="T6" fmla="*/ 0 60000 65536"/>
                    <a:gd name="T7" fmla="*/ 0 60000 65536"/>
                    <a:gd name="T8" fmla="*/ 0 60000 65536"/>
                    <a:gd name="T9" fmla="*/ 0 w 227"/>
                    <a:gd name="T10" fmla="*/ 0 h 862"/>
                    <a:gd name="T11" fmla="*/ 227 w 227"/>
                    <a:gd name="T12" fmla="*/ 862 h 86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7" h="862">
                      <a:moveTo>
                        <a:pt x="0" y="862"/>
                      </a:moveTo>
                      <a:cubicBezTo>
                        <a:pt x="26" y="431"/>
                        <a:pt x="53" y="0"/>
                        <a:pt x="91" y="0"/>
                      </a:cubicBezTo>
                      <a:cubicBezTo>
                        <a:pt x="129" y="0"/>
                        <a:pt x="204" y="718"/>
                        <a:pt x="227" y="862"/>
                      </a:cubicBezTo>
                    </a:path>
                  </a:pathLst>
                </a:custGeom>
                <a:noFill/>
                <a:ln w="57150" cap="flat">
                  <a:solidFill>
                    <a:srgbClr val="333399"/>
                  </a:solidFill>
                  <a:prstDash val="solid"/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17" name="Freeform 23"/>
                <p:cNvSpPr>
                  <a:spLocks/>
                </p:cNvSpPr>
                <p:nvPr/>
              </p:nvSpPr>
              <p:spPr bwMode="auto">
                <a:xfrm>
                  <a:off x="1547" y="2552"/>
                  <a:ext cx="181" cy="771"/>
                </a:xfrm>
                <a:custGeom>
                  <a:avLst/>
                  <a:gdLst>
                    <a:gd name="T0" fmla="*/ 0 w 227"/>
                    <a:gd name="T1" fmla="*/ 617 h 862"/>
                    <a:gd name="T2" fmla="*/ 46 w 227"/>
                    <a:gd name="T3" fmla="*/ 0 h 862"/>
                    <a:gd name="T4" fmla="*/ 115 w 227"/>
                    <a:gd name="T5" fmla="*/ 617 h 862"/>
                    <a:gd name="T6" fmla="*/ 0 60000 65536"/>
                    <a:gd name="T7" fmla="*/ 0 60000 65536"/>
                    <a:gd name="T8" fmla="*/ 0 60000 65536"/>
                    <a:gd name="T9" fmla="*/ 0 w 227"/>
                    <a:gd name="T10" fmla="*/ 0 h 862"/>
                    <a:gd name="T11" fmla="*/ 227 w 227"/>
                    <a:gd name="T12" fmla="*/ 862 h 86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7" h="862">
                      <a:moveTo>
                        <a:pt x="0" y="862"/>
                      </a:moveTo>
                      <a:cubicBezTo>
                        <a:pt x="26" y="431"/>
                        <a:pt x="53" y="0"/>
                        <a:pt x="91" y="0"/>
                      </a:cubicBezTo>
                      <a:cubicBezTo>
                        <a:pt x="129" y="0"/>
                        <a:pt x="204" y="718"/>
                        <a:pt x="227" y="862"/>
                      </a:cubicBezTo>
                    </a:path>
                  </a:pathLst>
                </a:custGeom>
                <a:noFill/>
                <a:ln w="57150" cap="flat">
                  <a:solidFill>
                    <a:srgbClr val="333399"/>
                  </a:solidFill>
                  <a:prstDash val="solid"/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18" name="Line 24"/>
                <p:cNvSpPr>
                  <a:spLocks noChangeShapeType="1"/>
                </p:cNvSpPr>
                <p:nvPr/>
              </p:nvSpPr>
              <p:spPr bwMode="auto">
                <a:xfrm>
                  <a:off x="1352" y="3304"/>
                  <a:ext cx="0" cy="6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19" name="Line 25"/>
                <p:cNvSpPr>
                  <a:spLocks noChangeShapeType="1"/>
                </p:cNvSpPr>
                <p:nvPr/>
              </p:nvSpPr>
              <p:spPr bwMode="auto">
                <a:xfrm>
                  <a:off x="1533" y="2669"/>
                  <a:ext cx="0" cy="62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20" name="Freeform 26"/>
                <p:cNvSpPr>
                  <a:spLocks/>
                </p:cNvSpPr>
                <p:nvPr/>
              </p:nvSpPr>
              <p:spPr bwMode="auto">
                <a:xfrm>
                  <a:off x="1216" y="2840"/>
                  <a:ext cx="136" cy="499"/>
                </a:xfrm>
                <a:custGeom>
                  <a:avLst/>
                  <a:gdLst>
                    <a:gd name="T0" fmla="*/ 0 w 227"/>
                    <a:gd name="T1" fmla="*/ 167 h 862"/>
                    <a:gd name="T2" fmla="*/ 20 w 227"/>
                    <a:gd name="T3" fmla="*/ 0 h 862"/>
                    <a:gd name="T4" fmla="*/ 49 w 227"/>
                    <a:gd name="T5" fmla="*/ 167 h 862"/>
                    <a:gd name="T6" fmla="*/ 0 60000 65536"/>
                    <a:gd name="T7" fmla="*/ 0 60000 65536"/>
                    <a:gd name="T8" fmla="*/ 0 60000 65536"/>
                    <a:gd name="T9" fmla="*/ 0 w 227"/>
                    <a:gd name="T10" fmla="*/ 0 h 862"/>
                    <a:gd name="T11" fmla="*/ 227 w 227"/>
                    <a:gd name="T12" fmla="*/ 862 h 86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7" h="862">
                      <a:moveTo>
                        <a:pt x="0" y="862"/>
                      </a:moveTo>
                      <a:cubicBezTo>
                        <a:pt x="26" y="431"/>
                        <a:pt x="53" y="0"/>
                        <a:pt x="91" y="0"/>
                      </a:cubicBezTo>
                      <a:cubicBezTo>
                        <a:pt x="129" y="0"/>
                        <a:pt x="204" y="718"/>
                        <a:pt x="227" y="862"/>
                      </a:cubicBezTo>
                    </a:path>
                  </a:pathLst>
                </a:custGeom>
                <a:noFill/>
                <a:ln w="57150" cap="flat">
                  <a:solidFill>
                    <a:srgbClr val="333399"/>
                  </a:solidFill>
                  <a:prstDash val="sysDot"/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21" name="Freeform 27"/>
                <p:cNvSpPr>
                  <a:spLocks/>
                </p:cNvSpPr>
                <p:nvPr/>
              </p:nvSpPr>
              <p:spPr bwMode="auto">
                <a:xfrm>
                  <a:off x="1715" y="2840"/>
                  <a:ext cx="136" cy="499"/>
                </a:xfrm>
                <a:custGeom>
                  <a:avLst/>
                  <a:gdLst>
                    <a:gd name="T0" fmla="*/ 0 w 227"/>
                    <a:gd name="T1" fmla="*/ 167 h 862"/>
                    <a:gd name="T2" fmla="*/ 20 w 227"/>
                    <a:gd name="T3" fmla="*/ 0 h 862"/>
                    <a:gd name="T4" fmla="*/ 49 w 227"/>
                    <a:gd name="T5" fmla="*/ 167 h 862"/>
                    <a:gd name="T6" fmla="*/ 0 60000 65536"/>
                    <a:gd name="T7" fmla="*/ 0 60000 65536"/>
                    <a:gd name="T8" fmla="*/ 0 60000 65536"/>
                    <a:gd name="T9" fmla="*/ 0 w 227"/>
                    <a:gd name="T10" fmla="*/ 0 h 862"/>
                    <a:gd name="T11" fmla="*/ 227 w 227"/>
                    <a:gd name="T12" fmla="*/ 862 h 86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7" h="862">
                      <a:moveTo>
                        <a:pt x="0" y="862"/>
                      </a:moveTo>
                      <a:cubicBezTo>
                        <a:pt x="26" y="431"/>
                        <a:pt x="53" y="0"/>
                        <a:pt x="91" y="0"/>
                      </a:cubicBezTo>
                      <a:cubicBezTo>
                        <a:pt x="129" y="0"/>
                        <a:pt x="204" y="718"/>
                        <a:pt x="227" y="862"/>
                      </a:cubicBezTo>
                    </a:path>
                  </a:pathLst>
                </a:custGeom>
                <a:noFill/>
                <a:ln w="57150" cap="flat">
                  <a:solidFill>
                    <a:srgbClr val="333399"/>
                  </a:solidFill>
                  <a:prstDash val="sysDot"/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sp>
            <p:nvSpPr>
              <p:cNvPr id="176" name="Rectangle 41"/>
              <p:cNvSpPr>
                <a:spLocks noChangeArrowheads="1"/>
              </p:cNvSpPr>
              <p:nvPr/>
            </p:nvSpPr>
            <p:spPr bwMode="auto">
              <a:xfrm rot="16200000" flipV="1">
                <a:off x="4496" y="2614"/>
                <a:ext cx="777" cy="1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l-GR" altLang="el-GR" sz="1800" b="1"/>
              </a:p>
            </p:txBody>
          </p:sp>
        </p:grpSp>
        <p:grpSp>
          <p:nvGrpSpPr>
            <p:cNvPr id="222" name="Group 53"/>
            <p:cNvGrpSpPr>
              <a:grpSpLocks/>
            </p:cNvGrpSpPr>
            <p:nvPr/>
          </p:nvGrpSpPr>
          <p:grpSpPr bwMode="auto">
            <a:xfrm>
              <a:off x="5376457" y="2353196"/>
              <a:ext cx="2473990" cy="4879227"/>
              <a:chOff x="2215" y="196"/>
              <a:chExt cx="2403" cy="4379"/>
            </a:xfrm>
          </p:grpSpPr>
          <p:graphicFrame>
            <p:nvGraphicFramePr>
              <p:cNvPr id="22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62297947"/>
                  </p:ext>
                </p:extLst>
              </p:nvPr>
            </p:nvGraphicFramePr>
            <p:xfrm>
              <a:off x="2215" y="196"/>
              <a:ext cx="2403" cy="23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1426" name="Graph" r:id="rId13" imgW="3849014" imgH="3560064" progId="Origin50.Graph">
                      <p:embed/>
                    </p:oleObj>
                  </mc:Choice>
                  <mc:Fallback>
                    <p:oleObj name="Graph" r:id="rId13" imgW="3849014" imgH="3560064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15" y="196"/>
                            <a:ext cx="2403" cy="230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27908633"/>
                  </p:ext>
                </p:extLst>
              </p:nvPr>
            </p:nvGraphicFramePr>
            <p:xfrm>
              <a:off x="2215" y="2268"/>
              <a:ext cx="2403" cy="23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1427" name="Graph" r:id="rId15" imgW="3849014" imgH="3560064" progId="Origin50.Graph">
                      <p:embed/>
                    </p:oleObj>
                  </mc:Choice>
                  <mc:Fallback>
                    <p:oleObj name="Graph" r:id="rId15" imgW="3849014" imgH="3560064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15" y="2268"/>
                            <a:ext cx="2403" cy="230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27" name="Group 1211"/>
          <p:cNvGrpSpPr>
            <a:grpSpLocks/>
          </p:cNvGrpSpPr>
          <p:nvPr/>
        </p:nvGrpSpPr>
        <p:grpSpPr bwMode="auto">
          <a:xfrm>
            <a:off x="9143975" y="5370367"/>
            <a:ext cx="2114550" cy="1366837"/>
            <a:chOff x="7553194" y="5643578"/>
            <a:chExt cx="2114550" cy="1366838"/>
          </a:xfrm>
        </p:grpSpPr>
        <p:graphicFrame>
          <p:nvGraphicFramePr>
            <p:cNvPr id="228" name="Object 11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428" name="Photo Editor Photo" r:id="rId17" imgW="3409524" imgH="3677163" progId="">
                    <p:embed/>
                  </p:oleObj>
                </mc:Choice>
                <mc:Fallback>
                  <p:oleObj name="Photo Editor Photo" r:id="rId17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9" name="Rectangle 33"/>
            <p:cNvSpPr>
              <a:spLocks noChangeArrowheads="1"/>
            </p:cNvSpPr>
            <p:nvPr/>
          </p:nvSpPr>
          <p:spPr bwMode="auto">
            <a:xfrm>
              <a:off x="755319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2368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30" name="Rectangle 2"/>
          <p:cNvSpPr>
            <a:spLocks noChangeArrowheads="1"/>
          </p:cNvSpPr>
          <p:nvPr/>
        </p:nvSpPr>
        <p:spPr bwMode="auto">
          <a:xfrm>
            <a:off x="1524001" y="14155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1631950" y="53975"/>
            <a:ext cx="91440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Two-XUV-photon SDI vs DDI                                                          </a:t>
            </a:r>
            <a:r>
              <a:rPr lang="en-US" sz="2400" b="1" i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SDI AC traces (square of the 1</a:t>
            </a:r>
            <a:r>
              <a:rPr lang="en-US" sz="2400" b="1" i="1" baseline="3000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</a:t>
            </a:r>
            <a:r>
              <a:rPr lang="en-US" sz="2400" b="1" i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order AC trace)</a:t>
            </a:r>
          </a:p>
        </p:txBody>
      </p:sp>
      <p:sp>
        <p:nvSpPr>
          <p:cNvPr id="444433" name="Rectangle 7"/>
          <p:cNvSpPr>
            <a:spLocks noChangeArrowheads="1"/>
          </p:cNvSpPr>
          <p:nvPr/>
        </p:nvSpPr>
        <p:spPr bwMode="auto">
          <a:xfrm>
            <a:off x="1524001" y="178224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444434" name="Rectangle 8"/>
          <p:cNvSpPr>
            <a:spLocks noChangeArrowheads="1"/>
          </p:cNvSpPr>
          <p:nvPr/>
        </p:nvSpPr>
        <p:spPr bwMode="auto">
          <a:xfrm>
            <a:off x="1524001" y="178224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063750" y="1916114"/>
            <a:ext cx="7151688" cy="2968625"/>
            <a:chOff x="521" y="663"/>
            <a:chExt cx="4505" cy="1870"/>
          </a:xfrm>
        </p:grpSpPr>
        <p:graphicFrame>
          <p:nvGraphicFramePr>
            <p:cNvPr id="444426" name="Object 10"/>
            <p:cNvGraphicFramePr>
              <a:graphicFrameLocks noChangeAspect="1"/>
            </p:cNvGraphicFramePr>
            <p:nvPr/>
          </p:nvGraphicFramePr>
          <p:xfrm>
            <a:off x="521" y="691"/>
            <a:ext cx="2418" cy="18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030" name="Graph" r:id="rId3" imgW="3840480" imgH="2926080" progId="Origin50.Graph">
                    <p:embed/>
                  </p:oleObj>
                </mc:Choice>
                <mc:Fallback>
                  <p:oleObj name="Graph" r:id="rId3" imgW="3840480" imgH="292608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" y="691"/>
                          <a:ext cx="2418" cy="18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4427" name="Object 11"/>
            <p:cNvGraphicFramePr>
              <a:graphicFrameLocks noChangeAspect="1"/>
            </p:cNvGraphicFramePr>
            <p:nvPr/>
          </p:nvGraphicFramePr>
          <p:xfrm>
            <a:off x="2608" y="663"/>
            <a:ext cx="2418" cy="18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031" name="Graph" r:id="rId5" imgW="3840480" imgH="2926080" progId="Origin50.Graph">
                    <p:embed/>
                  </p:oleObj>
                </mc:Choice>
                <mc:Fallback>
                  <p:oleObj name="Graph" r:id="rId5" imgW="3840480" imgH="292608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8" y="663"/>
                          <a:ext cx="2418" cy="18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3719514" y="1944689"/>
            <a:ext cx="3838575" cy="2924175"/>
            <a:chOff x="720" y="576"/>
            <a:chExt cx="2418" cy="1842"/>
          </a:xfrm>
        </p:grpSpPr>
        <p:graphicFrame>
          <p:nvGraphicFramePr>
            <p:cNvPr id="444429" name="Object 13"/>
            <p:cNvGraphicFramePr>
              <a:graphicFrameLocks noChangeAspect="1"/>
            </p:cNvGraphicFramePr>
            <p:nvPr/>
          </p:nvGraphicFramePr>
          <p:xfrm>
            <a:off x="720" y="576"/>
            <a:ext cx="2418" cy="18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032" name="Graph" r:id="rId7" imgW="3840480" imgH="2926080" progId="Origin50.Graph">
                    <p:embed/>
                  </p:oleObj>
                </mc:Choice>
                <mc:Fallback>
                  <p:oleObj name="Graph" r:id="rId7" imgW="3840480" imgH="292608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576"/>
                          <a:ext cx="2418" cy="18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4438" name="Line 14"/>
            <p:cNvSpPr>
              <a:spLocks noChangeShapeType="1"/>
            </p:cNvSpPr>
            <p:nvPr/>
          </p:nvSpPr>
          <p:spPr bwMode="auto">
            <a:xfrm>
              <a:off x="1503" y="1019"/>
              <a:ext cx="3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44439" name="Line 15"/>
            <p:cNvSpPr>
              <a:spLocks noChangeShapeType="1"/>
            </p:cNvSpPr>
            <p:nvPr/>
          </p:nvSpPr>
          <p:spPr bwMode="auto">
            <a:xfrm flipH="1" flipV="1">
              <a:off x="2080" y="1008"/>
              <a:ext cx="3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44440" name="Text Box 16"/>
            <p:cNvSpPr txBox="1">
              <a:spLocks noChangeArrowheads="1"/>
            </p:cNvSpPr>
            <p:nvPr/>
          </p:nvSpPr>
          <p:spPr bwMode="auto">
            <a:xfrm>
              <a:off x="2056" y="835"/>
              <a:ext cx="6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>
                  <a:solidFill>
                    <a:srgbClr val="000000"/>
                  </a:solidFill>
                </a:rPr>
                <a:t>420 asec</a:t>
              </a:r>
              <a:endParaRPr lang="el-GR"/>
            </a:p>
          </p:txBody>
        </p:sp>
      </p:grpSp>
      <p:sp>
        <p:nvSpPr>
          <p:cNvPr id="444437" name="TextBox 16"/>
          <p:cNvSpPr txBox="1">
            <a:spLocks noChangeArrowheads="1"/>
          </p:cNvSpPr>
          <p:nvPr/>
        </p:nvSpPr>
        <p:spPr bwMode="auto">
          <a:xfrm>
            <a:off x="4224338" y="1455739"/>
            <a:ext cx="3384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17375E"/>
                </a:solidFill>
              </a:rPr>
              <a:t>FTL duration: 420 asec</a:t>
            </a:r>
            <a:endParaRPr lang="el-GR" sz="2400">
              <a:solidFill>
                <a:srgbClr val="17375E"/>
              </a:solidFill>
            </a:endParaRPr>
          </a:p>
        </p:txBody>
      </p:sp>
      <p:grpSp>
        <p:nvGrpSpPr>
          <p:cNvPr id="18" name="Group 1211"/>
          <p:cNvGrpSpPr>
            <a:grpSpLocks/>
          </p:cNvGrpSpPr>
          <p:nvPr/>
        </p:nvGrpSpPr>
        <p:grpSpPr bwMode="auto">
          <a:xfrm>
            <a:off x="9077194" y="5643564"/>
            <a:ext cx="2114550" cy="1366837"/>
            <a:chOff x="7553194" y="5643578"/>
            <a:chExt cx="2114550" cy="1366838"/>
          </a:xfrm>
        </p:grpSpPr>
        <p:graphicFrame>
          <p:nvGraphicFramePr>
            <p:cNvPr id="19" name="Object 11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033" name="Photo Editor Photo" r:id="rId9" imgW="3409524" imgH="3677163" progId="">
                    <p:embed/>
                  </p:oleObj>
                </mc:Choice>
                <mc:Fallback>
                  <p:oleObj name="Photo Editor Photo" r:id="rId9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Rectangle 33"/>
            <p:cNvSpPr>
              <a:spLocks noChangeArrowheads="1"/>
            </p:cNvSpPr>
            <p:nvPr/>
          </p:nvSpPr>
          <p:spPr bwMode="auto">
            <a:xfrm>
              <a:off x="755319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7119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1631950" y="53976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Applications of energetic XUV super-continua 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          </a:t>
            </a:r>
            <a:r>
              <a:rPr lang="en-US" sz="24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2400" b="1" i="1" baseline="30000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nd</a:t>
            </a:r>
            <a:r>
              <a:rPr lang="en-US" sz="24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order IVAC and the XUV-pump-XUV-probe trace</a:t>
            </a:r>
          </a:p>
        </p:txBody>
      </p:sp>
      <p:sp>
        <p:nvSpPr>
          <p:cNvPr id="348171" name="Text Box 11"/>
          <p:cNvSpPr txBox="1">
            <a:spLocks noChangeArrowheads="1"/>
          </p:cNvSpPr>
          <p:nvPr/>
        </p:nvSpPr>
        <p:spPr bwMode="auto">
          <a:xfrm>
            <a:off x="5340351" y="2336800"/>
            <a:ext cx="5364163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66"/>
                </a:solidFill>
              </a:rPr>
              <a:t>               On the AC trace</a:t>
            </a:r>
          </a:p>
          <a:p>
            <a:pPr algn="ctr">
              <a:spcBef>
                <a:spcPct val="50000"/>
              </a:spcBef>
            </a:pPr>
            <a:endParaRPr lang="en-US" sz="1000" b="1">
              <a:solidFill>
                <a:srgbClr val="000066"/>
              </a:solidFill>
            </a:endParaRPr>
          </a:p>
          <a:p>
            <a:endParaRPr lang="en-US" sz="2000" b="1" i="1">
              <a:solidFill>
                <a:srgbClr val="000066"/>
              </a:solidFill>
            </a:endParaRPr>
          </a:p>
          <a:p>
            <a:pPr>
              <a:buFontTx/>
              <a:buChar char="•"/>
            </a:pPr>
            <a:r>
              <a:rPr lang="en-US" sz="2000" b="1" i="1">
                <a:solidFill>
                  <a:srgbClr val="000066"/>
                </a:solidFill>
              </a:rPr>
              <a:t>Direct double ionization</a:t>
            </a:r>
            <a:r>
              <a:rPr lang="en-US" sz="2000" b="1" i="1">
                <a:solidFill>
                  <a:srgbClr val="000066"/>
                </a:solidFill>
                <a:sym typeface="Symbol" pitchFamily="18" charset="2"/>
              </a:rPr>
              <a:t></a:t>
            </a:r>
            <a:r>
              <a:rPr lang="en-US" sz="2000" b="1" i="1">
                <a:solidFill>
                  <a:srgbClr val="000066"/>
                </a:solidFill>
              </a:rPr>
              <a:t> </a:t>
            </a:r>
            <a:r>
              <a:rPr lang="en-US" sz="2000" b="1">
                <a:solidFill>
                  <a:srgbClr val="000066"/>
                </a:solidFill>
              </a:rPr>
              <a:t>2</a:t>
            </a:r>
            <a:r>
              <a:rPr lang="en-US" sz="2000" b="1" baseline="30000">
                <a:solidFill>
                  <a:srgbClr val="000066"/>
                </a:solidFill>
              </a:rPr>
              <a:t>nd</a:t>
            </a:r>
            <a:r>
              <a:rPr lang="en-US" sz="2000" b="1">
                <a:solidFill>
                  <a:srgbClr val="000066"/>
                </a:solidFill>
              </a:rPr>
              <a:t>  order AC</a:t>
            </a:r>
            <a:endParaRPr lang="el-GR" sz="2000" b="1">
              <a:solidFill>
                <a:srgbClr val="000066"/>
              </a:solidFill>
            </a:endParaRPr>
          </a:p>
        </p:txBody>
      </p:sp>
      <p:pic>
        <p:nvPicPr>
          <p:cNvPr id="445448" name="Picture 13" descr="Fig3"/>
          <p:cNvPicPr>
            <a:picLocks noChangeAspect="1" noChangeArrowheads="1"/>
          </p:cNvPicPr>
          <p:nvPr/>
        </p:nvPicPr>
        <p:blipFill>
          <a:blip r:embed="rId3"/>
          <a:srcRect l="4343" t="7497" r="13148" b="33147"/>
          <a:stretch>
            <a:fillRect/>
          </a:stretch>
        </p:blipFill>
        <p:spPr bwMode="auto">
          <a:xfrm>
            <a:off x="1641476" y="836613"/>
            <a:ext cx="3878263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5449" name="Rectangle 15"/>
          <p:cNvSpPr>
            <a:spLocks noChangeArrowheads="1"/>
          </p:cNvSpPr>
          <p:nvPr/>
        </p:nvSpPr>
        <p:spPr bwMode="auto">
          <a:xfrm>
            <a:off x="5448300" y="5529264"/>
            <a:ext cx="36004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CC0000"/>
                </a:solidFill>
              </a:rPr>
              <a:t>P. Tzallas et all. </a:t>
            </a:r>
            <a:r>
              <a:rPr lang="en-US" i="1">
                <a:solidFill>
                  <a:srgbClr val="CC0000"/>
                </a:solidFill>
              </a:rPr>
              <a:t>Nature Physics</a:t>
            </a:r>
            <a:r>
              <a:rPr lang="en-US">
                <a:solidFill>
                  <a:srgbClr val="CC0000"/>
                </a:solidFill>
              </a:rPr>
              <a:t> </a:t>
            </a:r>
          </a:p>
          <a:p>
            <a:r>
              <a:rPr lang="en-US">
                <a:solidFill>
                  <a:srgbClr val="C00000"/>
                </a:solidFill>
              </a:rPr>
              <a:t>published on line </a:t>
            </a:r>
            <a:r>
              <a:rPr lang="en-GB">
                <a:solidFill>
                  <a:srgbClr val="C00000"/>
                </a:solidFill>
              </a:rPr>
              <a:t>3 July 2011</a:t>
            </a:r>
            <a:r>
              <a:rPr lang="en-US">
                <a:solidFill>
                  <a:srgbClr val="C00000"/>
                </a:solidFill>
              </a:rPr>
              <a:t> </a:t>
            </a:r>
          </a:p>
          <a:p>
            <a:r>
              <a:rPr lang="en-US">
                <a:solidFill>
                  <a:srgbClr val="C00000"/>
                </a:solidFill>
              </a:rPr>
              <a:t>DOI: 10.1038/NPHYS2033</a:t>
            </a:r>
          </a:p>
        </p:txBody>
      </p:sp>
      <p:sp>
        <p:nvSpPr>
          <p:cNvPr id="9" name="Rectangle 8"/>
          <p:cNvSpPr/>
          <p:nvPr/>
        </p:nvSpPr>
        <p:spPr>
          <a:xfrm>
            <a:off x="4943476" y="4652963"/>
            <a:ext cx="504825" cy="3603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0" name="Rectangle 9"/>
          <p:cNvSpPr/>
          <p:nvPr/>
        </p:nvSpPr>
        <p:spPr>
          <a:xfrm>
            <a:off x="1774826" y="4652963"/>
            <a:ext cx="504825" cy="3603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grpSp>
        <p:nvGrpSpPr>
          <p:cNvPr id="11" name="Group 1211"/>
          <p:cNvGrpSpPr>
            <a:grpSpLocks/>
          </p:cNvGrpSpPr>
          <p:nvPr/>
        </p:nvGrpSpPr>
        <p:grpSpPr bwMode="auto">
          <a:xfrm>
            <a:off x="9077194" y="5643564"/>
            <a:ext cx="2114550" cy="1366837"/>
            <a:chOff x="7553194" y="5643578"/>
            <a:chExt cx="2114550" cy="1366838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55" name="Photo Editor Photo" r:id="rId4" imgW="3409524" imgH="3677163" progId="">
                    <p:embed/>
                  </p:oleObj>
                </mc:Choice>
                <mc:Fallback>
                  <p:oleObj name="Photo Editor Photo" r:id="rId4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33"/>
            <p:cNvSpPr>
              <a:spLocks noChangeArrowheads="1"/>
            </p:cNvSpPr>
            <p:nvPr/>
          </p:nvSpPr>
          <p:spPr bwMode="auto">
            <a:xfrm>
              <a:off x="755319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07949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8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70" name="Rectangle 2"/>
          <p:cNvSpPr>
            <a:spLocks noChangeArrowheads="1"/>
          </p:cNvSpPr>
          <p:nvPr/>
        </p:nvSpPr>
        <p:spPr bwMode="auto">
          <a:xfrm>
            <a:off x="1524001" y="14155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458755" name="Object 3"/>
          <p:cNvGraphicFramePr>
            <a:graphicFrameLocks noChangeAspect="1"/>
          </p:cNvGraphicFramePr>
          <p:nvPr/>
        </p:nvGraphicFramePr>
        <p:xfrm>
          <a:off x="2640013" y="1133476"/>
          <a:ext cx="6697662" cy="510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12" name="Graph" r:id="rId3" imgW="3840480" imgH="2926080" progId="Origin50.Graph">
                  <p:embed/>
                </p:oleObj>
              </mc:Choice>
              <mc:Fallback>
                <p:oleObj name="Graph" r:id="rId3" imgW="3840480" imgH="29260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3" y="1133476"/>
                        <a:ext cx="6697662" cy="5103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1631950" y="53975"/>
            <a:ext cx="91440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Effect of the non-stable CEP                                                          </a:t>
            </a:r>
            <a:r>
              <a:rPr lang="en-US" sz="2400" b="1" i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Averaged 2</a:t>
            </a:r>
            <a:r>
              <a:rPr lang="en-US" sz="2400" b="1" i="1" baseline="3000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nd</a:t>
            </a:r>
            <a:r>
              <a:rPr lang="en-US" sz="2400" b="1" i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order AC traces of single/double-peak pulses</a:t>
            </a:r>
          </a:p>
        </p:txBody>
      </p:sp>
      <p:grpSp>
        <p:nvGrpSpPr>
          <p:cNvPr id="8" name="Group 1211"/>
          <p:cNvGrpSpPr>
            <a:grpSpLocks/>
          </p:cNvGrpSpPr>
          <p:nvPr/>
        </p:nvGrpSpPr>
        <p:grpSpPr bwMode="auto">
          <a:xfrm>
            <a:off x="9077194" y="5643564"/>
            <a:ext cx="2114550" cy="1366837"/>
            <a:chOff x="7553194" y="5643578"/>
            <a:chExt cx="2114550" cy="1366838"/>
          </a:xfrm>
        </p:grpSpPr>
        <p:graphicFrame>
          <p:nvGraphicFramePr>
            <p:cNvPr id="9" name="Object 11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13" name="Photo Editor Photo" r:id="rId5" imgW="3409524" imgH="3677163" progId="">
                    <p:embed/>
                  </p:oleObj>
                </mc:Choice>
                <mc:Fallback>
                  <p:oleObj name="Photo Editor Photo" r:id="rId5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33"/>
            <p:cNvSpPr>
              <a:spLocks noChangeArrowheads="1"/>
            </p:cNvSpPr>
            <p:nvPr/>
          </p:nvSpPr>
          <p:spPr bwMode="auto">
            <a:xfrm>
              <a:off x="755319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1369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5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1631950" y="53976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Applications of energetic XUV super-continua 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          </a:t>
            </a:r>
            <a:r>
              <a:rPr lang="en-US" sz="24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2400" b="1" i="1" baseline="30000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nd</a:t>
            </a:r>
            <a:r>
              <a:rPr lang="en-US" sz="24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order IVAC and the XUV-pump-XUV-probe trace</a:t>
            </a:r>
          </a:p>
        </p:txBody>
      </p:sp>
      <p:sp>
        <p:nvSpPr>
          <p:cNvPr id="348171" name="Text Box 11"/>
          <p:cNvSpPr txBox="1">
            <a:spLocks noChangeArrowheads="1"/>
          </p:cNvSpPr>
          <p:nvPr/>
        </p:nvSpPr>
        <p:spPr bwMode="auto">
          <a:xfrm>
            <a:off x="5340351" y="2349500"/>
            <a:ext cx="5364163" cy="226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66"/>
                </a:solidFill>
              </a:rPr>
              <a:t>On the trace @ long delays</a:t>
            </a:r>
          </a:p>
          <a:p>
            <a:pPr algn="ctr">
              <a:spcBef>
                <a:spcPct val="50000"/>
              </a:spcBef>
            </a:pPr>
            <a:endParaRPr lang="en-US" sz="2400" b="1">
              <a:solidFill>
                <a:srgbClr val="000066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000" b="1" i="1">
                <a:solidFill>
                  <a:srgbClr val="000066"/>
                </a:solidFill>
              </a:rPr>
              <a:t>Dynamics of the induced atomic coherence</a:t>
            </a:r>
            <a:r>
              <a:rPr lang="en-US" sz="2400" b="1">
                <a:solidFill>
                  <a:srgbClr val="000066"/>
                </a:solidFill>
              </a:rPr>
              <a:t>,</a:t>
            </a:r>
          </a:p>
          <a:p>
            <a:pPr algn="ctr">
              <a:spcBef>
                <a:spcPct val="50000"/>
              </a:spcBef>
            </a:pPr>
            <a:r>
              <a:rPr lang="en-US" sz="2000" b="1" i="1">
                <a:solidFill>
                  <a:srgbClr val="000066"/>
                </a:solidFill>
              </a:rPr>
              <a:t>Ultra-broad-band FT spectroscopy </a:t>
            </a:r>
          </a:p>
          <a:p>
            <a:pPr algn="ctr">
              <a:spcBef>
                <a:spcPct val="50000"/>
              </a:spcBef>
            </a:pPr>
            <a:endParaRPr lang="en-US" sz="1000" b="1">
              <a:solidFill>
                <a:srgbClr val="000066"/>
              </a:solidFill>
            </a:endParaRPr>
          </a:p>
        </p:txBody>
      </p:sp>
      <p:pic>
        <p:nvPicPr>
          <p:cNvPr id="447496" name="Picture 13" descr="Fig3"/>
          <p:cNvPicPr>
            <a:picLocks noChangeAspect="1" noChangeArrowheads="1"/>
          </p:cNvPicPr>
          <p:nvPr/>
        </p:nvPicPr>
        <p:blipFill>
          <a:blip r:embed="rId3"/>
          <a:srcRect l="4343" t="7497" r="13148" b="2022"/>
          <a:stretch>
            <a:fillRect/>
          </a:stretch>
        </p:blipFill>
        <p:spPr bwMode="auto">
          <a:xfrm>
            <a:off x="1641476" y="836613"/>
            <a:ext cx="3878263" cy="603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7497" name="Rectangle 15"/>
          <p:cNvSpPr>
            <a:spLocks noChangeArrowheads="1"/>
          </p:cNvSpPr>
          <p:nvPr/>
        </p:nvSpPr>
        <p:spPr bwMode="auto">
          <a:xfrm>
            <a:off x="5448300" y="5529264"/>
            <a:ext cx="36004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CC0000"/>
                </a:solidFill>
              </a:rPr>
              <a:t>P. Tzallas et all. </a:t>
            </a:r>
            <a:r>
              <a:rPr lang="en-US" i="1">
                <a:solidFill>
                  <a:srgbClr val="CC0000"/>
                </a:solidFill>
              </a:rPr>
              <a:t>Nature Physics</a:t>
            </a:r>
            <a:r>
              <a:rPr lang="en-US">
                <a:solidFill>
                  <a:srgbClr val="CC0000"/>
                </a:solidFill>
              </a:rPr>
              <a:t> </a:t>
            </a:r>
          </a:p>
          <a:p>
            <a:r>
              <a:rPr lang="en-US">
                <a:solidFill>
                  <a:srgbClr val="C00000"/>
                </a:solidFill>
              </a:rPr>
              <a:t>published on line </a:t>
            </a:r>
            <a:r>
              <a:rPr lang="en-GB">
                <a:solidFill>
                  <a:srgbClr val="C00000"/>
                </a:solidFill>
              </a:rPr>
              <a:t>3 July 2011</a:t>
            </a:r>
            <a:r>
              <a:rPr lang="en-US">
                <a:solidFill>
                  <a:srgbClr val="C00000"/>
                </a:solidFill>
              </a:rPr>
              <a:t> </a:t>
            </a:r>
          </a:p>
          <a:p>
            <a:r>
              <a:rPr lang="en-US">
                <a:solidFill>
                  <a:srgbClr val="C00000"/>
                </a:solidFill>
              </a:rPr>
              <a:t>DOI: 10.1038/NPHYS2033</a:t>
            </a:r>
          </a:p>
        </p:txBody>
      </p:sp>
      <p:grpSp>
        <p:nvGrpSpPr>
          <p:cNvPr id="9" name="Group 1211"/>
          <p:cNvGrpSpPr>
            <a:grpSpLocks/>
          </p:cNvGrpSpPr>
          <p:nvPr/>
        </p:nvGrpSpPr>
        <p:grpSpPr bwMode="auto">
          <a:xfrm>
            <a:off x="9077194" y="5643564"/>
            <a:ext cx="2114550" cy="1366837"/>
            <a:chOff x="7553194" y="5643578"/>
            <a:chExt cx="2114550" cy="1366838"/>
          </a:xfrm>
        </p:grpSpPr>
        <p:graphicFrame>
          <p:nvGraphicFramePr>
            <p:cNvPr id="10" name="Object 11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003" name="Photo Editor Photo" r:id="rId4" imgW="3409524" imgH="3677163" progId="">
                    <p:embed/>
                  </p:oleObj>
                </mc:Choice>
                <mc:Fallback>
                  <p:oleObj name="Photo Editor Photo" r:id="rId4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Rectangle 33"/>
            <p:cNvSpPr>
              <a:spLocks noChangeArrowheads="1"/>
            </p:cNvSpPr>
            <p:nvPr/>
          </p:nvSpPr>
          <p:spPr bwMode="auto">
            <a:xfrm>
              <a:off x="755319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776693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8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132314" y="5643279"/>
            <a:ext cx="2114550" cy="1366837"/>
            <a:chOff x="7370064" y="5643578"/>
            <a:chExt cx="2114550" cy="1366838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24" name="Photo Editor Photo" r:id="rId3" imgW="3409524" imgH="3677163" progId="">
                    <p:embed/>
                  </p:oleObj>
                </mc:Choice>
                <mc:Fallback>
                  <p:oleObj name="Photo Editor Photo" r:id="rId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Rectangle 33"/>
            <p:cNvSpPr>
              <a:spLocks noChangeArrowheads="1"/>
            </p:cNvSpPr>
            <p:nvPr/>
          </p:nvSpPr>
          <p:spPr bwMode="auto">
            <a:xfrm>
              <a:off x="737006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eaLnBrk="0" hangingPunct="0"/>
              <a:endParaRPr lang="el-G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7993" r="5732" b="5117"/>
          <a:stretch/>
        </p:blipFill>
        <p:spPr bwMode="auto">
          <a:xfrm>
            <a:off x="683587" y="1071549"/>
            <a:ext cx="4021677" cy="409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51790" y="0"/>
            <a:ext cx="1189507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Applications of energetic XUV super-continua </a:t>
            </a:r>
            <a:r>
              <a:rPr lang="en-US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</a:t>
            </a:r>
            <a:r>
              <a:rPr lang="en-US" sz="26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XUV-pump-XUV-probe </a:t>
            </a:r>
            <a:r>
              <a:rPr lang="en-US" sz="26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studies of 1fs scale intrinsic molecular dynamics</a:t>
            </a:r>
            <a:endParaRPr lang="el-GR" sz="26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US" sz="24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98603" y="847330"/>
            <a:ext cx="7065574" cy="5874921"/>
            <a:chOff x="4598603" y="1068709"/>
            <a:chExt cx="7065574" cy="5874921"/>
          </a:xfrm>
        </p:grpSpPr>
        <p:pic>
          <p:nvPicPr>
            <p:cNvPr id="7" name="Picture 7" descr="C:\Users\Admin\Downloads\Fig4_final-AliciaTrace (3)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8603" y="3052500"/>
              <a:ext cx="5409695" cy="3891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C:\Users\Admin\Downloads\Fig3_final (6)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9" r="8571" b="37488"/>
            <a:stretch>
              <a:fillRect/>
            </a:stretch>
          </p:blipFill>
          <p:spPr bwMode="auto">
            <a:xfrm>
              <a:off x="7487915" y="1068709"/>
              <a:ext cx="4176262" cy="2160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Arrow Connector 12"/>
            <p:cNvCxnSpPr/>
            <p:nvPr/>
          </p:nvCxnSpPr>
          <p:spPr>
            <a:xfrm flipV="1">
              <a:off x="8851392" y="2423160"/>
              <a:ext cx="749808" cy="220370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67"/>
          <p:cNvSpPr>
            <a:spLocks noChangeArrowheads="1"/>
          </p:cNvSpPr>
          <p:nvPr/>
        </p:nvSpPr>
        <p:spPr bwMode="auto">
          <a:xfrm>
            <a:off x="288513" y="6067602"/>
            <a:ext cx="49187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b="0" dirty="0" smtClean="0">
                <a:solidFill>
                  <a:srgbClr val="C00000"/>
                </a:solidFill>
                <a:cs typeface="Arial" panose="020B0604020202020204" pitchFamily="34" charset="0"/>
              </a:rPr>
              <a:t>Carpeggiani  </a:t>
            </a:r>
            <a:r>
              <a:rPr lang="en-GB" altLang="en-US" sz="1600" b="0" dirty="0">
                <a:solidFill>
                  <a:srgbClr val="C00000"/>
                </a:solidFill>
                <a:cs typeface="Arial" panose="020B0604020202020204" pitchFamily="34" charset="0"/>
              </a:rPr>
              <a:t>et al. </a:t>
            </a:r>
            <a:r>
              <a:rPr lang="en-GB" altLang="en-US" sz="1600" b="0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GB" altLang="en-US" sz="1600" b="0" i="1" dirty="0" smtClean="0">
                <a:solidFill>
                  <a:srgbClr val="C00000"/>
                </a:solidFill>
                <a:cs typeface="Arial" panose="020B0604020202020204" pitchFamily="34" charset="0"/>
              </a:rPr>
              <a:t>Phys. Rev.</a:t>
            </a:r>
            <a:r>
              <a:rPr lang="en-GB" altLang="en-US" sz="1600" b="0" dirty="0" smtClean="0">
                <a:solidFill>
                  <a:srgbClr val="C00000"/>
                </a:solidFill>
                <a:cs typeface="Arial" panose="020B0604020202020204" pitchFamily="34" charset="0"/>
              </a:rPr>
              <a:t> A</a:t>
            </a:r>
            <a:r>
              <a:rPr lang="en-GB" altLang="en-US" sz="1600" dirty="0" smtClean="0">
                <a:solidFill>
                  <a:srgbClr val="C00000"/>
                </a:solidFill>
                <a:cs typeface="Arial" panose="020B0604020202020204" pitchFamily="34" charset="0"/>
              </a:rPr>
              <a:t>89</a:t>
            </a:r>
            <a:r>
              <a:rPr lang="en-GB" altLang="en-US" sz="1600" b="0" dirty="0">
                <a:solidFill>
                  <a:srgbClr val="C00000"/>
                </a:solidFill>
                <a:cs typeface="Arial" panose="020B0604020202020204" pitchFamily="34" charset="0"/>
              </a:rPr>
              <a:t>, 023420 (2014</a:t>
            </a:r>
            <a:r>
              <a:rPr lang="en-GB" altLang="en-US" sz="1400" b="0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3556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132314" y="5643279"/>
            <a:ext cx="2114550" cy="1366837"/>
            <a:chOff x="7370064" y="5643578"/>
            <a:chExt cx="2114550" cy="1366838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34" name="Photo Editor Photo" r:id="rId3" imgW="3409524" imgH="3677163" progId="">
                    <p:embed/>
                  </p:oleObj>
                </mc:Choice>
                <mc:Fallback>
                  <p:oleObj name="Photo Editor Photo" r:id="rId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Rectangle 33"/>
            <p:cNvSpPr>
              <a:spLocks noChangeArrowheads="1"/>
            </p:cNvSpPr>
            <p:nvPr/>
          </p:nvSpPr>
          <p:spPr bwMode="auto">
            <a:xfrm>
              <a:off x="737006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eaLnBrk="0" hangingPunct="0"/>
              <a:endParaRPr lang="el-G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51790" y="0"/>
            <a:ext cx="11895074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Applications of energetic XUV super-continua </a:t>
            </a:r>
            <a:r>
              <a:rPr lang="en-US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</a:t>
            </a:r>
            <a:r>
              <a:rPr lang="en-US" sz="28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XUV-pump-XUV-probe studies of </a:t>
            </a:r>
            <a:r>
              <a:rPr lang="en-US" sz="26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1fs </a:t>
            </a:r>
            <a:r>
              <a:rPr lang="en-US" sz="26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scale </a:t>
            </a:r>
            <a:r>
              <a:rPr lang="en-US" sz="26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intrinsic </a:t>
            </a:r>
            <a:r>
              <a:rPr lang="en-US" sz="26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molecular </a:t>
            </a:r>
            <a:r>
              <a:rPr lang="en-US" sz="26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dynamics</a:t>
            </a:r>
            <a:endParaRPr lang="el-GR" sz="26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US" sz="24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3471673" y="1047032"/>
            <a:ext cx="8733151" cy="5545137"/>
            <a:chOff x="-155443" y="1268760"/>
            <a:chExt cx="8732697" cy="5544791"/>
          </a:xfrm>
        </p:grpSpPr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-155443" y="2695148"/>
              <a:ext cx="8508338" cy="4118403"/>
              <a:chOff x="-155443" y="2695575"/>
              <a:chExt cx="8508471" cy="4117801"/>
            </a:xfrm>
          </p:grpSpPr>
          <p:pic>
            <p:nvPicPr>
              <p:cNvPr id="17" name="Picture 8" descr="C:\Users\Admin\Downloads\Fig3_final (6)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55443" y="3140968"/>
                <a:ext cx="5148064" cy="3672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8" name="AutoShape 4"/>
              <p:cNvCxnSpPr>
                <a:cxnSpLocks noChangeShapeType="1"/>
              </p:cNvCxnSpPr>
              <p:nvPr/>
            </p:nvCxnSpPr>
            <p:spPr bwMode="auto">
              <a:xfrm flipH="1">
                <a:off x="6208316" y="2695575"/>
                <a:ext cx="214471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2769" y="1268760"/>
              <a:ext cx="4854485" cy="3384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7993" r="9306" b="5117"/>
          <a:stretch/>
        </p:blipFill>
        <p:spPr bwMode="auto">
          <a:xfrm>
            <a:off x="125803" y="1071546"/>
            <a:ext cx="3860981" cy="409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79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4"/>
          <p:cNvSpPr txBox="1"/>
          <p:nvPr/>
        </p:nvSpPr>
        <p:spPr>
          <a:xfrm>
            <a:off x="5017167" y="174617"/>
            <a:ext cx="5712383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800" b="1" dirty="0">
                <a:solidFill>
                  <a:srgbClr val="E7511E"/>
                </a:solidFill>
                <a:latin typeface="Calibri" panose="020F0502020204030204" pitchFamily="34" charset="0"/>
              </a:rPr>
              <a:t>Schematics of ELI-ALPS</a:t>
            </a:r>
          </a:p>
          <a:p>
            <a:pPr>
              <a:lnSpc>
                <a:spcPts val="2600"/>
              </a:lnSpc>
            </a:pP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Lasers, Secondary Sources, End-stations</a:t>
            </a:r>
            <a:endParaRPr lang="hu-HU" sz="2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24000" y="1136270"/>
            <a:ext cx="9144000" cy="5753976"/>
            <a:chOff x="1524000" y="1136270"/>
            <a:chExt cx="9144000" cy="5753976"/>
          </a:xfrm>
        </p:grpSpPr>
        <p:grpSp>
          <p:nvGrpSpPr>
            <p:cNvPr id="158" name="Group 157"/>
            <p:cNvGrpSpPr/>
            <p:nvPr/>
          </p:nvGrpSpPr>
          <p:grpSpPr>
            <a:xfrm>
              <a:off x="1524000" y="1961209"/>
              <a:ext cx="9144000" cy="4929037"/>
              <a:chOff x="0" y="1440000"/>
              <a:chExt cx="9144000" cy="4929037"/>
            </a:xfrm>
          </p:grpSpPr>
          <p:pic>
            <p:nvPicPr>
              <p:cNvPr id="159" name="Kép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440000"/>
                <a:ext cx="9144000" cy="4929037"/>
              </a:xfrm>
              <a:prstGeom prst="rect">
                <a:avLst/>
              </a:prstGeom>
            </p:spPr>
          </p:pic>
          <p:pic>
            <p:nvPicPr>
              <p:cNvPr id="160" name="Kép 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1961" y="1983361"/>
                <a:ext cx="3084497" cy="1822309"/>
              </a:xfrm>
              <a:prstGeom prst="rect">
                <a:avLst/>
              </a:prstGeom>
            </p:spPr>
          </p:pic>
          <p:pic>
            <p:nvPicPr>
              <p:cNvPr id="161" name="Kép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3773" y="3202579"/>
                <a:ext cx="5156587" cy="1382400"/>
              </a:xfrm>
              <a:prstGeom prst="rect">
                <a:avLst/>
              </a:prstGeom>
            </p:spPr>
          </p:pic>
          <p:pic>
            <p:nvPicPr>
              <p:cNvPr id="162" name="Kép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3304" y="3512473"/>
                <a:ext cx="3268815" cy="1922400"/>
              </a:xfrm>
              <a:prstGeom prst="rect">
                <a:avLst/>
              </a:prstGeom>
            </p:spPr>
          </p:pic>
          <p:pic>
            <p:nvPicPr>
              <p:cNvPr id="163" name="Kép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4920" y="4910608"/>
                <a:ext cx="567814" cy="305081"/>
              </a:xfrm>
              <a:prstGeom prst="rect">
                <a:avLst/>
              </a:prstGeom>
            </p:spPr>
          </p:pic>
          <p:pic>
            <p:nvPicPr>
              <p:cNvPr id="164" name="Kép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0047" y="4097668"/>
                <a:ext cx="556020" cy="326012"/>
              </a:xfrm>
              <a:prstGeom prst="rect">
                <a:avLst/>
              </a:prstGeom>
            </p:spPr>
          </p:pic>
          <p:pic>
            <p:nvPicPr>
              <p:cNvPr id="165" name="Kép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5102" y="3313858"/>
                <a:ext cx="780466" cy="421948"/>
              </a:xfrm>
              <a:prstGeom prst="rect">
                <a:avLst/>
              </a:prstGeom>
            </p:spPr>
          </p:pic>
          <p:pic>
            <p:nvPicPr>
              <p:cNvPr id="166" name="Kép 1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1940" y="3380454"/>
                <a:ext cx="1275229" cy="844738"/>
              </a:xfrm>
              <a:prstGeom prst="rect">
                <a:avLst/>
              </a:prstGeom>
            </p:spPr>
          </p:pic>
          <p:pic>
            <p:nvPicPr>
              <p:cNvPr id="167" name="Kép 1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2758" y="3435016"/>
                <a:ext cx="2226921" cy="1204034"/>
              </a:xfrm>
              <a:prstGeom prst="rect">
                <a:avLst/>
              </a:prstGeom>
            </p:spPr>
          </p:pic>
          <p:pic>
            <p:nvPicPr>
              <p:cNvPr id="168" name="Kép 1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1415" y="5117360"/>
                <a:ext cx="1594918" cy="613917"/>
              </a:xfrm>
              <a:prstGeom prst="rect">
                <a:avLst/>
              </a:prstGeom>
            </p:spPr>
          </p:pic>
          <p:pic>
            <p:nvPicPr>
              <p:cNvPr id="169" name="Kép 1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34489" y="4717155"/>
                <a:ext cx="1331578" cy="528184"/>
              </a:xfrm>
              <a:prstGeom prst="rect">
                <a:avLst/>
              </a:prstGeom>
            </p:spPr>
          </p:pic>
          <p:pic>
            <p:nvPicPr>
              <p:cNvPr id="170" name="Kép 1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2309" y="4406670"/>
                <a:ext cx="1707970" cy="557760"/>
              </a:xfrm>
              <a:prstGeom prst="rect">
                <a:avLst/>
              </a:prstGeom>
            </p:spPr>
          </p:pic>
          <p:pic>
            <p:nvPicPr>
              <p:cNvPr id="171" name="Kép 2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2067" y="2301444"/>
                <a:ext cx="1422679" cy="609720"/>
              </a:xfrm>
              <a:prstGeom prst="rect">
                <a:avLst/>
              </a:prstGeom>
            </p:spPr>
          </p:pic>
          <p:pic>
            <p:nvPicPr>
              <p:cNvPr id="172" name="Kép 22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6637" y="3137951"/>
                <a:ext cx="1527860" cy="850143"/>
              </a:xfrm>
              <a:prstGeom prst="rect">
                <a:avLst/>
              </a:prstGeom>
            </p:spPr>
          </p:pic>
          <p:pic>
            <p:nvPicPr>
              <p:cNvPr id="173" name="Kép 2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8634" y="3020608"/>
                <a:ext cx="1155894" cy="719691"/>
              </a:xfrm>
              <a:prstGeom prst="rect">
                <a:avLst/>
              </a:prstGeom>
            </p:spPr>
          </p:pic>
          <p:pic>
            <p:nvPicPr>
              <p:cNvPr id="174" name="Kép 25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9566" y="4521981"/>
                <a:ext cx="638853" cy="302148"/>
              </a:xfrm>
              <a:prstGeom prst="rect">
                <a:avLst/>
              </a:prstGeom>
            </p:spPr>
          </p:pic>
        </p:grpSp>
        <p:grpSp>
          <p:nvGrpSpPr>
            <p:cNvPr id="175" name="Group 174"/>
            <p:cNvGrpSpPr/>
            <p:nvPr/>
          </p:nvGrpSpPr>
          <p:grpSpPr>
            <a:xfrm>
              <a:off x="3971045" y="4508778"/>
              <a:ext cx="3420276" cy="1696603"/>
              <a:chOff x="2447045" y="3987569"/>
              <a:chExt cx="3420276" cy="1696603"/>
            </a:xfrm>
          </p:grpSpPr>
          <p:sp>
            <p:nvSpPr>
              <p:cNvPr id="176" name="TextBox 175"/>
              <p:cNvSpPr txBox="1"/>
              <p:nvPr/>
            </p:nvSpPr>
            <p:spPr>
              <a:xfrm rot="20697136">
                <a:off x="3959585" y="5345618"/>
                <a:ext cx="19077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HR GHHG S/CM</a:t>
                </a:r>
                <a:endParaRPr lang="el-GR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 rot="20650656">
                <a:off x="3418323" y="4894785"/>
                <a:ext cx="19077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HR GHHG GP</a:t>
                </a:r>
                <a:endParaRPr lang="el-GR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 rot="20708501">
                <a:off x="2447045" y="4550943"/>
                <a:ext cx="27803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SYLOS “compact” GHHG</a:t>
                </a:r>
                <a:endParaRPr lang="el-GR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 rot="20805422">
                <a:off x="2609970" y="3987569"/>
                <a:ext cx="27803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SYLOS “long” GHHG</a:t>
                </a:r>
                <a:endParaRPr lang="el-GR" sz="16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80" name="Group 179"/>
            <p:cNvGrpSpPr/>
            <p:nvPr/>
          </p:nvGrpSpPr>
          <p:grpSpPr>
            <a:xfrm>
              <a:off x="3304628" y="2378970"/>
              <a:ext cx="4349461" cy="1656396"/>
              <a:chOff x="1780627" y="1857762"/>
              <a:chExt cx="4349461" cy="1656396"/>
            </a:xfrm>
          </p:grpSpPr>
          <p:sp>
            <p:nvSpPr>
              <p:cNvPr id="181" name="TextBox 180"/>
              <p:cNvSpPr txBox="1"/>
              <p:nvPr/>
            </p:nvSpPr>
            <p:spPr>
              <a:xfrm rot="2054230">
                <a:off x="1780627" y="3175604"/>
                <a:ext cx="19077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2060"/>
                    </a:solidFill>
                  </a:rPr>
                  <a:t>SYLOS SHHG</a:t>
                </a:r>
                <a:endParaRPr lang="el-GR" sz="16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01" name="TextBox 200"/>
              <p:cNvSpPr txBox="1"/>
              <p:nvPr/>
            </p:nvSpPr>
            <p:spPr>
              <a:xfrm rot="20917572">
                <a:off x="4222352" y="1857762"/>
                <a:ext cx="19077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2060"/>
                    </a:solidFill>
                  </a:rPr>
                  <a:t>PW SHHG</a:t>
                </a:r>
                <a:endParaRPr lang="el-GR" sz="1600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203" name="Group 202"/>
            <p:cNvGrpSpPr/>
            <p:nvPr/>
          </p:nvGrpSpPr>
          <p:grpSpPr>
            <a:xfrm>
              <a:off x="1912075" y="3139650"/>
              <a:ext cx="5894683" cy="1567272"/>
              <a:chOff x="388074" y="2618442"/>
              <a:chExt cx="5894683" cy="1567272"/>
            </a:xfrm>
          </p:grpSpPr>
          <p:sp>
            <p:nvSpPr>
              <p:cNvPr id="277" name="TextBox 276"/>
              <p:cNvSpPr txBox="1"/>
              <p:nvPr/>
            </p:nvSpPr>
            <p:spPr>
              <a:xfrm rot="20917572">
                <a:off x="4623542" y="2618442"/>
                <a:ext cx="165921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PW Ion/electron</a:t>
                </a:r>
              </a:p>
              <a:p>
                <a:r>
                  <a:rPr lang="en-US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acceleration</a:t>
                </a:r>
                <a:endParaRPr lang="el-GR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87" name="TextBox 286"/>
              <p:cNvSpPr txBox="1"/>
              <p:nvPr/>
            </p:nvSpPr>
            <p:spPr>
              <a:xfrm rot="2373022">
                <a:off x="388074" y="3600939"/>
                <a:ext cx="20264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SYLOS e</a:t>
                </a:r>
                <a:r>
                  <a:rPr lang="en-US" sz="1600" baseline="300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-</a:t>
                </a:r>
                <a:endParaRPr lang="en-US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en-US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acceleration</a:t>
                </a:r>
                <a:endParaRPr lang="el-GR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1969703" y="1136270"/>
              <a:ext cx="8506500" cy="738658"/>
              <a:chOff x="134807" y="1136270"/>
              <a:chExt cx="8506500" cy="738658"/>
            </a:xfrm>
          </p:grpSpPr>
          <p:sp>
            <p:nvSpPr>
              <p:cNvPr id="146" name="Rectangle 145"/>
              <p:cNvSpPr/>
              <p:nvPr/>
            </p:nvSpPr>
            <p:spPr>
              <a:xfrm>
                <a:off x="134807" y="1152336"/>
                <a:ext cx="3312871" cy="480921"/>
              </a:xfrm>
              <a:prstGeom prst="rect">
                <a:avLst/>
              </a:prstGeom>
              <a:gradFill rotWithShape="1">
                <a:gsLst>
                  <a:gs pos="100000">
                    <a:srgbClr val="FFC000"/>
                  </a:gs>
                  <a:gs pos="50000">
                    <a:srgbClr val="FF9900"/>
                  </a:gs>
                  <a:gs pos="0">
                    <a:srgbClr val="FF9900"/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hu-HU" sz="11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TextBox 31"/>
              <p:cNvSpPr txBox="1"/>
              <p:nvPr/>
            </p:nvSpPr>
            <p:spPr>
              <a:xfrm>
                <a:off x="292551" y="1184795"/>
                <a:ext cx="2879230" cy="41549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hu-HU" sz="1200" b="1" kern="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</a:rPr>
                  <a:t>Primary</a:t>
                </a:r>
                <a:r>
                  <a:rPr lang="hu-HU" sz="1200" b="1" kern="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</a:rPr>
                  <a:t> </a:t>
                </a:r>
                <a:r>
                  <a:rPr lang="hu-HU" sz="1200" b="1" kern="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</a:rPr>
                  <a:t>sources</a:t>
                </a:r>
                <a:r>
                  <a:rPr lang="hu-HU" sz="1200" b="1" kern="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</a:rPr>
                  <a:t> </a:t>
                </a:r>
              </a:p>
              <a:p>
                <a:pPr algn="ctr">
                  <a:defRPr/>
                </a:pPr>
                <a:r>
                  <a:rPr lang="hu-HU" sz="850" b="1" kern="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</a:rPr>
                  <a:t>(</a:t>
                </a:r>
                <a:r>
                  <a:rPr lang="hu-HU" sz="850" b="1" kern="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</a:rPr>
                  <a:t>laser</a:t>
                </a:r>
                <a:r>
                  <a:rPr lang="hu-HU" sz="850" b="1" kern="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</a:rPr>
                  <a:t> </a:t>
                </a:r>
                <a:r>
                  <a:rPr lang="hu-HU" sz="850" b="1" kern="0" dirty="0" err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</a:rPr>
                  <a:t>beams</a:t>
                </a:r>
                <a:r>
                  <a:rPr lang="hu-HU" sz="850" b="1" kern="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</a:rPr>
                  <a:t>)</a:t>
                </a:r>
              </a:p>
            </p:txBody>
          </p:sp>
          <p:grpSp>
            <p:nvGrpSpPr>
              <p:cNvPr id="148" name="Csoportba foglalás 5"/>
              <p:cNvGrpSpPr/>
              <p:nvPr/>
            </p:nvGrpSpPr>
            <p:grpSpPr>
              <a:xfrm>
                <a:off x="4589788" y="1152336"/>
                <a:ext cx="2082732" cy="486316"/>
                <a:chOff x="3909457" y="1384590"/>
                <a:chExt cx="2082732" cy="486316"/>
              </a:xfrm>
            </p:grpSpPr>
            <p:sp>
              <p:nvSpPr>
                <p:cNvPr id="380" name="Rectangle 379"/>
                <p:cNvSpPr/>
                <p:nvPr/>
              </p:nvSpPr>
              <p:spPr>
                <a:xfrm>
                  <a:off x="4043972" y="1384590"/>
                  <a:ext cx="1866999" cy="486316"/>
                </a:xfrm>
                <a:prstGeom prst="rect">
                  <a:avLst/>
                </a:prstGeom>
                <a:gradFill rotWithShape="1">
                  <a:gsLst>
                    <a:gs pos="100000">
                      <a:srgbClr val="00B050"/>
                    </a:gs>
                    <a:gs pos="50000">
                      <a:srgbClr val="70AD47">
                        <a:lumMod val="75000"/>
                      </a:srgbClr>
                    </a:gs>
                    <a:gs pos="0">
                      <a:srgbClr val="70AD47">
                        <a:lumMod val="75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hu-HU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81" name="TextBox 31"/>
                <p:cNvSpPr txBox="1"/>
                <p:nvPr/>
              </p:nvSpPr>
              <p:spPr>
                <a:xfrm>
                  <a:off x="3909457" y="1417731"/>
                  <a:ext cx="2082732" cy="41549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fr-FR" sz="1200" b="1" kern="0" dirty="0">
                      <a:solidFill>
                        <a:prstClr val="white"/>
                      </a:solidFill>
                      <a:latin typeface="Calibri" panose="020F0502020204030204"/>
                    </a:rPr>
                    <a:t>Secondary sources </a:t>
                  </a:r>
                </a:p>
                <a:p>
                  <a:pPr algn="ctr">
                    <a:defRPr/>
                  </a:pPr>
                  <a:r>
                    <a:rPr lang="fr-FR" sz="850" b="1" kern="0" dirty="0">
                      <a:solidFill>
                        <a:prstClr val="white"/>
                      </a:solidFill>
                      <a:latin typeface="Calibri" panose="020F0502020204030204"/>
                    </a:rPr>
                    <a:t>(atto</a:t>
                  </a:r>
                  <a:r>
                    <a:rPr lang="hu-HU" sz="850" b="1" kern="0" dirty="0" err="1">
                      <a:solidFill>
                        <a:prstClr val="white"/>
                      </a:solidFill>
                      <a:latin typeface="Calibri" panose="020F0502020204030204"/>
                    </a:rPr>
                    <a:t>second</a:t>
                  </a:r>
                  <a:r>
                    <a:rPr lang="hu-HU" sz="850" b="1" kern="0" dirty="0">
                      <a:solidFill>
                        <a:prstClr val="white"/>
                      </a:solidFill>
                      <a:latin typeface="Calibri" panose="020F0502020204030204"/>
                    </a:rPr>
                    <a:t> </a:t>
                  </a:r>
                  <a:r>
                    <a:rPr lang="hu-HU" sz="850" b="1" kern="0" dirty="0" err="1">
                      <a:solidFill>
                        <a:prstClr val="white"/>
                      </a:solidFill>
                      <a:latin typeface="Calibri" panose="020F0502020204030204"/>
                    </a:rPr>
                    <a:t>pulses</a:t>
                  </a:r>
                  <a:r>
                    <a:rPr lang="fr-FR" sz="850" b="1" kern="0" dirty="0">
                      <a:solidFill>
                        <a:prstClr val="white"/>
                      </a:solidFill>
                      <a:latin typeface="Calibri" panose="020F0502020204030204"/>
                    </a:rPr>
                    <a:t>, particles</a:t>
                  </a:r>
                  <a:r>
                    <a:rPr lang="hu-HU" sz="850" b="1" kern="0" dirty="0">
                      <a:solidFill>
                        <a:prstClr val="white"/>
                      </a:solidFill>
                      <a:latin typeface="Calibri" panose="020F0502020204030204"/>
                    </a:rPr>
                    <a:t>, </a:t>
                  </a:r>
                  <a:r>
                    <a:rPr lang="hu-HU" sz="850" b="1" kern="0" dirty="0" err="1">
                      <a:solidFill>
                        <a:prstClr val="white"/>
                      </a:solidFill>
                      <a:latin typeface="Calibri" panose="020F0502020204030204"/>
                    </a:rPr>
                    <a:t>THz</a:t>
                  </a:r>
                  <a:r>
                    <a:rPr lang="hu-HU" sz="850" b="1" kern="0" dirty="0">
                      <a:solidFill>
                        <a:prstClr val="white"/>
                      </a:solidFill>
                      <a:latin typeface="Calibri" panose="020F0502020204030204"/>
                    </a:rPr>
                    <a:t>, MIR)</a:t>
                  </a:r>
                </a:p>
              </p:txBody>
            </p:sp>
          </p:grpSp>
          <p:sp>
            <p:nvSpPr>
              <p:cNvPr id="149" name="Rectangle 75"/>
              <p:cNvSpPr/>
              <p:nvPr/>
            </p:nvSpPr>
            <p:spPr>
              <a:xfrm>
                <a:off x="7201076" y="1136270"/>
                <a:ext cx="1440231" cy="475276"/>
              </a:xfrm>
              <a:prstGeom prst="rect">
                <a:avLst/>
              </a:prstGeom>
              <a:gradFill rotWithShape="1">
                <a:gsLst>
                  <a:gs pos="100000">
                    <a:srgbClr val="5B9BD5">
                      <a:lumMod val="50000"/>
                    </a:srgbClr>
                  </a:gs>
                  <a:gs pos="50000">
                    <a:srgbClr val="5B9BD5">
                      <a:lumMod val="75000"/>
                    </a:srgbClr>
                  </a:gs>
                  <a:gs pos="0">
                    <a:srgbClr val="5B9BD5">
                      <a:lumMod val="50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hu-HU" sz="11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" name="TextBox 31"/>
              <p:cNvSpPr txBox="1"/>
              <p:nvPr/>
            </p:nvSpPr>
            <p:spPr>
              <a:xfrm>
                <a:off x="7274507" y="1228989"/>
                <a:ext cx="1287652" cy="27699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fr-FR" sz="1200" b="1" kern="0" dirty="0">
                    <a:solidFill>
                      <a:prstClr val="white"/>
                    </a:solidFill>
                    <a:latin typeface="Calibri" panose="020F0502020204030204"/>
                  </a:rPr>
                  <a:t>Experiments</a:t>
                </a:r>
              </a:p>
            </p:txBody>
          </p:sp>
          <p:grpSp>
            <p:nvGrpSpPr>
              <p:cNvPr id="151" name="Csoportba foglalás 10"/>
              <p:cNvGrpSpPr/>
              <p:nvPr/>
            </p:nvGrpSpPr>
            <p:grpSpPr>
              <a:xfrm>
                <a:off x="3547290" y="1249958"/>
                <a:ext cx="1035450" cy="298281"/>
                <a:chOff x="2885771" y="874028"/>
                <a:chExt cx="605312" cy="298281"/>
              </a:xfrm>
              <a:solidFill>
                <a:sysClr val="windowText" lastClr="000000">
                  <a:lumMod val="75000"/>
                  <a:lumOff val="25000"/>
                </a:sysClr>
              </a:solidFill>
            </p:grpSpPr>
            <p:sp>
              <p:nvSpPr>
                <p:cNvPr id="378" name="Jobbra nyíl 7"/>
                <p:cNvSpPr/>
                <p:nvPr/>
              </p:nvSpPr>
              <p:spPr>
                <a:xfrm>
                  <a:off x="2885771" y="874028"/>
                  <a:ext cx="605312" cy="117106"/>
                </a:xfrm>
                <a:prstGeom prst="rightArrow">
                  <a:avLst/>
                </a:prstGeom>
                <a:grpFill/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hu-HU" sz="110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79" name="Jobbra nyíl 65"/>
                <p:cNvSpPr/>
                <p:nvPr/>
              </p:nvSpPr>
              <p:spPr>
                <a:xfrm>
                  <a:off x="2885771" y="1055203"/>
                  <a:ext cx="605312" cy="117106"/>
                </a:xfrm>
                <a:prstGeom prst="rightArrow">
                  <a:avLst/>
                </a:prstGeom>
                <a:grpFill/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hu-HU" sz="110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52" name="Csoportba foglalás 36"/>
              <p:cNvGrpSpPr/>
              <p:nvPr/>
            </p:nvGrpSpPr>
            <p:grpSpPr>
              <a:xfrm>
                <a:off x="6672520" y="1170843"/>
                <a:ext cx="428943" cy="422181"/>
                <a:chOff x="5724804" y="821226"/>
                <a:chExt cx="605312" cy="422181"/>
              </a:xfrm>
              <a:solidFill>
                <a:sysClr val="windowText" lastClr="000000">
                  <a:lumMod val="75000"/>
                  <a:lumOff val="25000"/>
                </a:sysClr>
              </a:solidFill>
            </p:grpSpPr>
            <p:sp>
              <p:nvSpPr>
                <p:cNvPr id="375" name="Jobbra nyíl 67"/>
                <p:cNvSpPr/>
                <p:nvPr/>
              </p:nvSpPr>
              <p:spPr>
                <a:xfrm>
                  <a:off x="5724804" y="821226"/>
                  <a:ext cx="605312" cy="117106"/>
                </a:xfrm>
                <a:prstGeom prst="rightArrow">
                  <a:avLst/>
                </a:prstGeom>
                <a:grpFill/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hu-HU" sz="110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76" name="Jobbra nyíl 70"/>
                <p:cNvSpPr/>
                <p:nvPr/>
              </p:nvSpPr>
              <p:spPr>
                <a:xfrm>
                  <a:off x="5724804" y="973764"/>
                  <a:ext cx="605312" cy="117106"/>
                </a:xfrm>
                <a:prstGeom prst="rightArrow">
                  <a:avLst/>
                </a:prstGeom>
                <a:grpFill/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hu-HU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77" name="Jobbra nyíl 77"/>
                <p:cNvSpPr/>
                <p:nvPr/>
              </p:nvSpPr>
              <p:spPr>
                <a:xfrm>
                  <a:off x="5724804" y="1126301"/>
                  <a:ext cx="605312" cy="117106"/>
                </a:xfrm>
                <a:prstGeom prst="rightArrow">
                  <a:avLst/>
                </a:prstGeom>
                <a:grpFill/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hu-HU" sz="135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38" name="Csoportba foglalás 105"/>
              <p:cNvGrpSpPr/>
              <p:nvPr/>
            </p:nvGrpSpPr>
            <p:grpSpPr>
              <a:xfrm>
                <a:off x="1732166" y="1635869"/>
                <a:ext cx="6230204" cy="239059"/>
                <a:chOff x="1583761" y="404393"/>
                <a:chExt cx="6230204" cy="239059"/>
              </a:xfrm>
              <a:solidFill>
                <a:sysClr val="windowText" lastClr="000000">
                  <a:lumMod val="75000"/>
                  <a:lumOff val="25000"/>
                </a:sysClr>
              </a:solidFill>
            </p:grpSpPr>
            <p:sp>
              <p:nvSpPr>
                <p:cNvPr id="340" name="Kanyar felfelé 114"/>
                <p:cNvSpPr/>
                <p:nvPr/>
              </p:nvSpPr>
              <p:spPr>
                <a:xfrm>
                  <a:off x="4757543" y="404393"/>
                  <a:ext cx="3056422" cy="239059"/>
                </a:xfrm>
                <a:prstGeom prst="bentUpArrow">
                  <a:avLst/>
                </a:prstGeom>
                <a:grpFill/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hu-HU" sz="1100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41" name="L alak 115"/>
                <p:cNvSpPr/>
                <p:nvPr/>
              </p:nvSpPr>
              <p:spPr>
                <a:xfrm>
                  <a:off x="1583761" y="523924"/>
                  <a:ext cx="3173781" cy="118652"/>
                </a:xfrm>
                <a:prstGeom prst="corner">
                  <a:avLst/>
                </a:prstGeom>
                <a:grpFill/>
                <a:ln>
                  <a:noFill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878261" y="4168755"/>
              <a:ext cx="3720429" cy="1446281"/>
              <a:chOff x="4354260" y="4168754"/>
              <a:chExt cx="3720429" cy="144628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5019715" y="4168754"/>
                <a:ext cx="3054974" cy="1446281"/>
                <a:chOff x="5019715" y="4168754"/>
                <a:chExt cx="3054974" cy="1446281"/>
              </a:xfrm>
            </p:grpSpPr>
            <p:grpSp>
              <p:nvGrpSpPr>
                <p:cNvPr id="288" name="Group 287"/>
                <p:cNvGrpSpPr/>
                <p:nvPr/>
              </p:nvGrpSpPr>
              <p:grpSpPr>
                <a:xfrm>
                  <a:off x="5019715" y="4168754"/>
                  <a:ext cx="3054974" cy="541229"/>
                  <a:chOff x="5086268" y="3582969"/>
                  <a:chExt cx="2980674" cy="541229"/>
                </a:xfrm>
              </p:grpSpPr>
              <p:sp>
                <p:nvSpPr>
                  <p:cNvPr id="289" name="TextBox 288"/>
                  <p:cNvSpPr txBox="1"/>
                  <p:nvPr/>
                </p:nvSpPr>
                <p:spPr>
                  <a:xfrm>
                    <a:off x="6784591" y="3600978"/>
                    <a:ext cx="1282351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/>
                      <a:t>HF (2PW, 10Hz, 17fs)</a:t>
                    </a:r>
                    <a:endParaRPr lang="el-GR" sz="1400" dirty="0"/>
                  </a:p>
                </p:txBody>
              </p:sp>
              <p:sp>
                <p:nvSpPr>
                  <p:cNvPr id="290" name="TextBox 289"/>
                  <p:cNvSpPr txBox="1"/>
                  <p:nvPr/>
                </p:nvSpPr>
                <p:spPr>
                  <a:xfrm>
                    <a:off x="5086268" y="3582969"/>
                    <a:ext cx="1580930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/>
                      <a:t>SYLOS (1kHz, 100mJ, 5fs, CEP)</a:t>
                    </a:r>
                    <a:endParaRPr lang="el-GR" sz="1400" dirty="0"/>
                  </a:p>
                </p:txBody>
              </p:sp>
            </p:grpSp>
            <p:sp>
              <p:nvSpPr>
                <p:cNvPr id="382" name="TextBox 381"/>
                <p:cNvSpPr txBox="1"/>
                <p:nvPr/>
              </p:nvSpPr>
              <p:spPr>
                <a:xfrm>
                  <a:off x="5157951" y="5091815"/>
                  <a:ext cx="168116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HR (100kHz, 5mJ, 6 fs, CEP)</a:t>
                  </a:r>
                  <a:endParaRPr lang="el-GR" sz="1400" dirty="0"/>
                </a:p>
              </p:txBody>
            </p:sp>
          </p:grpSp>
          <p:sp>
            <p:nvSpPr>
              <p:cNvPr id="383" name="TextBox 382"/>
              <p:cNvSpPr txBox="1"/>
              <p:nvPr/>
            </p:nvSpPr>
            <p:spPr>
              <a:xfrm>
                <a:off x="4354260" y="4669526"/>
                <a:ext cx="6983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MIR</a:t>
                </a:r>
                <a:endParaRPr lang="el-GR"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071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51790" y="0"/>
            <a:ext cx="952373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Future perspectives                                                                          </a:t>
            </a:r>
            <a:r>
              <a:rPr lang="en-US" sz="26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ELI-ALPS challenge &amp; opportunity</a:t>
            </a:r>
            <a:endParaRPr lang="el-GR" sz="26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US" sz="24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3499" y="1146098"/>
            <a:ext cx="7149273" cy="5385981"/>
            <a:chOff x="-63500" y="1146098"/>
            <a:chExt cx="7282091" cy="5385981"/>
          </a:xfrm>
        </p:grpSpPr>
        <p:grpSp>
          <p:nvGrpSpPr>
            <p:cNvPr id="19" name="Group 18"/>
            <p:cNvGrpSpPr/>
            <p:nvPr/>
          </p:nvGrpSpPr>
          <p:grpSpPr>
            <a:xfrm>
              <a:off x="-63500" y="1290874"/>
              <a:ext cx="3811740" cy="5241205"/>
              <a:chOff x="-115565" y="2377994"/>
              <a:chExt cx="4040204" cy="5241205"/>
            </a:xfrm>
          </p:grpSpPr>
          <p:pic>
            <p:nvPicPr>
              <p:cNvPr id="21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32080" y="4549490"/>
                <a:ext cx="3708400" cy="1742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8487" y="6294120"/>
                <a:ext cx="2953684" cy="10134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TextBox 6"/>
              <p:cNvSpPr txBox="1">
                <a:spLocks noChangeArrowheads="1"/>
              </p:cNvSpPr>
              <p:nvPr/>
            </p:nvSpPr>
            <p:spPr bwMode="auto">
              <a:xfrm>
                <a:off x="-115565" y="2377994"/>
                <a:ext cx="3996430" cy="78483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500" dirty="0" smtClean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Dymanics in </a:t>
                </a:r>
                <a:r>
                  <a:rPr lang="it-IT" sz="150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it-IT" sz="1500" b="0" dirty="0" smtClean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equential vs non-sequential double ionization of helium </a:t>
                </a:r>
                <a:r>
                  <a:rPr lang="it-IT" sz="150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require REMI @ high </a:t>
                </a:r>
                <a:r>
                  <a:rPr lang="it-IT" sz="1500" b="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XUV intenisties &amp; high</a:t>
                </a:r>
                <a:r>
                  <a:rPr lang="it-IT" sz="150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5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rep </a:t>
                </a:r>
                <a:r>
                  <a:rPr lang="it-IT" sz="150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rates</a:t>
                </a:r>
                <a:endParaRPr lang="it-IT" sz="1500" b="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4" name="Picture 23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t="-1" b="5040"/>
              <a:stretch/>
            </p:blipFill>
            <p:spPr bwMode="auto">
              <a:xfrm>
                <a:off x="-15386" y="3140736"/>
                <a:ext cx="3843952" cy="1618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Rectangle 167"/>
              <p:cNvSpPr>
                <a:spLocks noChangeArrowheads="1"/>
              </p:cNvSpPr>
              <p:nvPr/>
            </p:nvSpPr>
            <p:spPr bwMode="auto">
              <a:xfrm>
                <a:off x="140894" y="7296034"/>
                <a:ext cx="3783745" cy="323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marL="342900" indent="-342900">
                  <a:defRPr/>
                </a:pPr>
                <a:r>
                  <a:rPr lang="en-GB" sz="1500" b="0" dirty="0" smtClean="0">
                    <a:solidFill>
                      <a:schemeClr val="tx2">
                        <a:lumMod val="75000"/>
                      </a:schemeClr>
                    </a:solidFill>
                    <a:latin typeface="Arial" charset="0"/>
                    <a:cs typeface="Arial" charset="0"/>
                  </a:rPr>
                  <a:t>Feist  </a:t>
                </a:r>
                <a:r>
                  <a:rPr lang="en-GB" sz="1500" b="0" dirty="0">
                    <a:solidFill>
                      <a:schemeClr val="tx2">
                        <a:lumMod val="75000"/>
                      </a:schemeClr>
                    </a:solidFill>
                    <a:latin typeface="Arial" charset="0"/>
                    <a:cs typeface="Arial" charset="0"/>
                  </a:rPr>
                  <a:t>et al.  </a:t>
                </a:r>
                <a:r>
                  <a:rPr lang="en-GB" sz="1500" b="0" dirty="0" smtClean="0">
                    <a:solidFill>
                      <a:schemeClr val="tx2">
                        <a:lumMod val="75000"/>
                      </a:schemeClr>
                    </a:solidFill>
                    <a:latin typeface="Arial" charset="0"/>
                  </a:rPr>
                  <a:t>PRL</a:t>
                </a:r>
                <a:r>
                  <a:rPr lang="en-GB" sz="15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charset="0"/>
                  </a:rPr>
                  <a:t>103</a:t>
                </a:r>
                <a:r>
                  <a:rPr lang="en-GB" sz="1500" b="0" dirty="0" smtClean="0">
                    <a:solidFill>
                      <a:schemeClr val="tx2">
                        <a:lumMod val="75000"/>
                      </a:schemeClr>
                    </a:solidFill>
                    <a:latin typeface="Arial" charset="0"/>
                  </a:rPr>
                  <a:t>, 06302 </a:t>
                </a:r>
                <a:r>
                  <a:rPr lang="en-GB" sz="1500" b="0" dirty="0" smtClean="0">
                    <a:solidFill>
                      <a:schemeClr val="tx2">
                        <a:lumMod val="75000"/>
                      </a:schemeClr>
                    </a:solidFill>
                    <a:latin typeface="Arial" charset="0"/>
                    <a:cs typeface="Arial" charset="0"/>
                  </a:rPr>
                  <a:t>(2009)</a:t>
                </a:r>
                <a:endParaRPr lang="en-GB" sz="1500" b="0" dirty="0">
                  <a:solidFill>
                    <a:schemeClr val="tx2">
                      <a:lumMod val="75000"/>
                    </a:schemeClr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462601" y="1146098"/>
              <a:ext cx="3755990" cy="4960045"/>
              <a:chOff x="4339883" y="2705384"/>
              <a:chExt cx="4127683" cy="4960045"/>
            </a:xfrm>
          </p:grpSpPr>
          <p:sp>
            <p:nvSpPr>
              <p:cNvPr id="27" name="TextBox 6"/>
              <p:cNvSpPr txBox="1">
                <a:spLocks noChangeArrowheads="1"/>
              </p:cNvSpPr>
              <p:nvPr/>
            </p:nvSpPr>
            <p:spPr bwMode="auto">
              <a:xfrm>
                <a:off x="4511531" y="2705384"/>
                <a:ext cx="3736212" cy="9387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it-IT" sz="500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it-IT" sz="5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it-IT" sz="1500" dirty="0" smtClean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Coupled electon-nuclear dynamics in small molecules </a:t>
                </a:r>
                <a:r>
                  <a:rPr lang="it-IT" sz="150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require REMI @                                            high </a:t>
                </a:r>
                <a:r>
                  <a:rPr lang="it-IT" sz="1500" b="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XUV intenisties &amp; high</a:t>
                </a:r>
                <a:r>
                  <a:rPr lang="it-IT" sz="150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5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rep </a:t>
                </a:r>
                <a:r>
                  <a:rPr lang="it-IT" sz="150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rates</a:t>
                </a:r>
                <a:endParaRPr lang="it-IT" sz="1500" b="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Picture 27" descr="Fig. 5.">
                <a:hlinkClick r:id="rId5"/>
              </p:cNvPr>
              <p:cNvPicPr/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714801" y="3807186"/>
                <a:ext cx="3254979" cy="34080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4339883" y="7342264"/>
                <a:ext cx="4127683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500" dirty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Palacios et al. </a:t>
                </a:r>
                <a:r>
                  <a:rPr lang="en-GB" sz="1500" dirty="0" smtClean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PNAS</a:t>
                </a:r>
                <a:r>
                  <a:rPr lang="en-GB" sz="15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111</a:t>
                </a:r>
                <a:r>
                  <a:rPr lang="en-GB" sz="1500" dirty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3973 (2014)</a:t>
                </a:r>
                <a:endParaRPr lang="el-GR" sz="15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6838014" y="53340"/>
            <a:ext cx="5353986" cy="5098570"/>
            <a:chOff x="6838014" y="1352736"/>
            <a:chExt cx="5353986" cy="5098570"/>
          </a:xfrm>
        </p:grpSpPr>
        <p:grpSp>
          <p:nvGrpSpPr>
            <p:cNvPr id="30" name="Group 29"/>
            <p:cNvGrpSpPr/>
            <p:nvPr/>
          </p:nvGrpSpPr>
          <p:grpSpPr>
            <a:xfrm>
              <a:off x="6838014" y="1381713"/>
              <a:ext cx="5353272" cy="5069593"/>
              <a:chOff x="6838014" y="1381713"/>
              <a:chExt cx="5353272" cy="5069593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7"/>
              <a:srcRect l="2145" t="9236" r="2288"/>
              <a:stretch/>
            </p:blipFill>
            <p:spPr>
              <a:xfrm>
                <a:off x="6838014" y="1381713"/>
                <a:ext cx="5353272" cy="1893282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8"/>
              <a:srcRect l="35808" t="18792" r="4087" b="17247"/>
              <a:stretch/>
            </p:blipFill>
            <p:spPr>
              <a:xfrm>
                <a:off x="7019138" y="3395142"/>
                <a:ext cx="5114849" cy="3056164"/>
              </a:xfrm>
              <a:prstGeom prst="rect">
                <a:avLst/>
              </a:prstGeom>
            </p:spPr>
          </p:pic>
        </p:grpSp>
        <p:sp>
          <p:nvSpPr>
            <p:cNvPr id="31" name="Rectangle 30"/>
            <p:cNvSpPr/>
            <p:nvPr/>
          </p:nvSpPr>
          <p:spPr>
            <a:xfrm>
              <a:off x="9194320" y="1352736"/>
              <a:ext cx="29976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solidFill>
                    <a:srgbClr val="002060"/>
                  </a:solidFill>
                </a:rPr>
                <a:t>http://www.eli-alps.hu/?q=en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335590" y="5274530"/>
            <a:ext cx="47892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7511E"/>
                </a:solidFill>
              </a:rPr>
              <a:t>Requires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E7511E"/>
                </a:solidFill>
              </a:rPr>
              <a:t>High XUV intensities (10</a:t>
            </a:r>
            <a:r>
              <a:rPr lang="en-US" baseline="30000" dirty="0" smtClean="0">
                <a:solidFill>
                  <a:srgbClr val="E7511E"/>
                </a:solidFill>
              </a:rPr>
              <a:t>15</a:t>
            </a:r>
            <a:r>
              <a:rPr lang="en-US" dirty="0" smtClean="0">
                <a:solidFill>
                  <a:srgbClr val="E7511E"/>
                </a:solidFill>
              </a:rPr>
              <a:t>-</a:t>
            </a:r>
            <a:r>
              <a:rPr lang="en-US" dirty="0">
                <a:solidFill>
                  <a:srgbClr val="E7511E"/>
                </a:solidFill>
              </a:rPr>
              <a:t> </a:t>
            </a:r>
            <a:r>
              <a:rPr lang="en-US" dirty="0" smtClean="0">
                <a:solidFill>
                  <a:srgbClr val="E7511E"/>
                </a:solidFill>
              </a:rPr>
              <a:t>10</a:t>
            </a:r>
            <a:r>
              <a:rPr lang="en-US" baseline="30000" dirty="0" smtClean="0">
                <a:solidFill>
                  <a:srgbClr val="E7511E"/>
                </a:solidFill>
              </a:rPr>
              <a:t>16</a:t>
            </a:r>
            <a:r>
              <a:rPr lang="en-US" dirty="0" smtClean="0">
                <a:solidFill>
                  <a:srgbClr val="E7511E"/>
                </a:solidFill>
              </a:rPr>
              <a:t> W/cm</a:t>
            </a:r>
            <a:r>
              <a:rPr lang="en-US" baseline="30000" dirty="0" smtClean="0">
                <a:solidFill>
                  <a:srgbClr val="E7511E"/>
                </a:solidFill>
              </a:rPr>
              <a:t>2</a:t>
            </a:r>
            <a:r>
              <a:rPr lang="en-US" dirty="0" smtClean="0">
                <a:solidFill>
                  <a:srgbClr val="E7511E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E7511E"/>
                </a:solidFill>
              </a:rPr>
              <a:t>High rep rate (</a:t>
            </a:r>
            <a:r>
              <a:rPr lang="en-US" u="sng" dirty="0" smtClean="0">
                <a:solidFill>
                  <a:srgbClr val="E7511E"/>
                </a:solidFill>
              </a:rPr>
              <a:t>&gt;</a:t>
            </a:r>
            <a:r>
              <a:rPr lang="en-US" dirty="0" smtClean="0">
                <a:solidFill>
                  <a:srgbClr val="E7511E"/>
                </a:solidFill>
              </a:rPr>
              <a:t>1kHz)</a:t>
            </a:r>
            <a:endParaRPr lang="en-US" u="sng" dirty="0" smtClean="0">
              <a:solidFill>
                <a:srgbClr val="E7511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E7511E"/>
                </a:solidFill>
              </a:rPr>
              <a:t>High temporal resolution (~100 </a:t>
            </a:r>
            <a:r>
              <a:rPr lang="en-US" dirty="0" err="1" smtClean="0">
                <a:solidFill>
                  <a:srgbClr val="E7511E"/>
                </a:solidFill>
              </a:rPr>
              <a:t>asec</a:t>
            </a:r>
            <a:r>
              <a:rPr lang="en-US" dirty="0" smtClean="0">
                <a:solidFill>
                  <a:srgbClr val="E7511E"/>
                </a:solidFill>
              </a:rPr>
              <a:t>)</a:t>
            </a:r>
          </a:p>
          <a:p>
            <a:r>
              <a:rPr lang="en-US" b="1" dirty="0" smtClean="0">
                <a:solidFill>
                  <a:srgbClr val="E7511E"/>
                </a:solidFill>
              </a:rPr>
              <a:t>Uniquely available @ ELI-ALPS</a:t>
            </a:r>
            <a:endParaRPr lang="en-US" b="1" dirty="0">
              <a:solidFill>
                <a:srgbClr val="E751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2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192000" cy="68849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>
              <a:latin typeface="Arial" charset="0"/>
            </a:endParaRPr>
          </a:p>
        </p:txBody>
      </p:sp>
      <p:pic>
        <p:nvPicPr>
          <p:cNvPr id="15364" name="Picture 38" descr="main"/>
          <p:cNvPicPr>
            <a:picLocks noChangeAspect="1" noChangeArrowheads="1"/>
          </p:cNvPicPr>
          <p:nvPr/>
        </p:nvPicPr>
        <p:blipFill>
          <a:blip r:embed="rId3" cstate="print"/>
          <a:srcRect t="20767" b="22632"/>
          <a:stretch>
            <a:fillRect/>
          </a:stretch>
        </p:blipFill>
        <p:spPr bwMode="auto">
          <a:xfrm>
            <a:off x="1897422" y="1268760"/>
            <a:ext cx="4558618" cy="151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oup 38"/>
          <p:cNvGrpSpPr/>
          <p:nvPr/>
        </p:nvGrpSpPr>
        <p:grpSpPr>
          <a:xfrm>
            <a:off x="7915200" y="1190675"/>
            <a:ext cx="3581400" cy="6389688"/>
            <a:chOff x="6372200" y="1190674"/>
            <a:chExt cx="3581400" cy="6389688"/>
          </a:xfrm>
        </p:grpSpPr>
        <p:grpSp>
          <p:nvGrpSpPr>
            <p:cNvPr id="2" name="Group 33"/>
            <p:cNvGrpSpPr>
              <a:grpSpLocks/>
            </p:cNvGrpSpPr>
            <p:nvPr/>
          </p:nvGrpSpPr>
          <p:grpSpPr bwMode="auto">
            <a:xfrm>
              <a:off x="6372200" y="1190674"/>
              <a:ext cx="3581400" cy="6389688"/>
              <a:chOff x="4163" y="852"/>
              <a:chExt cx="2256" cy="4025"/>
            </a:xfrm>
          </p:grpSpPr>
          <p:sp>
            <p:nvSpPr>
              <p:cNvPr id="30" name="Text Box 26"/>
              <p:cNvSpPr txBox="1">
                <a:spLocks noChangeArrowheads="1"/>
              </p:cNvSpPr>
              <p:nvPr/>
            </p:nvSpPr>
            <p:spPr bwMode="auto">
              <a:xfrm>
                <a:off x="4163" y="852"/>
                <a:ext cx="2256" cy="4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342900" indent="-342900" eaLnBrk="0" hangingPunct="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r>
                  <a:rPr lang="en-US" alt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Collaborations</a:t>
                </a: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endParaRPr lang="en-US" altLang="en-US" sz="1000" b="0" dirty="0">
                  <a:solidFill>
                    <a:srgbClr val="DDDD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r>
                  <a:rPr lang="en-US" altLang="en-US" sz="1600" b="0" dirty="0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G. D. Tsakiris </a:t>
                </a: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r>
                  <a:rPr lang="en-US" altLang="en-US" sz="1600" b="0" dirty="0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H. </a:t>
                </a:r>
                <a:r>
                  <a:rPr lang="en-US" altLang="en-US" sz="1600" b="0" dirty="0" err="1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Schröder</a:t>
                </a:r>
                <a:endParaRPr lang="en-US" altLang="en-US" sz="1600" b="0" dirty="0">
                  <a:solidFill>
                    <a:srgbClr val="DDDD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r>
                  <a:rPr lang="en-GB" altLang="en-US" sz="1600" b="0" dirty="0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L. </a:t>
                </a:r>
                <a:r>
                  <a:rPr lang="en-GB" altLang="en-US" sz="1600" b="0" dirty="0" err="1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Veisz</a:t>
                </a:r>
                <a:endParaRPr lang="en-GB" altLang="en-US" sz="1600" b="0" dirty="0">
                  <a:solidFill>
                    <a:srgbClr val="DDDD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r>
                  <a:rPr lang="en-GB" altLang="en-US" sz="1600" b="0" dirty="0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GB" altLang="en-US" sz="1600" b="0" dirty="0" err="1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Bergues</a:t>
                </a:r>
                <a:endParaRPr lang="en-US" altLang="en-US" sz="1600" b="0" dirty="0">
                  <a:solidFill>
                    <a:srgbClr val="DDDD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endParaRPr lang="en-US" altLang="en-US" sz="1600" b="0" dirty="0">
                  <a:solidFill>
                    <a:srgbClr val="DDDD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r>
                  <a:rPr lang="en-US" altLang="en-US" sz="1600" b="0" dirty="0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L. A.A.</a:t>
                </a: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r>
                  <a:rPr lang="en-US" altLang="en-US" sz="1600" b="0" dirty="0" err="1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Nikolopoulos</a:t>
                </a:r>
                <a:endParaRPr lang="en-US" altLang="en-US" sz="1600" b="0" dirty="0">
                  <a:solidFill>
                    <a:srgbClr val="DDDD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endParaRPr lang="en-US" altLang="en-US" sz="1200" b="0" dirty="0">
                  <a:solidFill>
                    <a:srgbClr val="DDDD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r>
                  <a:rPr lang="en-US" altLang="en-US" sz="1600" b="0" dirty="0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F. Martin</a:t>
                </a: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  <a:buFontTx/>
                  <a:buAutoNum type="alphaUcPeriod"/>
                </a:pPr>
                <a:r>
                  <a:rPr lang="en-US" altLang="en-US" sz="1600" b="0" dirty="0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Palacios</a:t>
                </a: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endParaRPr lang="en-US" altLang="en-US" sz="1000" b="0" dirty="0">
                  <a:solidFill>
                    <a:srgbClr val="DDDD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r>
                  <a:rPr lang="en-US" altLang="en-US" sz="1600" b="0" dirty="0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:r>
                  <a:rPr lang="en-US" altLang="en-US" sz="1600" b="0" dirty="0" err="1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Robotis</a:t>
                </a:r>
                <a:endParaRPr lang="en-US" altLang="en-US" sz="1600" b="0" dirty="0">
                  <a:solidFill>
                    <a:srgbClr val="DDDD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r>
                  <a:rPr lang="en-US" altLang="en-US" sz="1600" b="0" dirty="0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M. Dresher</a:t>
                </a: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endParaRPr lang="en-US" altLang="en-US" sz="500" b="0" dirty="0">
                  <a:solidFill>
                    <a:srgbClr val="DDDD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r>
                  <a:rPr lang="en-US" altLang="en-US" sz="1600" b="0" dirty="0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O. </a:t>
                </a:r>
                <a:r>
                  <a:rPr lang="en-US" altLang="en-US" sz="1600" b="0" dirty="0" smtClean="0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Faucher</a:t>
                </a: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r>
                  <a:rPr lang="en-US" altLang="en-US" sz="1600" b="0" dirty="0" smtClean="0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E. Hertz</a:t>
                </a:r>
                <a:endParaRPr lang="en-US" altLang="en-US" sz="1600" b="0" dirty="0">
                  <a:solidFill>
                    <a:srgbClr val="DDDD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endParaRPr lang="en-US" altLang="en-US" sz="500" b="0" dirty="0">
                  <a:solidFill>
                    <a:srgbClr val="DDDD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r>
                  <a:rPr lang="en-US" altLang="en-US" sz="1600" b="0" dirty="0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Zair</a:t>
                </a: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r>
                  <a:rPr lang="en-US" altLang="en-US" sz="1600" b="0" dirty="0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J. Marangos</a:t>
                </a: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endParaRPr lang="en-US" altLang="en-US" sz="800" b="0" dirty="0">
                  <a:solidFill>
                    <a:srgbClr val="DDDD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r>
                  <a:rPr lang="en-US" altLang="en-US" sz="1600" b="0" dirty="0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 Dombi</a:t>
                </a: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endParaRPr lang="en-US" altLang="en-US" sz="1200" b="0" dirty="0">
                  <a:solidFill>
                    <a:srgbClr val="DDDD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r>
                  <a:rPr lang="en-US" altLang="en-US" b="0" dirty="0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G. Sansone </a:t>
                </a: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r>
                  <a:rPr lang="en-US" altLang="en-US" sz="2000" b="0" dirty="0">
                    <a:solidFill>
                      <a:srgbClr val="DDDDD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endParaRPr lang="en-US" altLang="en-US" sz="2000" b="0" dirty="0">
                  <a:solidFill>
                    <a:srgbClr val="DDDDD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endParaRPr lang="en-US" altLang="en-US" sz="2000" b="0" dirty="0">
                  <a:solidFill>
                    <a:srgbClr val="DDDDDD"/>
                  </a:solidFill>
                </a:endParaRPr>
              </a:p>
              <a:p>
                <a:pPr>
                  <a:lnSpc>
                    <a:spcPct val="75000"/>
                  </a:lnSpc>
                  <a:spcBef>
                    <a:spcPct val="20000"/>
                  </a:spcBef>
                </a:pPr>
                <a:r>
                  <a:rPr lang="en-US" altLang="en-US" sz="2000" b="0" dirty="0">
                    <a:solidFill>
                      <a:srgbClr val="666699"/>
                    </a:solidFill>
                  </a:rPr>
                  <a:t>0</a:t>
                </a:r>
                <a:endParaRPr lang="el-GR" altLang="en-US" sz="2000" b="0" dirty="0">
                  <a:solidFill>
                    <a:srgbClr val="666699"/>
                  </a:solidFill>
                </a:endParaRPr>
              </a:p>
            </p:txBody>
          </p:sp>
          <p:pic>
            <p:nvPicPr>
              <p:cNvPr id="31" name="Picture 27" descr="mpq-logo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2" y="1170"/>
                <a:ext cx="381" cy="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17" descr="Dublin City University Home Page">
                <a:hlinkClick r:id="rId5" tooltip="Home page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85" t="8018" r="62971"/>
              <a:stretch>
                <a:fillRect/>
              </a:stretch>
            </p:blipFill>
            <p:spPr bwMode="auto">
              <a:xfrm>
                <a:off x="5116" y="1840"/>
                <a:ext cx="45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16" descr="UHH_Logo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1" y="2586"/>
                <a:ext cx="363" cy="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9" descr="logo">
                <a:hlinkClick r:id="rId8"/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3" y="3003"/>
                <a:ext cx="318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8" descr="Imperial%20College%20London%20Logo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8" y="3301"/>
                <a:ext cx="289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2" descr="Universidad Autónoma de Madrid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37" t="23135" r="4762" b="36374"/>
              <a:stretch>
                <a:fillRect/>
              </a:stretch>
            </p:blipFill>
            <p:spPr bwMode="auto">
              <a:xfrm>
                <a:off x="5047" y="2266"/>
                <a:ext cx="590" cy="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7" name="Picture 35" descr="http://wigner.mta.hu/sites/default/files/field/image/wigner%20logo%20OK%2006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5589240"/>
              <a:ext cx="1152525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Rectangle 37"/>
            <p:cNvSpPr>
              <a:spLocks noChangeArrowheads="1"/>
            </p:cNvSpPr>
            <p:nvPr/>
          </p:nvSpPr>
          <p:spPr bwMode="auto">
            <a:xfrm>
              <a:off x="7956376" y="6009977"/>
              <a:ext cx="587375" cy="5873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b="0" kern="0">
                <a:solidFill>
                  <a:srgbClr val="FFFFFF"/>
                </a:solidFill>
              </a:endParaRPr>
            </a:p>
          </p:txBody>
        </p:sp>
        <p:pic>
          <p:nvPicPr>
            <p:cNvPr id="54" name="Picture 33" descr="Logo">
              <a:hlinkClick r:id="rId14" tooltip="Logo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7216" y="6021289"/>
              <a:ext cx="574781" cy="570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2063553" y="2780928"/>
            <a:ext cx="3241675" cy="3784848"/>
            <a:chOff x="368" y="1649"/>
            <a:chExt cx="1942" cy="2268"/>
          </a:xfrm>
        </p:grpSpPr>
        <p:sp>
          <p:nvSpPr>
            <p:cNvPr id="56" name="Text Box 32"/>
            <p:cNvSpPr txBox="1">
              <a:spLocks noChangeArrowheads="1"/>
            </p:cNvSpPr>
            <p:nvPr/>
          </p:nvSpPr>
          <p:spPr bwMode="auto">
            <a:xfrm>
              <a:off x="368" y="1649"/>
              <a:ext cx="1942" cy="2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 eaLnBrk="0" hangingPunct="0">
                <a:lnSpc>
                  <a:spcPct val="75000"/>
                </a:lnSpc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P. Tzallas  (researcher)</a:t>
              </a:r>
              <a:r>
                <a:rPr lang="en-US" sz="1600" dirty="0">
                  <a:solidFill>
                    <a:srgbClr val="DDDDDD"/>
                  </a:solidFill>
                </a:rPr>
                <a:t> </a:t>
              </a:r>
            </a:p>
            <a:p>
              <a:pPr marL="342900" indent="-342900" eaLnBrk="0" hangingPunct="0">
                <a:lnSpc>
                  <a:spcPct val="75000"/>
                </a:lnSpc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rgbClr val="DDDDDD"/>
                  </a:solidFill>
                </a:rPr>
                <a:t>C. Kalpouzos (researcher)</a:t>
              </a:r>
              <a:endPara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marL="342900" indent="-342900" eaLnBrk="0" hangingPunct="0">
                <a:lnSpc>
                  <a:spcPct val="75000"/>
                </a:lnSpc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rgbClr val="DDDDDD"/>
                  </a:solidFill>
                </a:rPr>
                <a:t>E. </a:t>
              </a:r>
              <a:r>
                <a:rPr lang="en-US" sz="1600" dirty="0" err="1">
                  <a:solidFill>
                    <a:srgbClr val="DDDDDD"/>
                  </a:solidFill>
                </a:rPr>
                <a:t>Kosma</a:t>
              </a:r>
              <a:r>
                <a:rPr lang="en-US" sz="1600" dirty="0">
                  <a:solidFill>
                    <a:srgbClr val="DDDDDD"/>
                  </a:solidFill>
                </a:rPr>
                <a:t> (Post doc)</a:t>
              </a:r>
            </a:p>
            <a:p>
              <a:pPr marL="342900" indent="-342900" eaLnBrk="0" hangingPunct="0">
                <a:lnSpc>
                  <a:spcPct val="75000"/>
                </a:lnSpc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rgbClr val="DDDDDD"/>
                  </a:solidFill>
                </a:rPr>
                <a:t>E. </a:t>
              </a:r>
              <a:r>
                <a:rPr lang="en-US" sz="1600" dirty="0" err="1">
                  <a:solidFill>
                    <a:srgbClr val="DDDDDD"/>
                  </a:solidFill>
                </a:rPr>
                <a:t>Skatzakis</a:t>
              </a:r>
              <a:r>
                <a:rPr lang="en-US" sz="1600" dirty="0">
                  <a:solidFill>
                    <a:srgbClr val="DDDDDD"/>
                  </a:solidFill>
                </a:rPr>
                <a:t> (Post doc)</a:t>
              </a:r>
            </a:p>
            <a:p>
              <a:pPr marL="342900" indent="-342900" eaLnBrk="0" hangingPunct="0">
                <a:lnSpc>
                  <a:spcPct val="75000"/>
                </a:lnSpc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rgbClr val="DDDDDD"/>
                  </a:solidFill>
                </a:rPr>
                <a:t>I. </a:t>
              </a:r>
              <a:r>
                <a:rPr lang="en-US" sz="1600" dirty="0" err="1">
                  <a:solidFill>
                    <a:srgbClr val="DDDDDD"/>
                  </a:solidFill>
                </a:rPr>
                <a:t>Gonoskov</a:t>
              </a:r>
              <a:r>
                <a:rPr lang="en-US" sz="1600" dirty="0">
                  <a:solidFill>
                    <a:srgbClr val="DDDDDD"/>
                  </a:solidFill>
                </a:rPr>
                <a:t> (Post doc)</a:t>
              </a:r>
            </a:p>
            <a:p>
              <a:pPr marL="342900" indent="-342900" eaLnBrk="0" hangingPunct="0">
                <a:lnSpc>
                  <a:spcPct val="75000"/>
                </a:lnSpc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rgbClr val="DDDDDD"/>
                  </a:solidFill>
                </a:rPr>
                <a:t>G. </a:t>
              </a:r>
              <a:r>
                <a:rPr lang="en-US" sz="1600" dirty="0" err="1">
                  <a:solidFill>
                    <a:srgbClr val="DDDDDD"/>
                  </a:solidFill>
                </a:rPr>
                <a:t>Kolliopoulos</a:t>
              </a:r>
              <a:r>
                <a:rPr lang="en-US" sz="1600" dirty="0">
                  <a:solidFill>
                    <a:srgbClr val="DDDDDD"/>
                  </a:solidFill>
                </a:rPr>
                <a:t> (PhD)</a:t>
              </a:r>
            </a:p>
            <a:p>
              <a:pPr marL="342900" indent="-342900" eaLnBrk="0" hangingPunct="0">
                <a:lnSpc>
                  <a:spcPct val="75000"/>
                </a:lnSpc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rgbClr val="DDDDDD"/>
                  </a:solidFill>
                </a:rPr>
                <a:t>B. </a:t>
              </a:r>
              <a:r>
                <a:rPr lang="el-GR" sz="1600" dirty="0" err="1">
                  <a:solidFill>
                    <a:srgbClr val="DDDDDD"/>
                  </a:solidFill>
                </a:rPr>
                <a:t>Bodi</a:t>
              </a:r>
              <a:r>
                <a:rPr lang="en-US" sz="1600" dirty="0">
                  <a:solidFill>
                    <a:srgbClr val="DDDDDD"/>
                  </a:solidFill>
                </a:rPr>
                <a:t>  (PhD)</a:t>
              </a:r>
            </a:p>
            <a:p>
              <a:pPr marL="342900" indent="-342900" eaLnBrk="0" hangingPunct="0">
                <a:lnSpc>
                  <a:spcPct val="75000"/>
                </a:lnSpc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rgbClr val="DDDDDD"/>
                  </a:solidFill>
                </a:rPr>
                <a:t>S. </a:t>
              </a:r>
              <a:r>
                <a:rPr lang="en-US" sz="1600" dirty="0" err="1">
                  <a:solidFill>
                    <a:srgbClr val="DDDDDD"/>
                  </a:solidFill>
                </a:rPr>
                <a:t>Chatziathanasiou</a:t>
              </a:r>
              <a:r>
                <a:rPr lang="en-US" sz="1600" dirty="0">
                  <a:solidFill>
                    <a:srgbClr val="DDDDDD"/>
                  </a:solidFill>
                </a:rPr>
                <a:t> (PhD)</a:t>
              </a:r>
            </a:p>
            <a:p>
              <a:pPr marL="342900" indent="-342900" eaLnBrk="0" hangingPunct="0">
                <a:lnSpc>
                  <a:spcPct val="75000"/>
                </a:lnSpc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rgbClr val="DDDDDD"/>
                  </a:solidFill>
                </a:rPr>
                <a:t>P. A. </a:t>
              </a:r>
              <a:r>
                <a:rPr lang="en-US" sz="1600" dirty="0" err="1">
                  <a:solidFill>
                    <a:srgbClr val="DDDDDD"/>
                  </a:solidFill>
                </a:rPr>
                <a:t>Carpeggiani</a:t>
              </a:r>
              <a:r>
                <a:rPr lang="en-US" sz="1600" dirty="0">
                  <a:solidFill>
                    <a:srgbClr val="DDDDDD"/>
                  </a:solidFill>
                </a:rPr>
                <a:t>  (PhD)</a:t>
              </a:r>
            </a:p>
            <a:p>
              <a:pPr marL="342900" indent="-342900" eaLnBrk="0" hangingPunct="0">
                <a:lnSpc>
                  <a:spcPct val="75000"/>
                </a:lnSpc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rgbClr val="DDDDDD"/>
                  </a:solidFill>
                </a:rPr>
                <a:t>G</a:t>
              </a:r>
              <a:r>
                <a:rPr lang="en-US" sz="1600" dirty="0" smtClean="0">
                  <a:solidFill>
                    <a:srgbClr val="DDDDDD"/>
                  </a:solidFill>
                </a:rPr>
                <a:t>. </a:t>
              </a:r>
              <a:r>
                <a:rPr lang="en-US" sz="1600" dirty="0" err="1" smtClean="0">
                  <a:solidFill>
                    <a:srgbClr val="DDDDDD"/>
                  </a:solidFill>
                </a:rPr>
                <a:t>Antonaropoulos</a:t>
              </a:r>
              <a:r>
                <a:rPr lang="en-US" sz="1600" dirty="0" smtClean="0">
                  <a:solidFill>
                    <a:srgbClr val="DDDDDD"/>
                  </a:solidFill>
                </a:rPr>
                <a:t> </a:t>
              </a:r>
              <a:r>
                <a:rPr lang="en-US" sz="1600" dirty="0">
                  <a:solidFill>
                    <a:srgbClr val="DDDDDD"/>
                  </a:solidFill>
                </a:rPr>
                <a:t>(PhD)</a:t>
              </a:r>
            </a:p>
            <a:p>
              <a:pPr marL="342900" indent="-342900" eaLnBrk="0" hangingPunct="0">
                <a:lnSpc>
                  <a:spcPct val="75000"/>
                </a:lnSpc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rgbClr val="DDDDDD"/>
                  </a:solidFill>
                </a:rPr>
                <a:t>J. Kruse (PhD)</a:t>
              </a:r>
            </a:p>
            <a:p>
              <a:pPr marL="342900" indent="-342900" eaLnBrk="0" hangingPunct="0">
                <a:lnSpc>
                  <a:spcPct val="75000"/>
                </a:lnSpc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rgbClr val="DDDDDD"/>
                  </a:solidFill>
                </a:rPr>
                <a:t>I. </a:t>
              </a:r>
              <a:r>
                <a:rPr lang="en-US" sz="1600" dirty="0" err="1">
                  <a:solidFill>
                    <a:srgbClr val="DDDDDD"/>
                  </a:solidFill>
                </a:rPr>
                <a:t>Tsatrafilis</a:t>
              </a:r>
              <a:r>
                <a:rPr lang="en-US" sz="1600" dirty="0">
                  <a:solidFill>
                    <a:srgbClr val="DDDDDD"/>
                  </a:solidFill>
                </a:rPr>
                <a:t> (PhD)</a:t>
              </a:r>
            </a:p>
            <a:p>
              <a:pPr marL="342900" indent="-342900" eaLnBrk="0" hangingPunct="0">
                <a:lnSpc>
                  <a:spcPct val="75000"/>
                </a:lnSpc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rgbClr val="DDDDDD"/>
                  </a:solidFill>
                </a:rPr>
                <a:t>D. Gray (laser technician) </a:t>
              </a:r>
            </a:p>
            <a:p>
              <a:pPr marL="342900" indent="-342900" eaLnBrk="0" hangingPunct="0">
                <a:lnSpc>
                  <a:spcPct val="75000"/>
                </a:lnSpc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rgbClr val="DDDDDD"/>
                  </a:solidFill>
                </a:rPr>
                <a:t>N. Papadakis (technician)</a:t>
              </a:r>
            </a:p>
            <a:p>
              <a:pPr marL="342900" indent="-342900" eaLnBrk="0" hangingPunct="0">
                <a:lnSpc>
                  <a:spcPct val="75000"/>
                </a:lnSpc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rgbClr val="DDDDDD"/>
                  </a:solidFill>
                </a:rPr>
                <a:t>A. </a:t>
              </a:r>
              <a:r>
                <a:rPr lang="en-US" sz="1600" dirty="0" err="1">
                  <a:solidFill>
                    <a:srgbClr val="DDDDDD"/>
                  </a:solidFill>
                </a:rPr>
                <a:t>Kargazis</a:t>
              </a:r>
              <a:r>
                <a:rPr lang="en-US" sz="1600" dirty="0">
                  <a:solidFill>
                    <a:srgbClr val="DDDDDD"/>
                  </a:solidFill>
                </a:rPr>
                <a:t> (technician)</a:t>
              </a:r>
            </a:p>
            <a:p>
              <a:pPr marL="342900" indent="-342900" eaLnBrk="0" hangingPunct="0">
                <a:lnSpc>
                  <a:spcPct val="75000"/>
                </a:lnSpc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rgbClr val="DDDDDD"/>
                  </a:solidFill>
                </a:rPr>
                <a:t>&amp; D. Charalambidis</a:t>
              </a: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2050" y="1960"/>
              <a:ext cx="130" cy="1456"/>
              <a:chOff x="2057" y="1960"/>
              <a:chExt cx="130" cy="1456"/>
            </a:xfrm>
          </p:grpSpPr>
          <p:pic>
            <p:nvPicPr>
              <p:cNvPr id="58" name="Picture 18" descr="DE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3" y="3051"/>
                <a:ext cx="124" cy="8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8" descr="Cyprus Fla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6" y="1960"/>
                <a:ext cx="118" cy="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4" descr="IT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2793"/>
                <a:ext cx="122" cy="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69" descr="[Hungarian flag]">
                <a:hlinkClick r:id="rId19"/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2492"/>
                <a:ext cx="122" cy="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" name="Picture 15" descr="GR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7" y="2102"/>
                <a:ext cx="120" cy="7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15" descr="GR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8" y="2374"/>
                <a:ext cx="114" cy="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9" descr="File:Flag of Scotland.svg">
                <a:hlinkClick r:id="rId23"/>
              </p:cNvPr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8" y="3339"/>
                <a:ext cx="128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6" name="TextBox 27"/>
          <p:cNvSpPr txBox="1">
            <a:spLocks noChangeArrowheads="1"/>
          </p:cNvSpPr>
          <p:nvPr/>
        </p:nvSpPr>
        <p:spPr bwMode="auto">
          <a:xfrm>
            <a:off x="2065159" y="2268162"/>
            <a:ext cx="4248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FORTH team members </a:t>
            </a:r>
          </a:p>
          <a:p>
            <a:pPr eaLnBrk="1" hangingPunct="1"/>
            <a:r>
              <a:rPr lang="en-US" altLang="en-US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last 5 years</a:t>
            </a:r>
            <a:endParaRPr lang="el-GR" altLang="en-US" sz="1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Picture 15" descr="GR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181" y="3081972"/>
            <a:ext cx="191393" cy="126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5" descr="GR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181" y="5369025"/>
            <a:ext cx="191393" cy="126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5" descr="GR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181" y="4936977"/>
            <a:ext cx="191393" cy="126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5" descr="GR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181" y="5873081"/>
            <a:ext cx="191393" cy="126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1" descr="Flag of Russia.svg">
            <a:hlinkClick r:id="rId25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491" y="3784848"/>
            <a:ext cx="200773" cy="1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15" descr="GR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181" y="4432921"/>
            <a:ext cx="191393" cy="126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5" descr="GR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181" y="6106308"/>
            <a:ext cx="191393" cy="126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1524000" y="332656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tabLst>
                <a:tab pos="5562600" algn="l"/>
                <a:tab pos="5651500" algn="l"/>
              </a:tabLst>
              <a:defRPr/>
            </a:pPr>
            <a:r>
              <a:rPr lang="en-US" sz="44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Thank you for your attention !</a:t>
            </a:r>
            <a:endParaRPr lang="en-US" sz="4400" i="1" baseline="-250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1524000" y="6526237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FFFF00"/>
                </a:solidFill>
                <a:latin typeface="Arial" charset="0"/>
              </a:rPr>
              <a:t>Supported by:  ATTOFEL-ITN, CRISP, </a:t>
            </a:r>
            <a:r>
              <a:rPr lang="en-US" sz="1600" dirty="0" err="1">
                <a:solidFill>
                  <a:srgbClr val="FFFF00"/>
                </a:solidFill>
                <a:latin typeface="Arial" charset="0"/>
              </a:rPr>
              <a:t>Laserlab</a:t>
            </a:r>
            <a:r>
              <a:rPr lang="en-US" sz="1600" dirty="0">
                <a:solidFill>
                  <a:srgbClr val="FFFF00"/>
                </a:solidFill>
                <a:latin typeface="Arial" charset="0"/>
              </a:rPr>
              <a:t> Europe, MEDIA-ITN, NSRF</a:t>
            </a:r>
            <a:endParaRPr lang="el-GR" sz="16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10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76400" y="214313"/>
            <a:ext cx="9918192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eaLnBrk="0" hangingPunct="0"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moves?</a:t>
            </a:r>
            <a:endParaRPr 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defRPr/>
            </a:pPr>
            <a:r>
              <a:rPr lang="en-US" sz="26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Superposition of energetically </a:t>
            </a:r>
            <a:r>
              <a:rPr lang="en-US" sz="26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non-degenerate </a:t>
            </a:r>
            <a:r>
              <a:rPr lang="en-US" sz="2600" b="1" i="1" dirty="0" err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wavefunctions</a:t>
            </a:r>
            <a:endParaRPr lang="el-GR" sz="26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6" name="Rectangle 5"/>
          <p:cNvSpPr>
            <a:spLocks noChangeArrowheads="1"/>
          </p:cNvSpPr>
          <p:nvPr/>
        </p:nvSpPr>
        <p:spPr bwMode="auto">
          <a:xfrm>
            <a:off x="1524001" y="312527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l-GR" altLang="el-GR" b="0"/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1524001" y="29776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l-GR" altLang="el-GR" b="0"/>
          </a:p>
        </p:txBody>
      </p:sp>
      <p:sp>
        <p:nvSpPr>
          <p:cNvPr id="5128" name="Rectangle 9"/>
          <p:cNvSpPr>
            <a:spLocks noChangeArrowheads="1"/>
          </p:cNvSpPr>
          <p:nvPr/>
        </p:nvSpPr>
        <p:spPr bwMode="auto">
          <a:xfrm>
            <a:off x="1524001" y="29776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l-GR" altLang="el-GR" b="0"/>
          </a:p>
        </p:txBody>
      </p:sp>
      <p:sp>
        <p:nvSpPr>
          <p:cNvPr id="5129" name="Rectangle 11"/>
          <p:cNvSpPr>
            <a:spLocks noChangeArrowheads="1"/>
          </p:cNvSpPr>
          <p:nvPr/>
        </p:nvSpPr>
        <p:spPr bwMode="auto">
          <a:xfrm>
            <a:off x="1524001" y="28633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l-GR" altLang="el-GR" b="0"/>
          </a:p>
        </p:txBody>
      </p:sp>
      <p:graphicFrame>
        <p:nvGraphicFramePr>
          <p:cNvPr id="5122" name="Object 8"/>
          <p:cNvGraphicFramePr>
            <a:graphicFrameLocks noChangeAspect="1"/>
          </p:cNvGraphicFramePr>
          <p:nvPr/>
        </p:nvGraphicFramePr>
        <p:xfrm>
          <a:off x="2351088" y="2205038"/>
          <a:ext cx="29527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5" name="Equation" r:id="rId3" imgW="1586811" imgH="533169" progId="Equation.3">
                  <p:embed/>
                </p:oleObj>
              </mc:Choice>
              <mc:Fallback>
                <p:oleObj name="Equation" r:id="rId3" imgW="1586811" imgH="5331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088" y="2205038"/>
                        <a:ext cx="295275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Text Box 12"/>
          <p:cNvSpPr txBox="1">
            <a:spLocks noChangeArrowheads="1"/>
          </p:cNvSpPr>
          <p:nvPr/>
        </p:nvSpPr>
        <p:spPr bwMode="auto">
          <a:xfrm>
            <a:off x="2208214" y="1773238"/>
            <a:ext cx="4537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l-GR" b="0">
                <a:solidFill>
                  <a:srgbClr val="003399"/>
                </a:solidFill>
              </a:rPr>
              <a:t>Stationary states (e.g. atomic eigenstates)</a:t>
            </a:r>
            <a:endParaRPr lang="el-GR" altLang="el-GR" b="0">
              <a:solidFill>
                <a:srgbClr val="003399"/>
              </a:solidFill>
            </a:endParaRPr>
          </a:p>
        </p:txBody>
      </p:sp>
      <p:pic>
        <p:nvPicPr>
          <p:cNvPr id="5131" name="Picture 14" descr="800px-Electron_orbitals_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5" t="5812" r="42354" b="72351"/>
          <a:stretch>
            <a:fillRect/>
          </a:stretch>
        </p:blipFill>
        <p:spPr bwMode="auto">
          <a:xfrm rot="1487328">
            <a:off x="7608889" y="1557338"/>
            <a:ext cx="16859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279651" y="3500439"/>
            <a:ext cx="7561263" cy="2376487"/>
            <a:chOff x="476" y="2024"/>
            <a:chExt cx="4763" cy="1497"/>
          </a:xfrm>
        </p:grpSpPr>
        <p:pic>
          <p:nvPicPr>
            <p:cNvPr id="5134" name="Picture 2" descr="C:\Documents and Settings\Chara\Desktop\QBVis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2024"/>
              <a:ext cx="1497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5124" name="Object 10"/>
            <p:cNvGraphicFramePr>
              <a:graphicFrameLocks noChangeAspect="1"/>
            </p:cNvGraphicFramePr>
            <p:nvPr/>
          </p:nvGraphicFramePr>
          <p:xfrm>
            <a:off x="521" y="2568"/>
            <a:ext cx="2540" cy="8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376" name="Equation" r:id="rId7" imgW="2374900" imgH="762000" progId="Equation.3">
                    <p:embed/>
                  </p:oleObj>
                </mc:Choice>
                <mc:Fallback>
                  <p:oleObj name="Equation" r:id="rId7" imgW="2374900" imgH="762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" y="2568"/>
                          <a:ext cx="2540" cy="8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5" name="Text Box 13"/>
            <p:cNvSpPr txBox="1">
              <a:spLocks noChangeArrowheads="1"/>
            </p:cNvSpPr>
            <p:nvPr/>
          </p:nvSpPr>
          <p:spPr bwMode="auto">
            <a:xfrm>
              <a:off x="476" y="2251"/>
              <a:ext cx="28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b="0">
                  <a:solidFill>
                    <a:srgbClr val="003399"/>
                  </a:solidFill>
                </a:rPr>
                <a:t>Superpositions of non degenerate states</a:t>
              </a:r>
              <a:endParaRPr lang="el-GR" altLang="el-GR" b="0">
                <a:solidFill>
                  <a:srgbClr val="003399"/>
                </a:solidFill>
              </a:endParaRPr>
            </a:p>
          </p:txBody>
        </p:sp>
      </p:grpSp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9310688" y="5657850"/>
          <a:ext cx="88106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7" name="Photo Editor Photo" r:id="rId9" imgW="3409524" imgH="3677163" progId="MSPhotoEd.3">
                  <p:embed/>
                </p:oleObj>
              </mc:Choice>
              <mc:Fallback>
                <p:oleObj name="Photo Editor Photo" r:id="rId9" imgW="3409524" imgH="367716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0688" y="5657850"/>
                        <a:ext cx="881062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3" name="Rectangle 24"/>
          <p:cNvSpPr>
            <a:spLocks noChangeArrowheads="1"/>
          </p:cNvSpPr>
          <p:nvPr/>
        </p:nvSpPr>
        <p:spPr bwMode="auto">
          <a:xfrm>
            <a:off x="8739188" y="6500813"/>
            <a:ext cx="22860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l-GR" altLang="el-GR" b="0">
                <a:solidFill>
                  <a:srgbClr val="006600"/>
                </a:solidFill>
              </a:rPr>
              <a:t> </a:t>
            </a:r>
            <a:r>
              <a:rPr lang="el-GR" altLang="el-GR" sz="1600" b="0">
                <a:solidFill>
                  <a:srgbClr val="006600"/>
                </a:solidFill>
              </a:rPr>
              <a:t>FO.R.T.H. - I.E.S.L</a:t>
            </a:r>
            <a:r>
              <a:rPr lang="el-GR" altLang="el-GR" b="0">
                <a:solidFill>
                  <a:srgbClr val="006600"/>
                </a:solidFill>
              </a:rPr>
              <a:t>.</a:t>
            </a:r>
          </a:p>
          <a:p>
            <a:endParaRPr lang="el-GR" altLang="el-GR" sz="1000" b="0"/>
          </a:p>
        </p:txBody>
      </p:sp>
    </p:spTree>
    <p:extLst>
      <p:ext uri="{BB962C8B-B14F-4D97-AF65-F5344CB8AC3E}">
        <p14:creationId xmlns:p14="http://schemas.microsoft.com/office/powerpoint/2010/main" val="3776289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2024063" y="1484314"/>
            <a:ext cx="7715250" cy="4802187"/>
            <a:chOff x="500034" y="1484333"/>
            <a:chExt cx="7715279" cy="4802187"/>
          </a:xfrm>
        </p:grpSpPr>
        <p:pic>
          <p:nvPicPr>
            <p:cNvPr id="50212" name="Picture 4"/>
            <p:cNvPicPr>
              <a:picLocks noChangeAspect="1" noChangeArrowheads="1"/>
            </p:cNvPicPr>
            <p:nvPr/>
          </p:nvPicPr>
          <p:blipFill>
            <a:blip r:embed="rId3"/>
            <a:srcRect l="13339" t="5089" r="21980"/>
            <a:stretch>
              <a:fillRect/>
            </a:stretch>
          </p:blipFill>
          <p:spPr bwMode="auto">
            <a:xfrm>
              <a:off x="500034" y="1554183"/>
              <a:ext cx="3814762" cy="4732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213" name="Picture 5"/>
            <p:cNvPicPr>
              <a:picLocks noChangeAspect="1" noChangeArrowheads="1"/>
            </p:cNvPicPr>
            <p:nvPr/>
          </p:nvPicPr>
          <p:blipFill>
            <a:blip r:embed="rId4"/>
            <a:srcRect l="14667" t="2425" r="23030"/>
            <a:stretch>
              <a:fillRect/>
            </a:stretch>
          </p:blipFill>
          <p:spPr bwMode="auto">
            <a:xfrm>
              <a:off x="4629150" y="1484333"/>
              <a:ext cx="3586163" cy="4748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tangle 63"/>
          <p:cNvSpPr>
            <a:spLocks noChangeArrowheads="1"/>
          </p:cNvSpPr>
          <p:nvPr/>
        </p:nvSpPr>
        <p:spPr bwMode="auto">
          <a:xfrm>
            <a:off x="1558925" y="128532"/>
            <a:ext cx="91440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On the challenge of </a:t>
            </a:r>
            <a:r>
              <a:rPr lang="en-US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attosecond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metrology                  </a:t>
            </a:r>
            <a:r>
              <a:rPr 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</a:t>
            </a:r>
            <a:r>
              <a:rPr lang="en-US" sz="2400" b="1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2400" b="1" i="1" baseline="30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nd</a:t>
            </a:r>
            <a:r>
              <a:rPr lang="en-US" sz="2400" b="1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order IVAC vs RABITT</a:t>
            </a:r>
          </a:p>
        </p:txBody>
      </p:sp>
      <p:grpSp>
        <p:nvGrpSpPr>
          <p:cNvPr id="50183" name="Group 30"/>
          <p:cNvGrpSpPr>
            <a:grpSpLocks/>
          </p:cNvGrpSpPr>
          <p:nvPr/>
        </p:nvGrpSpPr>
        <p:grpSpPr bwMode="auto">
          <a:xfrm>
            <a:off x="10077458" y="5715000"/>
            <a:ext cx="1828800" cy="1357313"/>
            <a:chOff x="4790" y="3600"/>
            <a:chExt cx="1152" cy="855"/>
          </a:xfrm>
        </p:grpSpPr>
        <p:graphicFrame>
          <p:nvGraphicFramePr>
            <p:cNvPr id="50177" name="Object 26"/>
            <p:cNvGraphicFramePr>
              <a:graphicFrameLocks noChangeAspect="1"/>
            </p:cNvGraphicFramePr>
            <p:nvPr/>
          </p:nvGraphicFramePr>
          <p:xfrm>
            <a:off x="4995" y="3600"/>
            <a:ext cx="555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146" name="Photo Editor Photo" r:id="rId5" imgW="3409524" imgH="3677163" progId="">
                    <p:embed/>
                  </p:oleObj>
                </mc:Choice>
                <mc:Fallback>
                  <p:oleObj name="Photo Editor Photo" r:id="rId5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5" y="3600"/>
                          <a:ext cx="555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Rectangle 27"/>
            <p:cNvSpPr>
              <a:spLocks noChangeArrowheads="1"/>
            </p:cNvSpPr>
            <p:nvPr/>
          </p:nvSpPr>
          <p:spPr bwMode="auto">
            <a:xfrm>
              <a:off x="4790" y="4144"/>
              <a:ext cx="1152" cy="3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>
                <a:defRPr/>
              </a:pPr>
              <a:r>
                <a:rPr lang="el-GR" i="1" dirty="0">
                  <a:solidFill>
                    <a:schemeClr val="bg1">
                      <a:lumMod val="6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l-GR" sz="1600" i="1" dirty="0">
                  <a:solidFill>
                    <a:schemeClr val="bg1"/>
                  </a:solidFill>
                  <a:latin typeface="Times New Roman" pitchFamily="18" charset="0"/>
                </a:rPr>
                <a:t>FO.R.T.H. - I.E.S.L</a:t>
              </a:r>
              <a:r>
                <a:rPr lang="el-GR" i="1" dirty="0">
                  <a:solidFill>
                    <a:schemeClr val="bg1"/>
                  </a:solidFill>
                  <a:latin typeface="Times New Roman" pitchFamily="18" charset="0"/>
                </a:rPr>
                <a:t>.</a:t>
              </a:r>
            </a:p>
            <a:p>
              <a:pPr eaLnBrk="0" hangingPunct="0">
                <a:defRPr/>
              </a:pPr>
              <a:endParaRPr lang="el-GR" sz="1000" dirty="0">
                <a:latin typeface="Times New Roman" pitchFamily="18" charset="0"/>
              </a:endParaRPr>
            </a:p>
          </p:txBody>
        </p: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2809876" y="1042988"/>
            <a:ext cx="7858125" cy="4672012"/>
            <a:chOff x="1285846" y="1043008"/>
            <a:chExt cx="7858154" cy="4672008"/>
          </a:xfrm>
        </p:grpSpPr>
        <p:sp>
          <p:nvSpPr>
            <p:cNvPr id="7" name="TextBox 6"/>
            <p:cNvSpPr txBox="1"/>
            <p:nvPr/>
          </p:nvSpPr>
          <p:spPr>
            <a:xfrm>
              <a:off x="1285846" y="1043008"/>
              <a:ext cx="3143262" cy="5794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>
                  <a:solidFill>
                    <a:srgbClr val="C0C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2</a:t>
              </a:r>
              <a:r>
                <a:rPr lang="en-US" sz="3200" b="1" baseline="30000">
                  <a:solidFill>
                    <a:srgbClr val="C0C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nd</a:t>
              </a:r>
              <a:r>
                <a:rPr lang="en-US" sz="3200" b="1">
                  <a:solidFill>
                    <a:srgbClr val="C0C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 Order IVAC</a:t>
              </a:r>
              <a:endParaRPr lang="el-GR" sz="3200" b="1">
                <a:solidFill>
                  <a:srgbClr val="C0C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15052" y="1043008"/>
              <a:ext cx="1714506" cy="5794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C0C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RABITT</a:t>
              </a:r>
              <a:endParaRPr lang="el-GR" sz="3200" b="1" dirty="0">
                <a:solidFill>
                  <a:srgbClr val="C0C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  <p:grpSp>
          <p:nvGrpSpPr>
            <p:cNvPr id="50187" name="Group 50"/>
            <p:cNvGrpSpPr>
              <a:grpSpLocks/>
            </p:cNvGrpSpPr>
            <p:nvPr/>
          </p:nvGrpSpPr>
          <p:grpSpPr bwMode="auto">
            <a:xfrm>
              <a:off x="5643538" y="3000372"/>
              <a:ext cx="3500462" cy="2714644"/>
              <a:chOff x="5643538" y="3000372"/>
              <a:chExt cx="3500462" cy="2714644"/>
            </a:xfrm>
          </p:grpSpPr>
          <p:sp>
            <p:nvSpPr>
              <p:cNvPr id="50198" name="TextBox 34"/>
              <p:cNvSpPr txBox="1">
                <a:spLocks noChangeArrowheads="1"/>
              </p:cNvSpPr>
              <p:nvPr/>
            </p:nvSpPr>
            <p:spPr bwMode="auto">
              <a:xfrm>
                <a:off x="5643538" y="5314906"/>
                <a:ext cx="350046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000" i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0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q,q-2 </a:t>
                </a:r>
                <a:r>
                  <a:rPr lang="en-US" sz="2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sz="2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 )</a:t>
                </a:r>
                <a:r>
                  <a:rPr lang="en-US" sz="2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~ cos(2</a:t>
                </a:r>
                <a:r>
                  <a:rPr lang="en-US" sz="2000" i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</a:t>
                </a:r>
                <a:r>
                  <a:rPr lang="en-US" sz="2000" i="1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IR</a:t>
                </a:r>
                <a:r>
                  <a:rPr lang="en-US" sz="2000" i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 </a:t>
                </a:r>
                <a:r>
                  <a:rPr lang="en-US" sz="2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+ </a:t>
                </a:r>
                <a:r>
                  <a:rPr lang="en-US" sz="2000" i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</a:t>
                </a:r>
                <a:r>
                  <a:rPr lang="en-US" sz="20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en-US" sz="2000" i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- </a:t>
                </a:r>
                <a:r>
                  <a:rPr lang="en-US" sz="20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q-2</a:t>
                </a:r>
                <a:r>
                  <a:rPr lang="en-US" sz="2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l-GR" sz="2000" i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50199" name="Group 45"/>
              <p:cNvGrpSpPr>
                <a:grpSpLocks/>
              </p:cNvGrpSpPr>
              <p:nvPr/>
            </p:nvGrpSpPr>
            <p:grpSpPr bwMode="auto">
              <a:xfrm>
                <a:off x="6572250" y="3000372"/>
                <a:ext cx="1571625" cy="2359025"/>
                <a:chOff x="6572250" y="3071810"/>
                <a:chExt cx="1571625" cy="2359025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6572240" y="5429267"/>
                  <a:ext cx="1571631" cy="15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643678" y="3071831"/>
                  <a:ext cx="1428755" cy="1357312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75000"/>
                        <a:lumOff val="25000"/>
                        <a:tint val="44500"/>
                        <a:satMod val="160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l-GR"/>
                </a:p>
              </p:txBody>
            </p:sp>
            <p:sp>
              <p:nvSpPr>
                <p:cNvPr id="16" name="Right Arrow 15"/>
                <p:cNvSpPr/>
                <p:nvPr/>
              </p:nvSpPr>
              <p:spPr>
                <a:xfrm rot="16200000">
                  <a:off x="6286492" y="4572017"/>
                  <a:ext cx="1285874" cy="428627"/>
                </a:xfrm>
                <a:prstGeom prst="rightArrow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l-GR"/>
                </a:p>
              </p:txBody>
            </p:sp>
            <p:sp>
              <p:nvSpPr>
                <p:cNvPr id="17" name="Right Arrow 16"/>
                <p:cNvSpPr/>
                <p:nvPr/>
              </p:nvSpPr>
              <p:spPr>
                <a:xfrm rot="16200000">
                  <a:off x="6500807" y="4357704"/>
                  <a:ext cx="1714499" cy="428627"/>
                </a:xfrm>
                <a:prstGeom prst="rightArrow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l-GR"/>
                </a:p>
              </p:txBody>
            </p:sp>
            <p:sp>
              <p:nvSpPr>
                <p:cNvPr id="18" name="Right Arrow 17"/>
                <p:cNvSpPr/>
                <p:nvPr/>
              </p:nvSpPr>
              <p:spPr>
                <a:xfrm rot="16200000">
                  <a:off x="6680196" y="4108467"/>
                  <a:ext cx="2212973" cy="428627"/>
                </a:xfrm>
                <a:prstGeom prst="rightArrow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l-GR"/>
                </a:p>
              </p:txBody>
            </p:sp>
            <p:sp>
              <p:nvSpPr>
                <p:cNvPr id="30" name="Down Arrow 29"/>
                <p:cNvSpPr/>
                <p:nvPr/>
              </p:nvSpPr>
              <p:spPr>
                <a:xfrm rot="10800000">
                  <a:off x="6751629" y="3922730"/>
                  <a:ext cx="357188" cy="214313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l-GR"/>
                </a:p>
              </p:txBody>
            </p:sp>
            <p:cxnSp>
              <p:nvCxnSpPr>
                <p:cNvPr id="34" name="Straight Connector 33"/>
                <p:cNvCxnSpPr/>
                <p:nvPr/>
              </p:nvCxnSpPr>
              <p:spPr>
                <a:xfrm rot="10800000" flipH="1">
                  <a:off x="6596053" y="3910030"/>
                  <a:ext cx="587377" cy="4763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rot="10800000" flipH="1">
                  <a:off x="7148505" y="3495694"/>
                  <a:ext cx="587377" cy="4762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Down Arrow 38"/>
                <p:cNvSpPr/>
                <p:nvPr/>
              </p:nvSpPr>
              <p:spPr>
                <a:xfrm rot="10800000">
                  <a:off x="7180255" y="3500456"/>
                  <a:ext cx="357188" cy="214313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l-GR"/>
                </a:p>
              </p:txBody>
            </p:sp>
            <p:sp>
              <p:nvSpPr>
                <p:cNvPr id="43" name="Down Arrow 42"/>
                <p:cNvSpPr/>
                <p:nvPr/>
              </p:nvSpPr>
              <p:spPr>
                <a:xfrm rot="10800000" flipV="1">
                  <a:off x="7180255" y="3302019"/>
                  <a:ext cx="357188" cy="214312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l-GR"/>
                </a:p>
              </p:txBody>
            </p:sp>
            <p:sp>
              <p:nvSpPr>
                <p:cNvPr id="44" name="Down Arrow 43"/>
                <p:cNvSpPr/>
                <p:nvPr/>
              </p:nvSpPr>
              <p:spPr>
                <a:xfrm rot="10800000" flipV="1">
                  <a:off x="6751629" y="3714768"/>
                  <a:ext cx="357188" cy="214312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l-GR"/>
                </a:p>
              </p:txBody>
            </p:sp>
          </p:grpSp>
        </p:grpSp>
        <p:grpSp>
          <p:nvGrpSpPr>
            <p:cNvPr id="50188" name="Group 49"/>
            <p:cNvGrpSpPr>
              <a:grpSpLocks/>
            </p:cNvGrpSpPr>
            <p:nvPr/>
          </p:nvGrpSpPr>
          <p:grpSpPr bwMode="auto">
            <a:xfrm>
              <a:off x="2285984" y="3214686"/>
              <a:ext cx="2643207" cy="2286016"/>
              <a:chOff x="2285984" y="3214686"/>
              <a:chExt cx="2643207" cy="2286016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2357413" y="5500704"/>
                <a:ext cx="200025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/>
              <p:cNvSpPr/>
              <p:nvPr/>
            </p:nvSpPr>
            <p:spPr>
              <a:xfrm>
                <a:off x="2285975" y="3284556"/>
                <a:ext cx="2643198" cy="1073149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tint val="66000"/>
                      <a:satMod val="160000"/>
                    </a:schemeClr>
                  </a:gs>
                  <a:gs pos="50000">
                    <a:schemeClr val="tx1">
                      <a:lumMod val="75000"/>
                      <a:lumOff val="25000"/>
                      <a:tint val="44500"/>
                      <a:satMod val="160000"/>
                    </a:schemeClr>
                  </a:gs>
                  <a:gs pos="100000">
                    <a:schemeClr val="tx1">
                      <a:lumMod val="75000"/>
                      <a:lumOff val="2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2" name="Right Arrow 11"/>
              <p:cNvSpPr/>
              <p:nvPr/>
            </p:nvSpPr>
            <p:spPr>
              <a:xfrm rot="16200000">
                <a:off x="2321696" y="4822047"/>
                <a:ext cx="928687" cy="428627"/>
              </a:xfrm>
              <a:prstGeom prst="rightArrow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3" name="Right Arrow 12"/>
              <p:cNvSpPr/>
              <p:nvPr/>
            </p:nvSpPr>
            <p:spPr>
              <a:xfrm rot="16200000">
                <a:off x="2321696" y="3893360"/>
                <a:ext cx="928686" cy="428627"/>
              </a:xfrm>
              <a:prstGeom prst="rightArrow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37" name="Right Arrow 36"/>
              <p:cNvSpPr/>
              <p:nvPr/>
            </p:nvSpPr>
            <p:spPr>
              <a:xfrm rot="16200000">
                <a:off x="3464701" y="4822047"/>
                <a:ext cx="928687" cy="428627"/>
              </a:xfrm>
              <a:prstGeom prst="rightArrow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38" name="Right Arrow 37"/>
              <p:cNvSpPr/>
              <p:nvPr/>
            </p:nvSpPr>
            <p:spPr>
              <a:xfrm rot="16200000">
                <a:off x="3464701" y="3893360"/>
                <a:ext cx="928686" cy="428627"/>
              </a:xfrm>
              <a:prstGeom prst="rightArrow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3643293" y="5143516"/>
                <a:ext cx="214313" cy="158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rot="10800000">
                <a:off x="2857477" y="5143516"/>
                <a:ext cx="214314" cy="158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197" name="TextBox 41"/>
              <p:cNvSpPr txBox="1">
                <a:spLocks noChangeArrowheads="1"/>
              </p:cNvSpPr>
              <p:nvPr/>
            </p:nvSpPr>
            <p:spPr bwMode="auto">
              <a:xfrm>
                <a:off x="3214679" y="4857760"/>
                <a:ext cx="50006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l-GR" sz="2400" b="1">
                    <a:solidFill>
                      <a:schemeClr val="bg1"/>
                    </a:solidFill>
                    <a:sym typeface="Symbol" pitchFamily="18" charset="2"/>
                  </a:rPr>
                  <a:t></a:t>
                </a:r>
                <a:endParaRPr lang="el-GR" sz="2400" b="1">
                  <a:solidFill>
                    <a:schemeClr val="bg1"/>
                  </a:solidFill>
                </a:endParaRPr>
              </a:p>
            </p:txBody>
          </p:sp>
          <p:graphicFrame>
            <p:nvGraphicFramePr>
              <p:cNvPr id="50179" name="Object 3"/>
              <p:cNvGraphicFramePr>
                <a:graphicFrameLocks noChangeAspect="1"/>
              </p:cNvGraphicFramePr>
              <p:nvPr/>
            </p:nvGraphicFramePr>
            <p:xfrm>
              <a:off x="2285984" y="3214686"/>
              <a:ext cx="2571768" cy="4976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147" name="Equation" r:id="rId7" imgW="1549080" imgH="330120" progId="Equation.3">
                      <p:embed/>
                    </p:oleObj>
                  </mc:Choice>
                  <mc:Fallback>
                    <p:oleObj name="Equation" r:id="rId7" imgW="1549080" imgH="33012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85984" y="3214686"/>
                            <a:ext cx="2571768" cy="4976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90883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90" name="AutoShape 1" descr="http://webmail.iesl.forth.gr/squirrelmail/src/download.php?passed_id=444898&amp;mailbox=INBOX&amp;ent_id=5&amp;absolute_dl=true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>
              <a:latin typeface="Calibri" pitchFamily="34" charset="0"/>
            </a:endParaRPr>
          </a:p>
        </p:txBody>
      </p:sp>
      <p:sp>
        <p:nvSpPr>
          <p:cNvPr id="195591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Calibri" pitchFamily="34" charset="0"/>
            </a:endParaRPr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Calibri" pitchFamily="34" charset="0"/>
            </a:endParaRPr>
          </a:p>
        </p:txBody>
      </p:sp>
      <p:sp>
        <p:nvSpPr>
          <p:cNvPr id="195593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latin typeface="Calibri" pitchFamily="34" charset="0"/>
            </a:endParaRPr>
          </a:p>
        </p:txBody>
      </p:sp>
      <p:sp>
        <p:nvSpPr>
          <p:cNvPr id="13" name="Rectangle 63"/>
          <p:cNvSpPr>
            <a:spLocks noChangeArrowheads="1"/>
          </p:cNvSpPr>
          <p:nvPr/>
        </p:nvSpPr>
        <p:spPr bwMode="auto">
          <a:xfrm>
            <a:off x="1558925" y="44451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the challenge of attosecond metrology</a:t>
            </a:r>
            <a:r>
              <a:rPr lang="en-US" sz="2800" b="1" dirty="0">
                <a:solidFill>
                  <a:srgbClr val="00297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</a:t>
            </a:r>
            <a:r>
              <a:rPr lang="en-US" sz="2800" b="1" dirty="0" smtClean="0">
                <a:solidFill>
                  <a:srgbClr val="00297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</a:t>
            </a:r>
            <a:r>
              <a:rPr lang="en-US" sz="2400" b="1" i="1" dirty="0">
                <a:solidFill>
                  <a:srgbClr val="BFBF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2nd order IVAC vs RABITT</a:t>
            </a:r>
          </a:p>
        </p:txBody>
      </p:sp>
      <p:sp>
        <p:nvSpPr>
          <p:cNvPr id="195595" name="Rectangle 3"/>
          <p:cNvSpPr>
            <a:spLocks noChangeArrowheads="1"/>
          </p:cNvSpPr>
          <p:nvPr/>
        </p:nvSpPr>
        <p:spPr bwMode="auto">
          <a:xfrm>
            <a:off x="2095500" y="6429376"/>
            <a:ext cx="6000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en-US" sz="2000">
                <a:solidFill>
                  <a:srgbClr val="FF0000"/>
                </a:solidFill>
                <a:cs typeface="Arial" charset="0"/>
              </a:rPr>
              <a:t>J. Kruse et al. PRA </a:t>
            </a:r>
            <a:r>
              <a:rPr lang="en-GB" sz="2000">
                <a:solidFill>
                  <a:srgbClr val="FF0000"/>
                </a:solidFill>
                <a:cs typeface="Arial" charset="0"/>
              </a:rPr>
              <a:t>A </a:t>
            </a:r>
            <a:r>
              <a:rPr lang="en-US" sz="2000" b="1">
                <a:solidFill>
                  <a:srgbClr val="FF0000"/>
                </a:solidFill>
                <a:cs typeface="Arial" charset="0"/>
              </a:rPr>
              <a:t>82</a:t>
            </a:r>
            <a:r>
              <a:rPr lang="en-US" sz="2000">
                <a:solidFill>
                  <a:srgbClr val="FF0000"/>
                </a:solidFill>
                <a:cs typeface="Arial" charset="0"/>
              </a:rPr>
              <a:t>, 061401(R) (2010)</a:t>
            </a:r>
            <a:r>
              <a:rPr lang="el-GR" sz="2000">
                <a:solidFill>
                  <a:srgbClr val="FF0000"/>
                </a:solidFill>
                <a:cs typeface="Arial" charset="0"/>
              </a:rPr>
              <a:t> </a:t>
            </a:r>
            <a:endParaRPr lang="en-US" sz="2000">
              <a:solidFill>
                <a:srgbClr val="FF0000"/>
              </a:solidFill>
              <a:cs typeface="Arial" charset="0"/>
            </a:endParaRPr>
          </a:p>
        </p:txBody>
      </p:sp>
      <p:grpSp>
        <p:nvGrpSpPr>
          <p:cNvPr id="195596" name="Group 25"/>
          <p:cNvGrpSpPr>
            <a:grpSpLocks/>
          </p:cNvGrpSpPr>
          <p:nvPr/>
        </p:nvGrpSpPr>
        <p:grpSpPr bwMode="auto">
          <a:xfrm>
            <a:off x="8839200" y="5734050"/>
            <a:ext cx="1828800" cy="1366838"/>
            <a:chOff x="4608" y="3612"/>
            <a:chExt cx="1152" cy="861"/>
          </a:xfrm>
        </p:grpSpPr>
        <p:graphicFrame>
          <p:nvGraphicFramePr>
            <p:cNvPr id="195588" name="Object 26"/>
            <p:cNvGraphicFramePr>
              <a:graphicFrameLocks noChangeAspect="1"/>
            </p:cNvGraphicFramePr>
            <p:nvPr/>
          </p:nvGraphicFramePr>
          <p:xfrm>
            <a:off x="4992" y="3612"/>
            <a:ext cx="555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198" name="Photo Editor Photo" r:id="rId3" imgW="3409524" imgH="3677163" progId="">
                    <p:embed/>
                  </p:oleObj>
                </mc:Choice>
                <mc:Fallback>
                  <p:oleObj name="Photo Editor Photo" r:id="rId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2" y="3612"/>
                          <a:ext cx="555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5628" name="Rectangle 27"/>
            <p:cNvSpPr>
              <a:spLocks noChangeArrowheads="1"/>
            </p:cNvSpPr>
            <p:nvPr/>
          </p:nvSpPr>
          <p:spPr bwMode="auto">
            <a:xfrm>
              <a:off x="4608" y="4162"/>
              <a:ext cx="1152" cy="3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i="1">
                  <a:solidFill>
                    <a:srgbClr val="006600"/>
                  </a:solidFill>
                  <a:latin typeface="Times New Roman" pitchFamily="18" charset="0"/>
                </a:rPr>
                <a:t> </a:t>
              </a:r>
              <a:r>
                <a:rPr lang="el-GR" sz="1600" i="1">
                  <a:solidFill>
                    <a:schemeClr val="bg1"/>
                  </a:solidFill>
                  <a:latin typeface="Times New Roman" pitchFamily="18" charset="0"/>
                </a:rPr>
                <a:t>FO.R.T.H. - I.E.S.L</a:t>
              </a:r>
              <a:r>
                <a:rPr lang="el-GR" i="1">
                  <a:solidFill>
                    <a:schemeClr val="bg1"/>
                  </a:solidFill>
                  <a:latin typeface="Times New Roman" pitchFamily="18" charset="0"/>
                </a:rPr>
                <a:t>.</a:t>
              </a:r>
            </a:p>
            <a:p>
              <a:pPr eaLnBrk="0" hangingPunct="0"/>
              <a:endParaRPr lang="el-GR" sz="10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847851" y="-285750"/>
            <a:ext cx="8888413" cy="5373688"/>
            <a:chOff x="324128" y="-214338"/>
            <a:chExt cx="8888132" cy="5373982"/>
          </a:xfrm>
        </p:grpSpPr>
        <p:grpSp>
          <p:nvGrpSpPr>
            <p:cNvPr id="195621" name="Group 11"/>
            <p:cNvGrpSpPr>
              <a:grpSpLocks/>
            </p:cNvGrpSpPr>
            <p:nvPr/>
          </p:nvGrpSpPr>
          <p:grpSpPr bwMode="auto">
            <a:xfrm>
              <a:off x="3072683" y="1500174"/>
              <a:ext cx="1571632" cy="3195648"/>
              <a:chOff x="2784973" y="1804631"/>
              <a:chExt cx="1736196" cy="3594361"/>
            </a:xfrm>
          </p:grpSpPr>
          <p:pic>
            <p:nvPicPr>
              <p:cNvPr id="195625" name="Picture 2" descr="C:\Documents and Settings\Chara\Desktop\RABITT-zoom-pos1-BJ.png"/>
              <p:cNvPicPr>
                <a:picLocks noChangeAspect="1" noChangeArrowheads="1"/>
              </p:cNvPicPr>
              <p:nvPr/>
            </p:nvPicPr>
            <p:blipFill>
              <a:blip r:embed="rId5"/>
              <a:srcRect r="17647" b="33333"/>
              <a:stretch>
                <a:fillRect/>
              </a:stretch>
            </p:blipFill>
            <p:spPr bwMode="auto">
              <a:xfrm>
                <a:off x="2786477" y="1804631"/>
                <a:ext cx="1734125" cy="10528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626" name="Picture 3" descr="C:\Documents and Settings\Chara\Desktop\RABITT-zoom-pos2-OJ.png"/>
              <p:cNvPicPr>
                <a:picLocks noChangeAspect="1" noChangeArrowheads="1"/>
              </p:cNvPicPr>
              <p:nvPr/>
            </p:nvPicPr>
            <p:blipFill>
              <a:blip r:embed="rId6"/>
              <a:srcRect r="17715" b="35265"/>
              <a:stretch>
                <a:fillRect/>
              </a:stretch>
            </p:blipFill>
            <p:spPr bwMode="auto">
              <a:xfrm>
                <a:off x="2784973" y="3095994"/>
                <a:ext cx="1734126" cy="1023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627" name="Picture 4" descr="C:\Documents and Settings\Chara\Desktop\RABITT-zoom-pos3-AJ.png"/>
              <p:cNvPicPr>
                <a:picLocks noChangeAspect="1" noChangeArrowheads="1"/>
              </p:cNvPicPr>
              <p:nvPr/>
            </p:nvPicPr>
            <p:blipFill>
              <a:blip r:embed="rId7"/>
              <a:srcRect r="17715" b="33388"/>
              <a:stretch>
                <a:fillRect/>
              </a:stretch>
            </p:blipFill>
            <p:spPr bwMode="auto">
              <a:xfrm>
                <a:off x="2806095" y="4357694"/>
                <a:ext cx="1715074" cy="1041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aphicFrame>
          <p:nvGraphicFramePr>
            <p:cNvPr id="17413" name="Object 2"/>
            <p:cNvGraphicFramePr>
              <a:graphicFrameLocks noChangeAspect="1"/>
            </p:cNvGraphicFramePr>
            <p:nvPr/>
          </p:nvGraphicFramePr>
          <p:xfrm>
            <a:off x="324128" y="928687"/>
            <a:ext cx="2864856" cy="4143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199" name="Graph" r:id="rId8" imgW="1389600" imgH="2008800" progId="Origin50.Graph">
                    <p:embed/>
                  </p:oleObj>
                </mc:Choice>
                <mc:Fallback>
                  <p:oleObj name="Graph" r:id="rId8" imgW="1389600" imgH="20088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128" y="928687"/>
                          <a:ext cx="2864856" cy="41433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17" name="Object 3"/>
            <p:cNvGraphicFramePr>
              <a:graphicFrameLocks noChangeAspect="1"/>
            </p:cNvGraphicFramePr>
            <p:nvPr/>
          </p:nvGraphicFramePr>
          <p:xfrm>
            <a:off x="5500694" y="-214338"/>
            <a:ext cx="3711566" cy="53739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200" name="Graph" r:id="rId10" imgW="1389600" imgH="2008800" progId="Origin50.Graph">
                    <p:embed/>
                  </p:oleObj>
                </mc:Choice>
                <mc:Fallback>
                  <p:oleObj name="Graph" r:id="rId10" imgW="1389600" imgH="20088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00694" y="-214338"/>
                          <a:ext cx="3711566" cy="53739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5622" name="Group 18"/>
            <p:cNvGrpSpPr>
              <a:grpSpLocks/>
            </p:cNvGrpSpPr>
            <p:nvPr/>
          </p:nvGrpSpPr>
          <p:grpSpPr bwMode="auto">
            <a:xfrm>
              <a:off x="1000100" y="928670"/>
              <a:ext cx="7286676" cy="369332"/>
              <a:chOff x="857224" y="1000108"/>
              <a:chExt cx="7286676" cy="369332"/>
            </a:xfrm>
          </p:grpSpPr>
          <p:sp>
            <p:nvSpPr>
              <p:cNvPr id="195623" name="TextBox 16"/>
              <p:cNvSpPr txBox="1">
                <a:spLocks noChangeArrowheads="1"/>
              </p:cNvSpPr>
              <p:nvPr/>
            </p:nvSpPr>
            <p:spPr bwMode="auto">
              <a:xfrm>
                <a:off x="6357950" y="1000108"/>
                <a:ext cx="17859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Measures &lt;</a:t>
                </a:r>
                <a:r>
                  <a:rPr lang="en-US">
                    <a:solidFill>
                      <a:schemeClr val="bg1"/>
                    </a:solidFill>
                    <a:sym typeface="Symbol" pitchFamily="18" charset="2"/>
                  </a:rPr>
                  <a:t>&gt;</a:t>
                </a:r>
                <a:endParaRPr lang="el-GR">
                  <a:solidFill>
                    <a:schemeClr val="bg1"/>
                  </a:solidFill>
                </a:endParaRPr>
              </a:p>
            </p:txBody>
          </p:sp>
          <p:sp>
            <p:nvSpPr>
              <p:cNvPr id="195624" name="TextBox 17"/>
              <p:cNvSpPr txBox="1">
                <a:spLocks noChangeArrowheads="1"/>
              </p:cNvSpPr>
              <p:nvPr/>
            </p:nvSpPr>
            <p:spPr bwMode="auto">
              <a:xfrm>
                <a:off x="857224" y="1000108"/>
                <a:ext cx="17859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Measures &lt;</a:t>
                </a:r>
                <a:r>
                  <a:rPr lang="en-US">
                    <a:solidFill>
                      <a:schemeClr val="bg1"/>
                    </a:solidFill>
                    <a:sym typeface="Symbol" pitchFamily="18" charset="2"/>
                  </a:rPr>
                  <a:t></a:t>
                </a:r>
                <a:r>
                  <a:rPr lang="en-US" baseline="-25000">
                    <a:solidFill>
                      <a:schemeClr val="bg1"/>
                    </a:solidFill>
                    <a:sym typeface="Symbol" pitchFamily="18" charset="2"/>
                  </a:rPr>
                  <a:t>q</a:t>
                </a:r>
                <a:r>
                  <a:rPr lang="en-US">
                    <a:solidFill>
                      <a:schemeClr val="bg1"/>
                    </a:solidFill>
                    <a:sym typeface="Symbol" pitchFamily="18" charset="2"/>
                  </a:rPr>
                  <a:t>&gt;</a:t>
                </a:r>
                <a:endParaRPr lang="el-GR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667001" y="4929188"/>
          <a:ext cx="6429420" cy="1184530"/>
        </p:xfrm>
        <a:graphic>
          <a:graphicData uri="http://schemas.openxmlformats.org/drawingml/2006/table">
            <a:tbl>
              <a:tblPr/>
              <a:tblGrid>
                <a:gridCol w="1607355"/>
                <a:gridCol w="1607355"/>
                <a:gridCol w="1607355"/>
                <a:gridCol w="160735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9-15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harmonics</a:t>
                      </a:r>
                      <a:endParaRPr lang="el-GR" sz="1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Focus before jet</a:t>
                      </a:r>
                      <a:endParaRPr lang="el-GR" sz="14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Focus at jet</a:t>
                      </a:r>
                      <a:endParaRPr lang="el-GR" sz="14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Focus after jet</a:t>
                      </a:r>
                      <a:endParaRPr lang="el-GR" sz="14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RABITT</a:t>
                      </a:r>
                      <a:endParaRPr lang="el-GR" sz="14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350 as</a:t>
                      </a:r>
                      <a:endParaRPr lang="el-GR" sz="14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600 as</a:t>
                      </a:r>
                      <a:endParaRPr lang="el-GR" sz="14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1020 as</a:t>
                      </a:r>
                      <a:endParaRPr lang="el-GR" sz="14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2-IVAC</a:t>
                      </a:r>
                      <a:endParaRPr lang="el-GR" sz="14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660 as</a:t>
                      </a:r>
                      <a:endParaRPr lang="el-GR" sz="14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el-GR" sz="14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el-GR" sz="14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95589" name="Picture 5" descr="C:\Users\Chara\PAPERS\atto&amp;co\RABITT vs 2nd O\appeal submission\Fig2.JPG"/>
          <p:cNvPicPr>
            <a:picLocks noChangeAspect="1" noChangeArrowheads="1"/>
          </p:cNvPicPr>
          <p:nvPr/>
        </p:nvPicPr>
        <p:blipFill>
          <a:blip r:embed="rId12"/>
          <a:srcRect l="69382" t="9140" r="5663" b="16209"/>
          <a:stretch>
            <a:fillRect/>
          </a:stretch>
        </p:blipFill>
        <p:spPr bwMode="auto">
          <a:xfrm>
            <a:off x="6235700" y="981075"/>
            <a:ext cx="939800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9624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19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3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481137" y="-166688"/>
            <a:ext cx="9329738" cy="7916863"/>
            <a:chOff x="-42863" y="-166688"/>
            <a:chExt cx="9329738" cy="7916863"/>
          </a:xfrm>
        </p:grpSpPr>
        <p:graphicFrame>
          <p:nvGraphicFramePr>
            <p:cNvPr id="196610" name="Object 2"/>
            <p:cNvGraphicFramePr>
              <a:graphicFrameLocks noChangeAspect="1"/>
            </p:cNvGraphicFramePr>
            <p:nvPr/>
          </p:nvGraphicFramePr>
          <p:xfrm>
            <a:off x="-42863" y="-166688"/>
            <a:ext cx="5476876" cy="7916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194" name="Graph" r:id="rId3" imgW="1389600" imgH="2008800" progId="Origin50.Graph">
                    <p:embed/>
                  </p:oleObj>
                </mc:Choice>
                <mc:Fallback>
                  <p:oleObj name="Graph" r:id="rId3" imgW="1389600" imgH="20088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42863" y="-166688"/>
                          <a:ext cx="5476876" cy="79168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96648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72063" y="642938"/>
              <a:ext cx="4214812" cy="5618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52275" name="Group 51"/>
          <p:cNvGraphicFramePr>
            <a:graphicFrameLocks noGrp="1"/>
          </p:cNvGraphicFramePr>
          <p:nvPr/>
        </p:nvGraphicFramePr>
        <p:xfrm>
          <a:off x="2667000" y="4581525"/>
          <a:ext cx="3500438" cy="1371600"/>
        </p:xfrm>
        <a:graphic>
          <a:graphicData uri="http://schemas.openxmlformats.org/drawingml/2006/table">
            <a:tbl>
              <a:tblPr/>
              <a:tblGrid>
                <a:gridCol w="874713"/>
                <a:gridCol w="876300"/>
                <a:gridCol w="874712"/>
                <a:gridCol w="874713"/>
              </a:tblGrid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focus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position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S12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S14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S16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</a:t>
                      </a:r>
                      <a:r>
                        <a:rPr kumimoji="0" 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BJ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23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33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55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</a:t>
                      </a:r>
                      <a:r>
                        <a:rPr kumimoji="0" 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OJ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23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40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65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</a:t>
                      </a:r>
                      <a:r>
                        <a:rPr kumimoji="0" 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AJ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23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45</a:t>
                      </a:r>
                      <a:endParaRPr kumimoji="0" lang="el-G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95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96644" name="Group 44"/>
          <p:cNvGrpSpPr>
            <a:grpSpLocks/>
          </p:cNvGrpSpPr>
          <p:nvPr/>
        </p:nvGrpSpPr>
        <p:grpSpPr bwMode="auto">
          <a:xfrm>
            <a:off x="8839200" y="5734050"/>
            <a:ext cx="1828800" cy="1352550"/>
            <a:chOff x="4608" y="3612"/>
            <a:chExt cx="1152" cy="852"/>
          </a:xfrm>
        </p:grpSpPr>
        <p:graphicFrame>
          <p:nvGraphicFramePr>
            <p:cNvPr id="196611" name="Object 26"/>
            <p:cNvGraphicFramePr>
              <a:graphicFrameLocks noChangeAspect="1"/>
            </p:cNvGraphicFramePr>
            <p:nvPr/>
          </p:nvGraphicFramePr>
          <p:xfrm>
            <a:off x="4992" y="3612"/>
            <a:ext cx="555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195" name="Photo Editor Photo" r:id="rId6" imgW="3409524" imgH="3677163" progId="">
                    <p:embed/>
                  </p:oleObj>
                </mc:Choice>
                <mc:Fallback>
                  <p:oleObj name="Photo Editor Photo" r:id="rId6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2" y="3612"/>
                          <a:ext cx="555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6647" name="Rectangle 27"/>
            <p:cNvSpPr>
              <a:spLocks noChangeArrowheads="1"/>
            </p:cNvSpPr>
            <p:nvPr/>
          </p:nvSpPr>
          <p:spPr bwMode="auto">
            <a:xfrm>
              <a:off x="4608" y="4153"/>
              <a:ext cx="1152" cy="3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i="1">
                  <a:solidFill>
                    <a:srgbClr val="006600"/>
                  </a:solidFill>
                  <a:latin typeface="Times New Roman" pitchFamily="18" charset="0"/>
                </a:rPr>
                <a:t> </a:t>
              </a:r>
              <a:r>
                <a:rPr lang="el-GR" sz="1600" i="1">
                  <a:solidFill>
                    <a:schemeClr val="bg1"/>
                  </a:solidFill>
                  <a:latin typeface="Times New Roman" pitchFamily="18" charset="0"/>
                </a:rPr>
                <a:t>FO.R.T.H. - I.E.S.L</a:t>
              </a:r>
              <a:r>
                <a:rPr lang="el-GR" i="1">
                  <a:solidFill>
                    <a:schemeClr val="bg1"/>
                  </a:solidFill>
                  <a:latin typeface="Times New Roman" pitchFamily="18" charset="0"/>
                </a:rPr>
                <a:t>.</a:t>
              </a:r>
            </a:p>
            <a:p>
              <a:pPr eaLnBrk="0" hangingPunct="0"/>
              <a:endParaRPr lang="el-GR" sz="10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</p:grpSp>
      <p:sp>
        <p:nvSpPr>
          <p:cNvPr id="57" name="Rectangle 63"/>
          <p:cNvSpPr>
            <a:spLocks noChangeArrowheads="1"/>
          </p:cNvSpPr>
          <p:nvPr/>
        </p:nvSpPr>
        <p:spPr bwMode="auto">
          <a:xfrm>
            <a:off x="1558925" y="44451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the challenge of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attosecond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metrology</a:t>
            </a:r>
            <a:r>
              <a:rPr lang="en-US" sz="2800" b="1" dirty="0">
                <a:solidFill>
                  <a:srgbClr val="00297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</a:t>
            </a:r>
            <a:r>
              <a:rPr lang="en-US" sz="2400" b="1" i="1" dirty="0">
                <a:solidFill>
                  <a:srgbClr val="BFBF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RABITT reveals short &amp; long trajectory contributions</a:t>
            </a:r>
          </a:p>
        </p:txBody>
      </p:sp>
      <p:sp>
        <p:nvSpPr>
          <p:cNvPr id="196646" name="Rectangle 3"/>
          <p:cNvSpPr>
            <a:spLocks noChangeArrowheads="1"/>
          </p:cNvSpPr>
          <p:nvPr/>
        </p:nvSpPr>
        <p:spPr bwMode="auto">
          <a:xfrm>
            <a:off x="2095500" y="6357938"/>
            <a:ext cx="6000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en-US" sz="2400">
                <a:solidFill>
                  <a:srgbClr val="CC0000"/>
                </a:solidFill>
                <a:cs typeface="Arial" charset="0"/>
              </a:rPr>
              <a:t>J. Kruse et al. </a:t>
            </a:r>
            <a:r>
              <a:rPr lang="en-US" sz="2400" i="1">
                <a:solidFill>
                  <a:srgbClr val="CC0000"/>
                </a:solidFill>
                <a:cs typeface="Arial" charset="0"/>
              </a:rPr>
              <a:t>PRA Rap. Com.  </a:t>
            </a:r>
            <a:r>
              <a:rPr lang="en-US" sz="2400">
                <a:solidFill>
                  <a:srgbClr val="CC0000"/>
                </a:solidFill>
                <a:cs typeface="Arial" charset="0"/>
              </a:rPr>
              <a:t>(accepted)</a:t>
            </a:r>
            <a:endParaRPr lang="en-US" sz="2400">
              <a:solidFill>
                <a:srgbClr val="CC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6729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5" name="Rectangle 9"/>
          <p:cNvSpPr>
            <a:spLocks noChangeArrowheads="1"/>
          </p:cNvSpPr>
          <p:nvPr/>
        </p:nvSpPr>
        <p:spPr bwMode="auto">
          <a:xfrm>
            <a:off x="1631950" y="53975"/>
            <a:ext cx="91440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5562600" algn="l"/>
                <a:tab pos="5651500" algn="l"/>
              </a:tabLst>
              <a:defRPr/>
            </a:pPr>
            <a:r>
              <a:rPr lang="en-US" sz="28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Time resolved XUV spectroscopy</a:t>
            </a:r>
            <a:r>
              <a:rPr lang="en-US" sz="26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                                                    </a:t>
            </a:r>
            <a:r>
              <a:rPr lang="en-US" sz="2400" b="1" i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Ultra fast dynamics in RETPI of C</a:t>
            </a:r>
            <a:r>
              <a:rPr lang="en-US" sz="2400" b="1" i="1" baseline="-2500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2</a:t>
            </a:r>
            <a:r>
              <a:rPr lang="en-US" sz="2400" b="1" i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H</a:t>
            </a:r>
            <a:r>
              <a:rPr lang="en-US" sz="2400" b="1" i="1" baseline="-2500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4</a:t>
            </a:r>
          </a:p>
        </p:txBody>
      </p:sp>
      <p:grpSp>
        <p:nvGrpSpPr>
          <p:cNvPr id="91" name="Group 90"/>
          <p:cNvGrpSpPr>
            <a:grpSpLocks/>
          </p:cNvGrpSpPr>
          <p:nvPr/>
        </p:nvGrpSpPr>
        <p:grpSpPr bwMode="auto">
          <a:xfrm>
            <a:off x="3024189" y="1668463"/>
            <a:ext cx="5788025" cy="4189412"/>
            <a:chOff x="1500568" y="1428736"/>
            <a:chExt cx="5786911" cy="4189575"/>
          </a:xfrm>
        </p:grpSpPr>
        <p:grpSp>
          <p:nvGrpSpPr>
            <p:cNvPr id="287752" name="Group 177"/>
            <p:cNvGrpSpPr>
              <a:grpSpLocks/>
            </p:cNvGrpSpPr>
            <p:nvPr/>
          </p:nvGrpSpPr>
          <p:grpSpPr bwMode="auto">
            <a:xfrm>
              <a:off x="1500568" y="1428736"/>
              <a:ext cx="5786911" cy="4189575"/>
              <a:chOff x="3076" y="0"/>
              <a:chExt cx="3147" cy="2173"/>
            </a:xfrm>
          </p:grpSpPr>
          <p:sp>
            <p:nvSpPr>
              <p:cNvPr id="287754" name="Rectangle 176"/>
              <p:cNvSpPr>
                <a:spLocks noChangeArrowheads="1"/>
              </p:cNvSpPr>
              <p:nvPr/>
            </p:nvSpPr>
            <p:spPr bwMode="auto">
              <a:xfrm>
                <a:off x="4560" y="96"/>
                <a:ext cx="1152" cy="336"/>
              </a:xfrm>
              <a:prstGeom prst="rect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8080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>
                  <a:latin typeface="Calibri" pitchFamily="34" charset="0"/>
                </a:endParaRPr>
              </a:p>
            </p:txBody>
          </p:sp>
          <p:sp>
            <p:nvSpPr>
              <p:cNvPr id="287755" name="Rectangle 175"/>
              <p:cNvSpPr>
                <a:spLocks noChangeArrowheads="1"/>
              </p:cNvSpPr>
              <p:nvPr/>
            </p:nvSpPr>
            <p:spPr bwMode="auto">
              <a:xfrm>
                <a:off x="3744" y="16"/>
                <a:ext cx="816" cy="336"/>
              </a:xfrm>
              <a:prstGeom prst="rect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808080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>
                  <a:latin typeface="Calibri" pitchFamily="34" charset="0"/>
                </a:endParaRPr>
              </a:p>
            </p:txBody>
          </p:sp>
          <p:grpSp>
            <p:nvGrpSpPr>
              <p:cNvPr id="287756" name="Group 173"/>
              <p:cNvGrpSpPr>
                <a:grpSpLocks/>
              </p:cNvGrpSpPr>
              <p:nvPr/>
            </p:nvGrpSpPr>
            <p:grpSpPr bwMode="auto">
              <a:xfrm>
                <a:off x="3076" y="0"/>
                <a:ext cx="3147" cy="2173"/>
                <a:chOff x="3076" y="0"/>
                <a:chExt cx="3147" cy="2173"/>
              </a:xfrm>
            </p:grpSpPr>
            <p:sp>
              <p:nvSpPr>
                <p:cNvPr id="287757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3076" y="1186"/>
                  <a:ext cx="672" cy="2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800">
                      <a:solidFill>
                        <a:srgbClr val="FF0066"/>
                      </a:solidFill>
                      <a:latin typeface="Calibri" pitchFamily="34" charset="0"/>
                    </a:rPr>
                    <a:t>H</a:t>
                  </a:r>
                  <a:r>
                    <a:rPr lang="en-US" sz="2800" baseline="-25000">
                      <a:solidFill>
                        <a:srgbClr val="FF0066"/>
                      </a:solidFill>
                      <a:latin typeface="Calibri" pitchFamily="34" charset="0"/>
                    </a:rPr>
                    <a:t>3</a:t>
                  </a:r>
                  <a:r>
                    <a:rPr lang="en-US" sz="2800">
                      <a:solidFill>
                        <a:srgbClr val="FF0066"/>
                      </a:solidFill>
                      <a:latin typeface="Calibri" pitchFamily="34" charset="0"/>
                    </a:rPr>
                    <a:t>C-CH</a:t>
                  </a:r>
                  <a:endParaRPr lang="el-GR" sz="2800">
                    <a:solidFill>
                      <a:srgbClr val="FF0066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287758" name="Freeform 130"/>
                <p:cNvSpPr>
                  <a:spLocks/>
                </p:cNvSpPr>
                <p:nvPr/>
              </p:nvSpPr>
              <p:spPr bwMode="auto">
                <a:xfrm>
                  <a:off x="3888" y="720"/>
                  <a:ext cx="1688" cy="368"/>
                </a:xfrm>
                <a:custGeom>
                  <a:avLst/>
                  <a:gdLst>
                    <a:gd name="T0" fmla="*/ 0 w 1448"/>
                    <a:gd name="T1" fmla="*/ 0 h 800"/>
                    <a:gd name="T2" fmla="*/ 5151 w 1448"/>
                    <a:gd name="T3" fmla="*/ 0 h 800"/>
                    <a:gd name="T4" fmla="*/ 17530 w 1448"/>
                    <a:gd name="T5" fmla="*/ 0 h 800"/>
                    <a:gd name="T6" fmla="*/ 28885 w 1448"/>
                    <a:gd name="T7" fmla="*/ 0 h 800"/>
                    <a:gd name="T8" fmla="*/ 30932 w 1448"/>
                    <a:gd name="T9" fmla="*/ 0 h 8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48"/>
                    <a:gd name="T16" fmla="*/ 0 h 800"/>
                    <a:gd name="T17" fmla="*/ 1448 w 1448"/>
                    <a:gd name="T18" fmla="*/ 800 h 8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48" h="800">
                      <a:moveTo>
                        <a:pt x="0" y="72"/>
                      </a:moveTo>
                      <a:cubicBezTo>
                        <a:pt x="52" y="60"/>
                        <a:pt x="104" y="48"/>
                        <a:pt x="240" y="168"/>
                      </a:cubicBezTo>
                      <a:cubicBezTo>
                        <a:pt x="376" y="288"/>
                        <a:pt x="632" y="800"/>
                        <a:pt x="816" y="792"/>
                      </a:cubicBezTo>
                      <a:cubicBezTo>
                        <a:pt x="1000" y="784"/>
                        <a:pt x="1240" y="240"/>
                        <a:pt x="1344" y="120"/>
                      </a:cubicBezTo>
                      <a:cubicBezTo>
                        <a:pt x="1448" y="0"/>
                        <a:pt x="1424" y="80"/>
                        <a:pt x="1440" y="72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87759" name="Freeform 131"/>
                <p:cNvSpPr>
                  <a:spLocks/>
                </p:cNvSpPr>
                <p:nvPr/>
              </p:nvSpPr>
              <p:spPr bwMode="auto">
                <a:xfrm>
                  <a:off x="3888" y="1392"/>
                  <a:ext cx="1776" cy="464"/>
                </a:xfrm>
                <a:custGeom>
                  <a:avLst/>
                  <a:gdLst>
                    <a:gd name="T0" fmla="*/ 0 w 1248"/>
                    <a:gd name="T1" fmla="*/ 2 h 616"/>
                    <a:gd name="T2" fmla="*/ 278979 w 1248"/>
                    <a:gd name="T3" fmla="*/ 2 h 616"/>
                    <a:gd name="T4" fmla="*/ 724128 w 1248"/>
                    <a:gd name="T5" fmla="*/ 2 h 616"/>
                    <a:gd name="T6" fmla="*/ 1225623 w 1248"/>
                    <a:gd name="T7" fmla="*/ 2 h 616"/>
                    <a:gd name="T8" fmla="*/ 1447690 w 1248"/>
                    <a:gd name="T9" fmla="*/ 2 h 6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616"/>
                    <a:gd name="T17" fmla="*/ 1248 w 1248"/>
                    <a:gd name="T18" fmla="*/ 616 h 6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616">
                      <a:moveTo>
                        <a:pt x="0" y="488"/>
                      </a:moveTo>
                      <a:cubicBezTo>
                        <a:pt x="68" y="528"/>
                        <a:pt x="136" y="568"/>
                        <a:pt x="240" y="488"/>
                      </a:cubicBezTo>
                      <a:cubicBezTo>
                        <a:pt x="344" y="408"/>
                        <a:pt x="488" y="0"/>
                        <a:pt x="624" y="8"/>
                      </a:cubicBezTo>
                      <a:cubicBezTo>
                        <a:pt x="760" y="16"/>
                        <a:pt x="952" y="456"/>
                        <a:pt x="1056" y="536"/>
                      </a:cubicBezTo>
                      <a:cubicBezTo>
                        <a:pt x="1160" y="616"/>
                        <a:pt x="1204" y="552"/>
                        <a:pt x="1248" y="488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87760" name="Line 132"/>
                <p:cNvSpPr>
                  <a:spLocks noChangeShapeType="1"/>
                </p:cNvSpPr>
                <p:nvPr/>
              </p:nvSpPr>
              <p:spPr bwMode="auto">
                <a:xfrm>
                  <a:off x="3936" y="1824"/>
                  <a:ext cx="182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87761" name="Text Box 133"/>
                <p:cNvSpPr txBox="1">
                  <a:spLocks noChangeArrowheads="1"/>
                </p:cNvSpPr>
                <p:nvPr/>
              </p:nvSpPr>
              <p:spPr bwMode="auto">
                <a:xfrm>
                  <a:off x="5640" y="1772"/>
                  <a:ext cx="336" cy="3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3200">
                      <a:latin typeface="Calibri" pitchFamily="34" charset="0"/>
                      <a:sym typeface="Symbol" pitchFamily="18" charset="2"/>
                    </a:rPr>
                    <a:t></a:t>
                  </a:r>
                </a:p>
              </p:txBody>
            </p:sp>
            <p:sp>
              <p:nvSpPr>
                <p:cNvPr id="287762" name="Text Box 134"/>
                <p:cNvSpPr txBox="1">
                  <a:spLocks noChangeArrowheads="1"/>
                </p:cNvSpPr>
                <p:nvPr/>
              </p:nvSpPr>
              <p:spPr bwMode="auto">
                <a:xfrm>
                  <a:off x="3984" y="1824"/>
                  <a:ext cx="1776" cy="2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800">
                      <a:latin typeface="Calibri" pitchFamily="34" charset="0"/>
                    </a:rPr>
                    <a:t>0            90          180</a:t>
                  </a:r>
                  <a:endParaRPr lang="el-GR" sz="2800">
                    <a:latin typeface="Calibri" pitchFamily="34" charset="0"/>
                  </a:endParaRPr>
                </a:p>
              </p:txBody>
            </p:sp>
            <p:sp>
              <p:nvSpPr>
                <p:cNvPr id="287763" name="Text Box 135"/>
                <p:cNvSpPr txBox="1">
                  <a:spLocks noChangeArrowheads="1"/>
                </p:cNvSpPr>
                <p:nvPr/>
              </p:nvSpPr>
              <p:spPr bwMode="auto">
                <a:xfrm>
                  <a:off x="3348" y="1584"/>
                  <a:ext cx="672" cy="2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800">
                      <a:latin typeface="Calibri" pitchFamily="34" charset="0"/>
                      <a:sym typeface="Symbol" pitchFamily="18" charset="2"/>
                    </a:rPr>
                    <a:t>N (A</a:t>
                  </a:r>
                  <a:r>
                    <a:rPr lang="en-US" sz="2800" baseline="-25000">
                      <a:latin typeface="Calibri" pitchFamily="34" charset="0"/>
                      <a:sym typeface="Symbol" pitchFamily="18" charset="2"/>
                    </a:rPr>
                    <a:t>g</a:t>
                  </a:r>
                  <a:r>
                    <a:rPr lang="en-US" sz="2800">
                      <a:latin typeface="Calibri" pitchFamily="34" charset="0"/>
                      <a:sym typeface="Symbol" pitchFamily="18" charset="2"/>
                    </a:rPr>
                    <a:t>)</a:t>
                  </a:r>
                </a:p>
              </p:txBody>
            </p:sp>
            <p:sp>
              <p:nvSpPr>
                <p:cNvPr id="287764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4032" y="768"/>
                  <a:ext cx="0" cy="1008"/>
                </a:xfrm>
                <a:prstGeom prst="line">
                  <a:avLst/>
                </a:prstGeom>
                <a:noFill/>
                <a:ln w="38100">
                  <a:solidFill>
                    <a:srgbClr val="A5002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87765" name="Text Box 137"/>
                <p:cNvSpPr txBox="1">
                  <a:spLocks noChangeArrowheads="1"/>
                </p:cNvSpPr>
                <p:nvPr/>
              </p:nvSpPr>
              <p:spPr bwMode="auto">
                <a:xfrm>
                  <a:off x="5301" y="556"/>
                  <a:ext cx="922" cy="4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2800">
                      <a:latin typeface="Calibri" pitchFamily="34" charset="0"/>
                      <a:sym typeface="Symbol" pitchFamily="18" charset="2"/>
                    </a:rPr>
                    <a:t>V               </a:t>
                  </a:r>
                </a:p>
                <a:p>
                  <a:r>
                    <a:rPr lang="en-US" sz="2800">
                      <a:latin typeface="Calibri" pitchFamily="34" charset="0"/>
                      <a:sym typeface="Symbol" pitchFamily="18" charset="2"/>
                    </a:rPr>
                    <a:t>(</a:t>
                  </a:r>
                  <a:r>
                    <a:rPr lang="el-GR" sz="2800">
                      <a:latin typeface="Calibri" pitchFamily="34" charset="0"/>
                      <a:sym typeface="Symbol" pitchFamily="18" charset="2"/>
                    </a:rPr>
                    <a:t></a:t>
                  </a:r>
                  <a:r>
                    <a:rPr lang="en-US" sz="2800">
                      <a:latin typeface="Calibri" pitchFamily="34" charset="0"/>
                      <a:sym typeface="Symbol" pitchFamily="18" charset="2"/>
                    </a:rPr>
                    <a:t>* B</a:t>
                  </a:r>
                  <a:r>
                    <a:rPr lang="en-US" sz="2800" baseline="-25000">
                      <a:latin typeface="Calibri" pitchFamily="34" charset="0"/>
                      <a:sym typeface="Symbol" pitchFamily="18" charset="2"/>
                    </a:rPr>
                    <a:t>1U</a:t>
                  </a:r>
                  <a:r>
                    <a:rPr lang="en-US" sz="2800">
                      <a:latin typeface="Calibri" pitchFamily="34" charset="0"/>
                      <a:sym typeface="Symbol" pitchFamily="18" charset="2"/>
                    </a:rPr>
                    <a:t>)</a:t>
                  </a:r>
                  <a:endParaRPr lang="el-GR" sz="2800">
                    <a:latin typeface="Calibri" pitchFamily="34" charset="0"/>
                    <a:sym typeface="Symbol" pitchFamily="18" charset="2"/>
                  </a:endParaRPr>
                </a:p>
              </p:txBody>
            </p:sp>
            <p:sp>
              <p:nvSpPr>
                <p:cNvPr id="287766" name="Freeform 138"/>
                <p:cNvSpPr>
                  <a:spLocks/>
                </p:cNvSpPr>
                <p:nvPr/>
              </p:nvSpPr>
              <p:spPr bwMode="auto">
                <a:xfrm rot="842174">
                  <a:off x="3948" y="768"/>
                  <a:ext cx="603" cy="101"/>
                </a:xfrm>
                <a:custGeom>
                  <a:avLst/>
                  <a:gdLst>
                    <a:gd name="T0" fmla="*/ 0 w 384"/>
                    <a:gd name="T1" fmla="*/ 1012911 h 56"/>
                    <a:gd name="T2" fmla="*/ 1596885 w 384"/>
                    <a:gd name="T3" fmla="*/ 1012911 h 56"/>
                    <a:gd name="T4" fmla="*/ 3192172 w 384"/>
                    <a:gd name="T5" fmla="*/ 7422905 h 56"/>
                    <a:gd name="T6" fmla="*/ 0 60000 65536"/>
                    <a:gd name="T7" fmla="*/ 0 60000 65536"/>
                    <a:gd name="T8" fmla="*/ 0 60000 65536"/>
                    <a:gd name="T9" fmla="*/ 0 w 384"/>
                    <a:gd name="T10" fmla="*/ 0 h 56"/>
                    <a:gd name="T11" fmla="*/ 384 w 384"/>
                    <a:gd name="T12" fmla="*/ 56 h 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84" h="56">
                      <a:moveTo>
                        <a:pt x="0" y="8"/>
                      </a:moveTo>
                      <a:cubicBezTo>
                        <a:pt x="64" y="4"/>
                        <a:pt x="128" y="0"/>
                        <a:pt x="192" y="8"/>
                      </a:cubicBezTo>
                      <a:cubicBezTo>
                        <a:pt x="256" y="16"/>
                        <a:pt x="352" y="48"/>
                        <a:pt x="384" y="56"/>
                      </a:cubicBezTo>
                    </a:path>
                  </a:pathLst>
                </a:custGeom>
                <a:noFill/>
                <a:ln w="63500">
                  <a:solidFill>
                    <a:srgbClr val="00008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87767" name="Freeform 139"/>
                <p:cNvSpPr>
                  <a:spLocks/>
                </p:cNvSpPr>
                <p:nvPr/>
              </p:nvSpPr>
              <p:spPr bwMode="auto">
                <a:xfrm rot="965449">
                  <a:off x="4560" y="960"/>
                  <a:ext cx="191" cy="288"/>
                </a:xfrm>
                <a:custGeom>
                  <a:avLst/>
                  <a:gdLst>
                    <a:gd name="T0" fmla="*/ 0 w 320"/>
                    <a:gd name="T1" fmla="*/ 0 h 432"/>
                    <a:gd name="T2" fmla="*/ 1 w 320"/>
                    <a:gd name="T3" fmla="*/ 1 h 432"/>
                    <a:gd name="T4" fmla="*/ 1 w 320"/>
                    <a:gd name="T5" fmla="*/ 1 h 432"/>
                    <a:gd name="T6" fmla="*/ 0 60000 65536"/>
                    <a:gd name="T7" fmla="*/ 0 60000 65536"/>
                    <a:gd name="T8" fmla="*/ 0 60000 65536"/>
                    <a:gd name="T9" fmla="*/ 0 w 320"/>
                    <a:gd name="T10" fmla="*/ 0 h 432"/>
                    <a:gd name="T11" fmla="*/ 320 w 320"/>
                    <a:gd name="T12" fmla="*/ 432 h 43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20" h="432">
                      <a:moveTo>
                        <a:pt x="0" y="0"/>
                      </a:moveTo>
                      <a:cubicBezTo>
                        <a:pt x="128" y="12"/>
                        <a:pt x="256" y="24"/>
                        <a:pt x="288" y="96"/>
                      </a:cubicBezTo>
                      <a:cubicBezTo>
                        <a:pt x="320" y="168"/>
                        <a:pt x="208" y="376"/>
                        <a:pt x="192" y="432"/>
                      </a:cubicBezTo>
                    </a:path>
                  </a:pathLst>
                </a:custGeom>
                <a:noFill/>
                <a:ln w="63500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287768" name="Group 140"/>
                <p:cNvGrpSpPr>
                  <a:grpSpLocks/>
                </p:cNvGrpSpPr>
                <p:nvPr/>
              </p:nvGrpSpPr>
              <p:grpSpPr bwMode="auto">
                <a:xfrm>
                  <a:off x="4512" y="1152"/>
                  <a:ext cx="152" cy="152"/>
                  <a:chOff x="2344" y="752"/>
                  <a:chExt cx="152" cy="360"/>
                </a:xfrm>
              </p:grpSpPr>
              <p:sp>
                <p:nvSpPr>
                  <p:cNvPr id="287782" name="AutoShape 141"/>
                  <p:cNvSpPr>
                    <a:spLocks noChangeArrowheads="1"/>
                  </p:cNvSpPr>
                  <p:nvPr/>
                </p:nvSpPr>
                <p:spPr bwMode="auto">
                  <a:xfrm>
                    <a:off x="2352" y="912"/>
                    <a:ext cx="144" cy="192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l-GR">
                      <a:latin typeface="Calibri" pitchFamily="34" charset="0"/>
                    </a:endParaRPr>
                  </a:p>
                </p:txBody>
              </p:sp>
              <p:sp>
                <p:nvSpPr>
                  <p:cNvPr id="287783" name="AutoShape 14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352" y="768"/>
                    <a:ext cx="144" cy="192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l-GR">
                      <a:latin typeface="Calibri" pitchFamily="34" charset="0"/>
                    </a:endParaRPr>
                  </a:p>
                </p:txBody>
              </p:sp>
              <p:sp>
                <p:nvSpPr>
                  <p:cNvPr id="287784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752"/>
                    <a:ext cx="144" cy="48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l-GR">
                      <a:latin typeface="Calibri" pitchFamily="34" charset="0"/>
                    </a:endParaRPr>
                  </a:p>
                </p:txBody>
              </p:sp>
              <p:sp>
                <p:nvSpPr>
                  <p:cNvPr id="287785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1064"/>
                    <a:ext cx="144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l-GR">
                      <a:latin typeface="Calibri" pitchFamily="34" charset="0"/>
                    </a:endParaRPr>
                  </a:p>
                </p:txBody>
              </p:sp>
            </p:grpSp>
            <p:sp>
              <p:nvSpPr>
                <p:cNvPr id="287769" name="Freeform 145"/>
                <p:cNvSpPr>
                  <a:spLocks/>
                </p:cNvSpPr>
                <p:nvPr/>
              </p:nvSpPr>
              <p:spPr bwMode="auto">
                <a:xfrm rot="-380412">
                  <a:off x="4464" y="1344"/>
                  <a:ext cx="192" cy="144"/>
                </a:xfrm>
                <a:custGeom>
                  <a:avLst/>
                  <a:gdLst>
                    <a:gd name="T0" fmla="*/ 192 w 192"/>
                    <a:gd name="T1" fmla="*/ 0 h 144"/>
                    <a:gd name="T2" fmla="*/ 96 w 192"/>
                    <a:gd name="T3" fmla="*/ 48 h 144"/>
                    <a:gd name="T4" fmla="*/ 0 w 192"/>
                    <a:gd name="T5" fmla="*/ 144 h 144"/>
                    <a:gd name="T6" fmla="*/ 0 60000 65536"/>
                    <a:gd name="T7" fmla="*/ 0 60000 65536"/>
                    <a:gd name="T8" fmla="*/ 0 60000 65536"/>
                    <a:gd name="T9" fmla="*/ 0 w 192"/>
                    <a:gd name="T10" fmla="*/ 0 h 144"/>
                    <a:gd name="T11" fmla="*/ 192 w 192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2" h="144">
                      <a:moveTo>
                        <a:pt x="192" y="0"/>
                      </a:moveTo>
                      <a:cubicBezTo>
                        <a:pt x="160" y="12"/>
                        <a:pt x="128" y="24"/>
                        <a:pt x="96" y="48"/>
                      </a:cubicBezTo>
                      <a:cubicBezTo>
                        <a:pt x="64" y="72"/>
                        <a:pt x="16" y="128"/>
                        <a:pt x="0" y="14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87770" name="Freeform 146"/>
                <p:cNvSpPr>
                  <a:spLocks/>
                </p:cNvSpPr>
                <p:nvPr/>
              </p:nvSpPr>
              <p:spPr bwMode="auto">
                <a:xfrm rot="-573605">
                  <a:off x="4704" y="1296"/>
                  <a:ext cx="336" cy="192"/>
                </a:xfrm>
                <a:custGeom>
                  <a:avLst/>
                  <a:gdLst>
                    <a:gd name="T0" fmla="*/ 0 w 336"/>
                    <a:gd name="T1" fmla="*/ 0 h 192"/>
                    <a:gd name="T2" fmla="*/ 192 w 336"/>
                    <a:gd name="T3" fmla="*/ 48 h 192"/>
                    <a:gd name="T4" fmla="*/ 336 w 336"/>
                    <a:gd name="T5" fmla="*/ 192 h 192"/>
                    <a:gd name="T6" fmla="*/ 0 60000 65536"/>
                    <a:gd name="T7" fmla="*/ 0 60000 65536"/>
                    <a:gd name="T8" fmla="*/ 0 60000 65536"/>
                    <a:gd name="T9" fmla="*/ 0 w 336"/>
                    <a:gd name="T10" fmla="*/ 0 h 192"/>
                    <a:gd name="T11" fmla="*/ 336 w 336"/>
                    <a:gd name="T12" fmla="*/ 192 h 19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36" h="192">
                      <a:moveTo>
                        <a:pt x="0" y="0"/>
                      </a:moveTo>
                      <a:cubicBezTo>
                        <a:pt x="68" y="8"/>
                        <a:pt x="136" y="16"/>
                        <a:pt x="192" y="48"/>
                      </a:cubicBezTo>
                      <a:cubicBezTo>
                        <a:pt x="248" y="80"/>
                        <a:pt x="312" y="168"/>
                        <a:pt x="336" y="192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87771" name="AutoShape 147"/>
                <p:cNvSpPr>
                  <a:spLocks noChangeArrowheads="1"/>
                </p:cNvSpPr>
                <p:nvPr/>
              </p:nvSpPr>
              <p:spPr bwMode="auto">
                <a:xfrm rot="16256309" flipH="1">
                  <a:off x="3956" y="1297"/>
                  <a:ext cx="1128" cy="495"/>
                </a:xfrm>
                <a:prstGeom prst="parallelogram">
                  <a:avLst>
                    <a:gd name="adj" fmla="val 56970"/>
                  </a:avLst>
                </a:prstGeom>
                <a:solidFill>
                  <a:srgbClr val="BBE0E3">
                    <a:alpha val="30196"/>
                  </a:srgbClr>
                </a:solidFill>
                <a:ln w="9525">
                  <a:noFill/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l-GR">
                    <a:latin typeface="Calibri" pitchFamily="34" charset="0"/>
                  </a:endParaRPr>
                </a:p>
              </p:txBody>
            </p:sp>
            <p:sp>
              <p:nvSpPr>
                <p:cNvPr id="287772" name="Line 148"/>
                <p:cNvSpPr>
                  <a:spLocks noChangeShapeType="1"/>
                </p:cNvSpPr>
                <p:nvPr/>
              </p:nvSpPr>
              <p:spPr bwMode="auto">
                <a:xfrm flipH="1">
                  <a:off x="4272" y="1824"/>
                  <a:ext cx="480" cy="28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87773" name="Text Box 149"/>
                <p:cNvSpPr txBox="1">
                  <a:spLocks noChangeArrowheads="1"/>
                </p:cNvSpPr>
                <p:nvPr/>
              </p:nvSpPr>
              <p:spPr bwMode="auto">
                <a:xfrm rot="-1891606">
                  <a:off x="3826" y="1807"/>
                  <a:ext cx="1200" cy="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000">
                      <a:solidFill>
                        <a:schemeClr val="accent2"/>
                      </a:solidFill>
                      <a:latin typeface="Calibri" pitchFamily="34" charset="0"/>
                    </a:rPr>
                    <a:t>Multi-dimensional dynamics</a:t>
                  </a:r>
                  <a:endParaRPr lang="el-GR" sz="2000">
                    <a:solidFill>
                      <a:schemeClr val="accent2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287774" name="Freeform 150"/>
                <p:cNvSpPr>
                  <a:spLocks/>
                </p:cNvSpPr>
                <p:nvPr/>
              </p:nvSpPr>
              <p:spPr bwMode="auto">
                <a:xfrm rot="-1341582">
                  <a:off x="4320" y="1344"/>
                  <a:ext cx="384" cy="208"/>
                </a:xfrm>
                <a:custGeom>
                  <a:avLst/>
                  <a:gdLst>
                    <a:gd name="T0" fmla="*/ 0 w 528"/>
                    <a:gd name="T1" fmla="*/ 1 h 304"/>
                    <a:gd name="T2" fmla="*/ 1 w 528"/>
                    <a:gd name="T3" fmla="*/ 1 h 304"/>
                    <a:gd name="T4" fmla="*/ 1 w 528"/>
                    <a:gd name="T5" fmla="*/ 0 h 304"/>
                    <a:gd name="T6" fmla="*/ 0 60000 65536"/>
                    <a:gd name="T7" fmla="*/ 0 60000 65536"/>
                    <a:gd name="T8" fmla="*/ 0 60000 65536"/>
                    <a:gd name="T9" fmla="*/ 0 w 528"/>
                    <a:gd name="T10" fmla="*/ 0 h 304"/>
                    <a:gd name="T11" fmla="*/ 528 w 528"/>
                    <a:gd name="T12" fmla="*/ 304 h 30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28" h="304">
                      <a:moveTo>
                        <a:pt x="0" y="96"/>
                      </a:moveTo>
                      <a:cubicBezTo>
                        <a:pt x="52" y="200"/>
                        <a:pt x="104" y="304"/>
                        <a:pt x="192" y="288"/>
                      </a:cubicBezTo>
                      <a:cubicBezTo>
                        <a:pt x="280" y="272"/>
                        <a:pt x="404" y="136"/>
                        <a:pt x="528" y="0"/>
                      </a:cubicBezTo>
                    </a:path>
                  </a:pathLst>
                </a:custGeom>
                <a:noFill/>
                <a:ln w="25400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87775" name="Line 152"/>
                <p:cNvSpPr>
                  <a:spLocks noChangeShapeType="1"/>
                </p:cNvSpPr>
                <p:nvPr/>
              </p:nvSpPr>
              <p:spPr bwMode="auto">
                <a:xfrm>
                  <a:off x="3736" y="1334"/>
                  <a:ext cx="728" cy="145"/>
                </a:xfrm>
                <a:prstGeom prst="line">
                  <a:avLst/>
                </a:prstGeom>
                <a:noFill/>
                <a:ln w="9525">
                  <a:solidFill>
                    <a:srgbClr val="FF0066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87776" name="Text Box 158"/>
                <p:cNvSpPr txBox="1">
                  <a:spLocks noChangeArrowheads="1"/>
                </p:cNvSpPr>
                <p:nvPr/>
              </p:nvSpPr>
              <p:spPr bwMode="auto">
                <a:xfrm>
                  <a:off x="4713" y="144"/>
                  <a:ext cx="1315" cy="2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800">
                      <a:solidFill>
                        <a:schemeClr val="bg1"/>
                      </a:solidFill>
                      <a:latin typeface="Calibri" pitchFamily="34" charset="0"/>
                    </a:rPr>
                    <a:t>C</a:t>
                  </a:r>
                  <a:r>
                    <a:rPr lang="en-US" sz="2800" baseline="-25000">
                      <a:solidFill>
                        <a:schemeClr val="bg1"/>
                      </a:solidFill>
                      <a:latin typeface="Calibri" pitchFamily="34" charset="0"/>
                    </a:rPr>
                    <a:t>2</a:t>
                  </a:r>
                  <a:r>
                    <a:rPr lang="en-US" sz="2800">
                      <a:solidFill>
                        <a:schemeClr val="bg1"/>
                      </a:solidFill>
                      <a:latin typeface="Calibri" pitchFamily="34" charset="0"/>
                    </a:rPr>
                    <a:t>H</a:t>
                  </a:r>
                  <a:r>
                    <a:rPr lang="en-US" sz="2800" baseline="-25000">
                      <a:solidFill>
                        <a:schemeClr val="bg1"/>
                      </a:solidFill>
                      <a:latin typeface="Calibri" pitchFamily="34" charset="0"/>
                    </a:rPr>
                    <a:t>2</a:t>
                  </a:r>
                  <a:r>
                    <a:rPr lang="en-US" sz="2800" baseline="30000">
                      <a:solidFill>
                        <a:schemeClr val="bg1"/>
                      </a:solidFill>
                      <a:latin typeface="Calibri" pitchFamily="34" charset="0"/>
                    </a:rPr>
                    <a:t>+</a:t>
                  </a:r>
                  <a:r>
                    <a:rPr lang="en-US" sz="2800">
                      <a:solidFill>
                        <a:schemeClr val="bg1"/>
                      </a:solidFill>
                      <a:latin typeface="Calibri" pitchFamily="34" charset="0"/>
                    </a:rPr>
                    <a:t>, C</a:t>
                  </a:r>
                  <a:r>
                    <a:rPr lang="en-US" sz="2800" baseline="-25000">
                      <a:solidFill>
                        <a:schemeClr val="bg1"/>
                      </a:solidFill>
                      <a:latin typeface="Calibri" pitchFamily="34" charset="0"/>
                    </a:rPr>
                    <a:t>2</a:t>
                  </a:r>
                  <a:r>
                    <a:rPr lang="en-US" sz="2800">
                      <a:solidFill>
                        <a:schemeClr val="bg1"/>
                      </a:solidFill>
                      <a:latin typeface="Calibri" pitchFamily="34" charset="0"/>
                    </a:rPr>
                    <a:t>H</a:t>
                  </a:r>
                  <a:r>
                    <a:rPr lang="en-US" sz="2800" baseline="-25000">
                      <a:solidFill>
                        <a:schemeClr val="bg1"/>
                      </a:solidFill>
                      <a:latin typeface="Calibri" pitchFamily="34" charset="0"/>
                    </a:rPr>
                    <a:t>3</a:t>
                  </a:r>
                  <a:r>
                    <a:rPr lang="en-US" sz="2800" baseline="30000">
                      <a:solidFill>
                        <a:schemeClr val="bg1"/>
                      </a:solidFill>
                      <a:latin typeface="Calibri" pitchFamily="34" charset="0"/>
                    </a:rPr>
                    <a:t>+</a:t>
                  </a:r>
                  <a:endParaRPr lang="el-GR" sz="2800" baseline="30000">
                    <a:solidFill>
                      <a:schemeClr val="bg1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287777" name="Text Box 160"/>
                <p:cNvSpPr txBox="1">
                  <a:spLocks noChangeArrowheads="1"/>
                </p:cNvSpPr>
                <p:nvPr/>
              </p:nvSpPr>
              <p:spPr bwMode="auto">
                <a:xfrm>
                  <a:off x="4035" y="432"/>
                  <a:ext cx="672" cy="3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3200">
                      <a:solidFill>
                        <a:srgbClr val="17375E"/>
                      </a:solidFill>
                      <a:latin typeface="Calibri" pitchFamily="34" charset="0"/>
                      <a:sym typeface="Symbol" pitchFamily="18" charset="2"/>
                    </a:rPr>
                    <a:t></a:t>
                  </a:r>
                  <a:r>
                    <a:rPr lang="en-US" sz="3200" baseline="-25000">
                      <a:solidFill>
                        <a:srgbClr val="17375E"/>
                      </a:solidFill>
                      <a:latin typeface="Calibri" pitchFamily="34" charset="0"/>
                      <a:sym typeface="Symbol" pitchFamily="18" charset="2"/>
                    </a:rPr>
                    <a:t>1</a:t>
                  </a:r>
                  <a:endParaRPr lang="en-US" sz="3200">
                    <a:solidFill>
                      <a:srgbClr val="17375E"/>
                    </a:solidFill>
                    <a:latin typeface="Calibri" pitchFamily="34" charset="0"/>
                    <a:sym typeface="Symbol" pitchFamily="18" charset="2"/>
                  </a:endParaRPr>
                </a:p>
              </p:txBody>
            </p:sp>
            <p:sp>
              <p:nvSpPr>
                <p:cNvPr id="287778" name="Line 167"/>
                <p:cNvSpPr>
                  <a:spLocks noChangeShapeType="1"/>
                </p:cNvSpPr>
                <p:nvPr/>
              </p:nvSpPr>
              <p:spPr bwMode="auto">
                <a:xfrm flipV="1">
                  <a:off x="4368" y="0"/>
                  <a:ext cx="0" cy="912"/>
                </a:xfrm>
                <a:prstGeom prst="line">
                  <a:avLst/>
                </a:prstGeom>
                <a:noFill/>
                <a:ln w="38100">
                  <a:solidFill>
                    <a:srgbClr val="A5002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87779" name="Line 168"/>
                <p:cNvSpPr>
                  <a:spLocks noChangeShapeType="1"/>
                </p:cNvSpPr>
                <p:nvPr/>
              </p:nvSpPr>
              <p:spPr bwMode="auto">
                <a:xfrm flipV="1">
                  <a:off x="4704" y="96"/>
                  <a:ext cx="0" cy="1008"/>
                </a:xfrm>
                <a:prstGeom prst="line">
                  <a:avLst/>
                </a:prstGeom>
                <a:noFill/>
                <a:ln w="38100">
                  <a:solidFill>
                    <a:srgbClr val="A5002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287780" name="Text Box 161"/>
                <p:cNvSpPr txBox="1">
                  <a:spLocks noChangeArrowheads="1"/>
                </p:cNvSpPr>
                <p:nvPr/>
              </p:nvSpPr>
              <p:spPr bwMode="auto">
                <a:xfrm>
                  <a:off x="4707" y="793"/>
                  <a:ext cx="960" cy="3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3200">
                      <a:solidFill>
                        <a:srgbClr val="99CCFF"/>
                      </a:solidFill>
                      <a:latin typeface="Calibri" pitchFamily="34" charset="0"/>
                      <a:sym typeface="Symbol" pitchFamily="18" charset="2"/>
                    </a:rPr>
                    <a:t></a:t>
                  </a:r>
                  <a:r>
                    <a:rPr lang="en-US" sz="3200" baseline="-25000">
                      <a:solidFill>
                        <a:srgbClr val="99CCFF"/>
                      </a:solidFill>
                      <a:latin typeface="Calibri" pitchFamily="34" charset="0"/>
                      <a:sym typeface="Symbol" pitchFamily="18" charset="2"/>
                    </a:rPr>
                    <a:t>2</a:t>
                  </a:r>
                  <a:endParaRPr lang="en-US" sz="3200">
                    <a:solidFill>
                      <a:srgbClr val="99CCFF"/>
                    </a:solidFill>
                    <a:latin typeface="Calibri" pitchFamily="34" charset="0"/>
                    <a:sym typeface="Symbol" pitchFamily="18" charset="2"/>
                  </a:endParaRPr>
                </a:p>
              </p:txBody>
            </p:sp>
            <p:sp>
              <p:nvSpPr>
                <p:cNvPr id="287781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3853" y="74"/>
                  <a:ext cx="625" cy="2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800">
                      <a:solidFill>
                        <a:schemeClr val="bg1"/>
                      </a:solidFill>
                      <a:latin typeface="Calibri" pitchFamily="34" charset="0"/>
                    </a:rPr>
                    <a:t>C</a:t>
                  </a:r>
                  <a:r>
                    <a:rPr lang="en-US" sz="2800" baseline="-25000">
                      <a:solidFill>
                        <a:schemeClr val="bg1"/>
                      </a:solidFill>
                      <a:latin typeface="Calibri" pitchFamily="34" charset="0"/>
                    </a:rPr>
                    <a:t>2</a:t>
                  </a:r>
                  <a:r>
                    <a:rPr lang="en-US" sz="2800">
                      <a:solidFill>
                        <a:schemeClr val="bg1"/>
                      </a:solidFill>
                      <a:latin typeface="Calibri" pitchFamily="34" charset="0"/>
                    </a:rPr>
                    <a:t>H</a:t>
                  </a:r>
                  <a:r>
                    <a:rPr lang="en-US" sz="2800" baseline="-25000">
                      <a:solidFill>
                        <a:schemeClr val="bg1"/>
                      </a:solidFill>
                      <a:latin typeface="Calibri" pitchFamily="34" charset="0"/>
                    </a:rPr>
                    <a:t>4</a:t>
                  </a:r>
                  <a:r>
                    <a:rPr lang="en-US" sz="2800" baseline="30000">
                      <a:solidFill>
                        <a:schemeClr val="bg1"/>
                      </a:solidFill>
                      <a:latin typeface="Calibri" pitchFamily="34" charset="0"/>
                    </a:rPr>
                    <a:t>+</a:t>
                  </a:r>
                  <a:endParaRPr lang="el-GR" sz="2800" baseline="30000">
                    <a:solidFill>
                      <a:schemeClr val="bg1"/>
                    </a:solidFill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287753" name="TextBox 89"/>
            <p:cNvSpPr txBox="1">
              <a:spLocks noChangeArrowheads="1"/>
            </p:cNvSpPr>
            <p:nvPr/>
          </p:nvSpPr>
          <p:spPr bwMode="auto">
            <a:xfrm>
              <a:off x="1785918" y="2883755"/>
              <a:ext cx="192882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rgbClr val="C00000"/>
                  </a:solidFill>
                </a:rPr>
                <a:t>          5</a:t>
              </a:r>
              <a:r>
                <a:rPr lang="en-US" sz="2400" baseline="30000">
                  <a:solidFill>
                    <a:srgbClr val="C00000"/>
                  </a:solidFill>
                </a:rPr>
                <a:t>th               </a:t>
              </a:r>
              <a:r>
                <a:rPr lang="en-US" sz="2400">
                  <a:solidFill>
                    <a:srgbClr val="C00000"/>
                  </a:solidFill>
                </a:rPr>
                <a:t> harmonic</a:t>
              </a:r>
              <a:endParaRPr lang="el-GR" sz="2400">
                <a:solidFill>
                  <a:srgbClr val="C00000"/>
                </a:solidFill>
              </a:endParaRPr>
            </a:p>
          </p:txBody>
        </p:sp>
      </p:grpSp>
      <p:grpSp>
        <p:nvGrpSpPr>
          <p:cNvPr id="41" name="Group 1211"/>
          <p:cNvGrpSpPr>
            <a:grpSpLocks/>
          </p:cNvGrpSpPr>
          <p:nvPr/>
        </p:nvGrpSpPr>
        <p:grpSpPr bwMode="auto">
          <a:xfrm>
            <a:off x="9077194" y="5643564"/>
            <a:ext cx="2114550" cy="1366837"/>
            <a:chOff x="7553194" y="5643578"/>
            <a:chExt cx="2114550" cy="1366838"/>
          </a:xfrm>
        </p:grpSpPr>
        <p:graphicFrame>
          <p:nvGraphicFramePr>
            <p:cNvPr id="42" name="Object 11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189" name="Photo Editor Photo" r:id="rId3" imgW="3409524" imgH="3677163" progId="">
                    <p:embed/>
                  </p:oleObj>
                </mc:Choice>
                <mc:Fallback>
                  <p:oleObj name="Photo Editor Photo" r:id="rId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Rectangle 33"/>
            <p:cNvSpPr>
              <a:spLocks noChangeArrowheads="1"/>
            </p:cNvSpPr>
            <p:nvPr/>
          </p:nvSpPr>
          <p:spPr bwMode="auto">
            <a:xfrm>
              <a:off x="755319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5736202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5" name="Rectangle 9"/>
          <p:cNvSpPr>
            <a:spLocks noChangeArrowheads="1"/>
          </p:cNvSpPr>
          <p:nvPr/>
        </p:nvSpPr>
        <p:spPr bwMode="auto">
          <a:xfrm>
            <a:off x="1631950" y="53975"/>
            <a:ext cx="91440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5562600" algn="l"/>
                <a:tab pos="5651500" algn="l"/>
              </a:tabLst>
              <a:defRPr/>
            </a:pPr>
            <a:r>
              <a:rPr lang="en-US" sz="28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Time resolved XUV spectroscopy</a:t>
            </a:r>
            <a:r>
              <a:rPr lang="en-US" sz="26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                                                    </a:t>
            </a:r>
            <a:r>
              <a:rPr lang="en-US" sz="2400" b="1" i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Ultra fast dynamics in RETPI of C</a:t>
            </a:r>
            <a:r>
              <a:rPr lang="en-US" sz="2400" b="1" i="1" baseline="-2500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2</a:t>
            </a:r>
            <a:r>
              <a:rPr lang="en-US" sz="2400" b="1" i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H</a:t>
            </a:r>
            <a:r>
              <a:rPr lang="en-US" sz="2400" b="1" i="1" baseline="-2500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4</a:t>
            </a:r>
          </a:p>
        </p:txBody>
      </p:sp>
      <p:grpSp>
        <p:nvGrpSpPr>
          <p:cNvPr id="3" name="Group 164"/>
          <p:cNvGrpSpPr>
            <a:grpSpLocks/>
          </p:cNvGrpSpPr>
          <p:nvPr/>
        </p:nvGrpSpPr>
        <p:grpSpPr bwMode="auto">
          <a:xfrm>
            <a:off x="1676400" y="846138"/>
            <a:ext cx="8991600" cy="5511800"/>
            <a:chOff x="0" y="848"/>
            <a:chExt cx="5664" cy="3472"/>
          </a:xfrm>
        </p:grpSpPr>
        <p:grpSp>
          <p:nvGrpSpPr>
            <p:cNvPr id="68617" name="Group 162"/>
            <p:cNvGrpSpPr>
              <a:grpSpLocks/>
            </p:cNvGrpSpPr>
            <p:nvPr/>
          </p:nvGrpSpPr>
          <p:grpSpPr bwMode="auto">
            <a:xfrm>
              <a:off x="4176" y="2393"/>
              <a:ext cx="1488" cy="1239"/>
              <a:chOff x="4176" y="2256"/>
              <a:chExt cx="1488" cy="1239"/>
            </a:xfrm>
          </p:grpSpPr>
          <p:grpSp>
            <p:nvGrpSpPr>
              <p:cNvPr id="68649" name="Group 31"/>
              <p:cNvGrpSpPr>
                <a:grpSpLocks/>
              </p:cNvGrpSpPr>
              <p:nvPr/>
            </p:nvGrpSpPr>
            <p:grpSpPr bwMode="auto">
              <a:xfrm>
                <a:off x="4176" y="2544"/>
                <a:ext cx="1037" cy="904"/>
                <a:chOff x="1632" y="2592"/>
                <a:chExt cx="1284" cy="904"/>
              </a:xfrm>
            </p:grpSpPr>
            <p:sp>
              <p:nvSpPr>
                <p:cNvPr id="68653" name="Rectangle 32"/>
                <p:cNvSpPr>
                  <a:spLocks noChangeArrowheads="1"/>
                </p:cNvSpPr>
                <p:nvPr/>
              </p:nvSpPr>
              <p:spPr bwMode="auto">
                <a:xfrm>
                  <a:off x="1649" y="2893"/>
                  <a:ext cx="1060" cy="66"/>
                </a:xfrm>
                <a:prstGeom prst="rect">
                  <a:avLst/>
                </a:prstGeom>
                <a:gradFill rotWithShape="1">
                  <a:gsLst>
                    <a:gs pos="0">
                      <a:srgbClr val="D9D9D9"/>
                    </a:gs>
                    <a:gs pos="50000">
                      <a:srgbClr val="808080"/>
                    </a:gs>
                    <a:gs pos="100000">
                      <a:srgbClr val="D9D9D9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l-GR">
                    <a:latin typeface="Calibri" pitchFamily="34" charset="0"/>
                  </a:endParaRPr>
                </a:p>
              </p:txBody>
            </p:sp>
            <p:sp>
              <p:nvSpPr>
                <p:cNvPr id="68654" name="Rectangle 33"/>
                <p:cNvSpPr>
                  <a:spLocks noChangeArrowheads="1"/>
                </p:cNvSpPr>
                <p:nvPr/>
              </p:nvSpPr>
              <p:spPr bwMode="auto">
                <a:xfrm>
                  <a:off x="1652" y="2641"/>
                  <a:ext cx="1057" cy="162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l-GR">
                    <a:latin typeface="Calibri" pitchFamily="34" charset="0"/>
                  </a:endParaRPr>
                </a:p>
              </p:txBody>
            </p:sp>
            <p:sp>
              <p:nvSpPr>
                <p:cNvPr id="68655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1888" y="2917"/>
                  <a:ext cx="0" cy="341"/>
                </a:xfrm>
                <a:prstGeom prst="line">
                  <a:avLst/>
                </a:prstGeom>
                <a:noFill/>
                <a:ln w="63500">
                  <a:solidFill>
                    <a:srgbClr val="00008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68656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1893" y="2592"/>
                  <a:ext cx="0" cy="325"/>
                </a:xfrm>
                <a:prstGeom prst="line">
                  <a:avLst/>
                </a:prstGeom>
                <a:noFill/>
                <a:ln w="63500">
                  <a:solidFill>
                    <a:srgbClr val="003366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68657" name="Line 36"/>
                <p:cNvSpPr>
                  <a:spLocks noChangeShapeType="1"/>
                </p:cNvSpPr>
                <p:nvPr/>
              </p:nvSpPr>
              <p:spPr bwMode="auto">
                <a:xfrm>
                  <a:off x="1632" y="3260"/>
                  <a:ext cx="107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68658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2424" y="2917"/>
                  <a:ext cx="0" cy="341"/>
                </a:xfrm>
                <a:prstGeom prst="line">
                  <a:avLst/>
                </a:prstGeom>
                <a:noFill/>
                <a:ln w="63500">
                  <a:solidFill>
                    <a:srgbClr val="003366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68659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2424" y="2592"/>
                  <a:ext cx="0" cy="325"/>
                </a:xfrm>
                <a:prstGeom prst="line">
                  <a:avLst/>
                </a:prstGeom>
                <a:noFill/>
                <a:ln w="63500">
                  <a:solidFill>
                    <a:srgbClr val="00008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68660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1910" y="3116"/>
                  <a:ext cx="157" cy="0"/>
                </a:xfrm>
                <a:prstGeom prst="line">
                  <a:avLst/>
                </a:prstGeom>
                <a:noFill/>
                <a:ln w="9525">
                  <a:solidFill>
                    <a:srgbClr val="00008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68661" name="Line 40"/>
                <p:cNvSpPr>
                  <a:spLocks noChangeShapeType="1"/>
                </p:cNvSpPr>
                <p:nvPr/>
              </p:nvSpPr>
              <p:spPr bwMode="auto">
                <a:xfrm>
                  <a:off x="2240" y="3116"/>
                  <a:ext cx="156" cy="0"/>
                </a:xfrm>
                <a:prstGeom prst="line">
                  <a:avLst/>
                </a:prstGeom>
                <a:noFill/>
                <a:ln w="9525">
                  <a:solidFill>
                    <a:srgbClr val="00008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86057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2041" y="3016"/>
                  <a:ext cx="29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l-GR" sz="1400" i="1">
                      <a:solidFill>
                        <a:srgbClr val="00008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sym typeface="Symbol" pitchFamily="18" charset="2"/>
                    </a:rPr>
                    <a:t></a:t>
                  </a:r>
                  <a:r>
                    <a:rPr lang="en-US" sz="1400" i="1">
                      <a:solidFill>
                        <a:srgbClr val="00008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sym typeface="Symbol" pitchFamily="18" charset="2"/>
                    </a:rPr>
                    <a:t>t</a:t>
                  </a:r>
                  <a:endParaRPr lang="el-GR" sz="1400" i="1">
                    <a:solidFill>
                      <a:srgbClr val="0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sym typeface="Symbol" pitchFamily="18" charset="2"/>
                  </a:endParaRPr>
                </a:p>
              </p:txBody>
            </p:sp>
            <p:sp>
              <p:nvSpPr>
                <p:cNvPr id="68663" name="Freeform 42"/>
                <p:cNvSpPr>
                  <a:spLocks/>
                </p:cNvSpPr>
                <p:nvPr/>
              </p:nvSpPr>
              <p:spPr bwMode="auto">
                <a:xfrm>
                  <a:off x="2536" y="2916"/>
                  <a:ext cx="243" cy="235"/>
                </a:xfrm>
                <a:custGeom>
                  <a:avLst/>
                  <a:gdLst>
                    <a:gd name="T0" fmla="*/ 0 w 324"/>
                    <a:gd name="T1" fmla="*/ 1 h 456"/>
                    <a:gd name="T2" fmla="*/ 2 w 324"/>
                    <a:gd name="T3" fmla="*/ 1 h 456"/>
                    <a:gd name="T4" fmla="*/ 2 w 324"/>
                    <a:gd name="T5" fmla="*/ 1 h 456"/>
                    <a:gd name="T6" fmla="*/ 2 w 324"/>
                    <a:gd name="T7" fmla="*/ 1 h 456"/>
                    <a:gd name="T8" fmla="*/ 2 w 324"/>
                    <a:gd name="T9" fmla="*/ 1 h 456"/>
                    <a:gd name="T10" fmla="*/ 2 w 324"/>
                    <a:gd name="T11" fmla="*/ 1 h 456"/>
                    <a:gd name="T12" fmla="*/ 2 w 324"/>
                    <a:gd name="T13" fmla="*/ 1 h 456"/>
                    <a:gd name="T14" fmla="*/ 2 w 324"/>
                    <a:gd name="T15" fmla="*/ 1 h 456"/>
                    <a:gd name="T16" fmla="*/ 2 w 324"/>
                    <a:gd name="T17" fmla="*/ 1 h 456"/>
                    <a:gd name="T18" fmla="*/ 2 w 324"/>
                    <a:gd name="T19" fmla="*/ 1 h 456"/>
                    <a:gd name="T20" fmla="*/ 2 w 324"/>
                    <a:gd name="T21" fmla="*/ 1 h 45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24"/>
                    <a:gd name="T34" fmla="*/ 0 h 456"/>
                    <a:gd name="T35" fmla="*/ 324 w 324"/>
                    <a:gd name="T36" fmla="*/ 456 h 45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24" h="456">
                      <a:moveTo>
                        <a:pt x="0" y="35"/>
                      </a:moveTo>
                      <a:cubicBezTo>
                        <a:pt x="28" y="31"/>
                        <a:pt x="163" y="0"/>
                        <a:pt x="168" y="12"/>
                      </a:cubicBezTo>
                      <a:cubicBezTo>
                        <a:pt x="173" y="24"/>
                        <a:pt x="26" y="93"/>
                        <a:pt x="33" y="108"/>
                      </a:cubicBezTo>
                      <a:cubicBezTo>
                        <a:pt x="40" y="123"/>
                        <a:pt x="204" y="87"/>
                        <a:pt x="210" y="102"/>
                      </a:cubicBezTo>
                      <a:cubicBezTo>
                        <a:pt x="216" y="117"/>
                        <a:pt x="62" y="186"/>
                        <a:pt x="69" y="201"/>
                      </a:cubicBezTo>
                      <a:cubicBezTo>
                        <a:pt x="76" y="216"/>
                        <a:pt x="246" y="177"/>
                        <a:pt x="255" y="192"/>
                      </a:cubicBezTo>
                      <a:cubicBezTo>
                        <a:pt x="264" y="207"/>
                        <a:pt x="112" y="276"/>
                        <a:pt x="120" y="291"/>
                      </a:cubicBezTo>
                      <a:cubicBezTo>
                        <a:pt x="128" y="306"/>
                        <a:pt x="293" y="268"/>
                        <a:pt x="303" y="282"/>
                      </a:cubicBezTo>
                      <a:cubicBezTo>
                        <a:pt x="313" y="296"/>
                        <a:pt x="185" y="362"/>
                        <a:pt x="183" y="378"/>
                      </a:cubicBezTo>
                      <a:cubicBezTo>
                        <a:pt x="181" y="394"/>
                        <a:pt x="268" y="368"/>
                        <a:pt x="291" y="381"/>
                      </a:cubicBezTo>
                      <a:cubicBezTo>
                        <a:pt x="314" y="394"/>
                        <a:pt x="317" y="441"/>
                        <a:pt x="324" y="456"/>
                      </a:cubicBezTo>
                    </a:path>
                  </a:pathLst>
                </a:custGeom>
                <a:noFill/>
                <a:ln w="25400">
                  <a:solidFill>
                    <a:srgbClr val="99CC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8605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741" y="2732"/>
                  <a:ext cx="144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endParaRPr lang="el-GR" sz="2800" i="1">
                    <a:solidFill>
                      <a:srgbClr val="5F5F5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86060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2772" y="3050"/>
                  <a:ext cx="144" cy="4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endParaRPr lang="el-GR" sz="4000" i="1">
                    <a:solidFill>
                      <a:srgbClr val="99CC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68650" name="Text Box 65"/>
              <p:cNvSpPr txBox="1">
                <a:spLocks noChangeArrowheads="1"/>
              </p:cNvSpPr>
              <p:nvPr/>
            </p:nvSpPr>
            <p:spPr bwMode="auto">
              <a:xfrm>
                <a:off x="4224" y="3264"/>
                <a:ext cx="100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chemeClr val="accent2"/>
                    </a:solidFill>
                    <a:latin typeface="Calibri" pitchFamily="34" charset="0"/>
                  </a:rPr>
                  <a:t>5</a:t>
                </a:r>
                <a:r>
                  <a:rPr lang="en-US" baseline="30000">
                    <a:solidFill>
                      <a:schemeClr val="accent2"/>
                    </a:solidFill>
                    <a:latin typeface="Calibri" pitchFamily="34" charset="0"/>
                  </a:rPr>
                  <a:t>th</a:t>
                </a:r>
                <a:r>
                  <a:rPr lang="en-US">
                    <a:solidFill>
                      <a:schemeClr val="accent2"/>
                    </a:solidFill>
                    <a:latin typeface="Calibri" pitchFamily="34" charset="0"/>
                  </a:rPr>
                  <a:t> harmonic</a:t>
                </a:r>
                <a:endParaRPr lang="el-GR">
                  <a:solidFill>
                    <a:schemeClr val="accent2"/>
                  </a:solidFill>
                  <a:latin typeface="Calibri" pitchFamily="34" charset="0"/>
                </a:endParaRPr>
              </a:p>
            </p:txBody>
          </p:sp>
          <p:sp>
            <p:nvSpPr>
              <p:cNvPr id="86083" name="Text Box 67"/>
              <p:cNvSpPr txBox="1">
                <a:spLocks noChangeArrowheads="1"/>
              </p:cNvSpPr>
              <p:nvPr/>
            </p:nvSpPr>
            <p:spPr bwMode="auto">
              <a:xfrm>
                <a:off x="4416" y="2256"/>
                <a:ext cx="52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000" i="1">
                    <a:solidFill>
                      <a:srgbClr val="5F5F5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C</a:t>
                </a:r>
                <a:r>
                  <a:rPr lang="en-US" sz="2000" i="1" baseline="-25000">
                    <a:solidFill>
                      <a:srgbClr val="5F5F5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2</a:t>
                </a:r>
                <a:r>
                  <a:rPr lang="en-US" sz="2000" i="1">
                    <a:solidFill>
                      <a:srgbClr val="5F5F5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H</a:t>
                </a:r>
                <a:r>
                  <a:rPr lang="en-US" sz="2000" i="1" baseline="-25000">
                    <a:solidFill>
                      <a:srgbClr val="5F5F5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4</a:t>
                </a:r>
                <a:endParaRPr lang="el-GR" sz="2000" i="1" baseline="-25000">
                  <a:solidFill>
                    <a:srgbClr val="5F5F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68652" name="Text Box 75"/>
              <p:cNvSpPr txBox="1">
                <a:spLocks noChangeArrowheads="1"/>
              </p:cNvSpPr>
              <p:nvPr/>
            </p:nvSpPr>
            <p:spPr bwMode="auto">
              <a:xfrm>
                <a:off x="5088" y="2727"/>
                <a:ext cx="576" cy="63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sz="2000">
                    <a:latin typeface="Calibri" pitchFamily="34" charset="0"/>
                    <a:sym typeface="Symbol" pitchFamily="18" charset="2"/>
                  </a:rPr>
                  <a:t></a:t>
                </a:r>
                <a:r>
                  <a:rPr lang="en-US" sz="2000">
                    <a:latin typeface="Calibri" pitchFamily="34" charset="0"/>
                    <a:sym typeface="Symbol" pitchFamily="18" charset="2"/>
                  </a:rPr>
                  <a:t>*   (B</a:t>
                </a:r>
                <a:r>
                  <a:rPr lang="en-US" sz="2000" baseline="-25000">
                    <a:latin typeface="Calibri" pitchFamily="34" charset="0"/>
                    <a:sym typeface="Symbol" pitchFamily="18" charset="2"/>
                  </a:rPr>
                  <a:t>1U</a:t>
                </a:r>
                <a:r>
                  <a:rPr lang="en-US" sz="2000">
                    <a:latin typeface="Calibri" pitchFamily="34" charset="0"/>
                    <a:sym typeface="Symbol" pitchFamily="18" charset="2"/>
                  </a:rPr>
                  <a:t>)	</a:t>
                </a:r>
                <a:endParaRPr lang="el-GR" sz="2000">
                  <a:latin typeface="Calibri" pitchFamily="34" charset="0"/>
                  <a:sym typeface="Symbol" pitchFamily="18" charset="2"/>
                </a:endParaRPr>
              </a:p>
            </p:txBody>
          </p:sp>
        </p:grpSp>
        <p:grpSp>
          <p:nvGrpSpPr>
            <p:cNvPr id="68618" name="Group 163"/>
            <p:cNvGrpSpPr>
              <a:grpSpLocks/>
            </p:cNvGrpSpPr>
            <p:nvPr/>
          </p:nvGrpSpPr>
          <p:grpSpPr bwMode="auto">
            <a:xfrm>
              <a:off x="0" y="848"/>
              <a:ext cx="4272" cy="3472"/>
              <a:chOff x="0" y="800"/>
              <a:chExt cx="4272" cy="3472"/>
            </a:xfrm>
          </p:grpSpPr>
          <p:pic>
            <p:nvPicPr>
              <p:cNvPr id="68619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1536"/>
                <a:ext cx="4080" cy="2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8620" name="Text Box 4"/>
              <p:cNvSpPr txBox="1">
                <a:spLocks noChangeArrowheads="1"/>
              </p:cNvSpPr>
              <p:nvPr/>
            </p:nvSpPr>
            <p:spPr bwMode="auto">
              <a:xfrm>
                <a:off x="1702" y="1868"/>
                <a:ext cx="250" cy="1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Times New Roman" pitchFamily="18" charset="0"/>
                  </a:rPr>
                  <a:t>fs</a:t>
                </a:r>
                <a:endParaRPr lang="el-GR" sz="1400">
                  <a:latin typeface="Times New Roman" pitchFamily="18" charset="0"/>
                </a:endParaRPr>
              </a:p>
            </p:txBody>
          </p:sp>
          <p:sp>
            <p:nvSpPr>
              <p:cNvPr id="68621" name="Text Box 5"/>
              <p:cNvSpPr txBox="1">
                <a:spLocks noChangeArrowheads="1"/>
              </p:cNvSpPr>
              <p:nvPr/>
            </p:nvSpPr>
            <p:spPr bwMode="auto">
              <a:xfrm>
                <a:off x="3643" y="1843"/>
                <a:ext cx="244" cy="1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Times New Roman" pitchFamily="18" charset="0"/>
                  </a:rPr>
                  <a:t>fs</a:t>
                </a:r>
                <a:endParaRPr lang="el-GR" sz="1400">
                  <a:latin typeface="Times New Roman" pitchFamily="18" charset="0"/>
                </a:endParaRPr>
              </a:p>
            </p:txBody>
          </p:sp>
          <p:sp>
            <p:nvSpPr>
              <p:cNvPr id="68622" name="Text Box 6"/>
              <p:cNvSpPr txBox="1">
                <a:spLocks noChangeArrowheads="1"/>
              </p:cNvSpPr>
              <p:nvPr/>
            </p:nvSpPr>
            <p:spPr bwMode="auto">
              <a:xfrm>
                <a:off x="1772" y="3074"/>
                <a:ext cx="249" cy="1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Times New Roman" pitchFamily="18" charset="0"/>
                  </a:rPr>
                  <a:t>fs</a:t>
                </a:r>
                <a:endParaRPr lang="el-GR" sz="1400">
                  <a:latin typeface="Times New Roman" pitchFamily="18" charset="0"/>
                </a:endParaRPr>
              </a:p>
            </p:txBody>
          </p:sp>
          <p:sp>
            <p:nvSpPr>
              <p:cNvPr id="68623" name="Text Box 7"/>
              <p:cNvSpPr txBox="1">
                <a:spLocks noChangeArrowheads="1"/>
              </p:cNvSpPr>
              <p:nvPr/>
            </p:nvSpPr>
            <p:spPr bwMode="auto">
              <a:xfrm>
                <a:off x="3598" y="3078"/>
                <a:ext cx="268" cy="1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Times New Roman" pitchFamily="18" charset="0"/>
                  </a:rPr>
                  <a:t>fs</a:t>
                </a:r>
                <a:endParaRPr lang="el-GR" sz="1400">
                  <a:latin typeface="Times New Roman" pitchFamily="18" charset="0"/>
                </a:endParaRPr>
              </a:p>
            </p:txBody>
          </p:sp>
          <p:sp>
            <p:nvSpPr>
              <p:cNvPr id="68624" name="Text Box 14"/>
              <p:cNvSpPr txBox="1">
                <a:spLocks noChangeArrowheads="1"/>
              </p:cNvSpPr>
              <p:nvPr/>
            </p:nvSpPr>
            <p:spPr bwMode="auto">
              <a:xfrm>
                <a:off x="1392" y="1632"/>
                <a:ext cx="62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E43F12"/>
                    </a:solidFill>
                    <a:latin typeface="Times New Roman" pitchFamily="18" charset="0"/>
                  </a:rPr>
                  <a:t>NRTPI</a:t>
                </a:r>
                <a:endParaRPr lang="el-GR">
                  <a:solidFill>
                    <a:srgbClr val="E43F1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8625" name="Text Box 15"/>
              <p:cNvSpPr txBox="1">
                <a:spLocks noChangeArrowheads="1"/>
              </p:cNvSpPr>
              <p:nvPr/>
            </p:nvSpPr>
            <p:spPr bwMode="auto">
              <a:xfrm>
                <a:off x="3264" y="1641"/>
                <a:ext cx="62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E43F12"/>
                    </a:solidFill>
                    <a:latin typeface="Times New Roman" pitchFamily="18" charset="0"/>
                  </a:rPr>
                  <a:t>RETPI</a:t>
                </a:r>
                <a:endParaRPr lang="el-GR">
                  <a:solidFill>
                    <a:srgbClr val="E43F1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8626" name="Text Box 16"/>
              <p:cNvSpPr txBox="1">
                <a:spLocks noChangeArrowheads="1"/>
              </p:cNvSpPr>
              <p:nvPr/>
            </p:nvSpPr>
            <p:spPr bwMode="auto">
              <a:xfrm>
                <a:off x="1392" y="2832"/>
                <a:ext cx="62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E43F12"/>
                    </a:solidFill>
                    <a:latin typeface="Times New Roman" pitchFamily="18" charset="0"/>
                  </a:rPr>
                  <a:t>RETPI</a:t>
                </a:r>
                <a:endParaRPr lang="el-GR">
                  <a:solidFill>
                    <a:srgbClr val="E43F1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8627" name="Text Box 17"/>
              <p:cNvSpPr txBox="1">
                <a:spLocks noChangeArrowheads="1"/>
              </p:cNvSpPr>
              <p:nvPr/>
            </p:nvSpPr>
            <p:spPr bwMode="auto">
              <a:xfrm>
                <a:off x="3216" y="2880"/>
                <a:ext cx="62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E43F12"/>
                    </a:solidFill>
                    <a:latin typeface="Times New Roman" pitchFamily="18" charset="0"/>
                  </a:rPr>
                  <a:t>RETPI</a:t>
                </a:r>
                <a:endParaRPr lang="el-GR">
                  <a:solidFill>
                    <a:srgbClr val="E43F1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8628" name="Line 45"/>
              <p:cNvSpPr>
                <a:spLocks noChangeShapeType="1"/>
              </p:cNvSpPr>
              <p:nvPr/>
            </p:nvSpPr>
            <p:spPr bwMode="auto">
              <a:xfrm flipH="1" flipV="1">
                <a:off x="3120" y="2448"/>
                <a:ext cx="1104" cy="48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  <p:grpSp>
            <p:nvGrpSpPr>
              <p:cNvPr id="68629" name="Group 62"/>
              <p:cNvGrpSpPr>
                <a:grpSpLocks/>
              </p:cNvGrpSpPr>
              <p:nvPr/>
            </p:nvGrpSpPr>
            <p:grpSpPr bwMode="auto">
              <a:xfrm>
                <a:off x="304" y="952"/>
                <a:ext cx="816" cy="585"/>
                <a:chOff x="624" y="672"/>
                <a:chExt cx="870" cy="668"/>
              </a:xfrm>
            </p:grpSpPr>
            <p:sp>
              <p:nvSpPr>
                <p:cNvPr id="68640" name="Rectangle 50"/>
                <p:cNvSpPr>
                  <a:spLocks noChangeArrowheads="1"/>
                </p:cNvSpPr>
                <p:nvPr/>
              </p:nvSpPr>
              <p:spPr bwMode="auto">
                <a:xfrm>
                  <a:off x="640" y="721"/>
                  <a:ext cx="854" cy="162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l-GR">
                    <a:latin typeface="Calibri" pitchFamily="34" charset="0"/>
                  </a:endParaRPr>
                </a:p>
              </p:txBody>
            </p:sp>
            <p:sp>
              <p:nvSpPr>
                <p:cNvPr id="68641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831" y="997"/>
                  <a:ext cx="0" cy="341"/>
                </a:xfrm>
                <a:prstGeom prst="line">
                  <a:avLst/>
                </a:prstGeom>
                <a:noFill/>
                <a:ln w="63500">
                  <a:solidFill>
                    <a:srgbClr val="00008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68642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835" y="672"/>
                  <a:ext cx="0" cy="325"/>
                </a:xfrm>
                <a:prstGeom prst="line">
                  <a:avLst/>
                </a:prstGeom>
                <a:noFill/>
                <a:ln w="63500">
                  <a:solidFill>
                    <a:srgbClr val="00008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68643" name="Line 53"/>
                <p:cNvSpPr>
                  <a:spLocks noChangeShapeType="1"/>
                </p:cNvSpPr>
                <p:nvPr/>
              </p:nvSpPr>
              <p:spPr bwMode="auto">
                <a:xfrm>
                  <a:off x="624" y="1340"/>
                  <a:ext cx="87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0307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1264" y="997"/>
                  <a:ext cx="0" cy="338"/>
                </a:xfrm>
                <a:prstGeom prst="line">
                  <a:avLst/>
                </a:prstGeom>
                <a:noFill/>
                <a:ln w="63500">
                  <a:solidFill>
                    <a:schemeClr val="tx2">
                      <a:lumMod val="75000"/>
                    </a:schemeClr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l-GR"/>
                </a:p>
              </p:txBody>
            </p:sp>
            <p:sp>
              <p:nvSpPr>
                <p:cNvPr id="68645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1264" y="672"/>
                  <a:ext cx="0" cy="325"/>
                </a:xfrm>
                <a:prstGeom prst="line">
                  <a:avLst/>
                </a:prstGeom>
                <a:noFill/>
                <a:ln w="63500">
                  <a:solidFill>
                    <a:srgbClr val="00008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68646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849" y="1196"/>
                  <a:ext cx="126" cy="0"/>
                </a:xfrm>
                <a:prstGeom prst="line">
                  <a:avLst/>
                </a:prstGeom>
                <a:noFill/>
                <a:ln w="9525">
                  <a:solidFill>
                    <a:srgbClr val="00008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68647" name="Line 57"/>
                <p:cNvSpPr>
                  <a:spLocks noChangeShapeType="1"/>
                </p:cNvSpPr>
                <p:nvPr/>
              </p:nvSpPr>
              <p:spPr bwMode="auto">
                <a:xfrm>
                  <a:off x="1115" y="1196"/>
                  <a:ext cx="126" cy="0"/>
                </a:xfrm>
                <a:prstGeom prst="line">
                  <a:avLst/>
                </a:prstGeom>
                <a:noFill/>
                <a:ln w="9525">
                  <a:solidFill>
                    <a:srgbClr val="00008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86074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955" y="1097"/>
                  <a:ext cx="241" cy="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l-GR" sz="1400" i="1">
                      <a:solidFill>
                        <a:srgbClr val="00008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sym typeface="Symbol" pitchFamily="18" charset="2"/>
                    </a:rPr>
                    <a:t></a:t>
                  </a:r>
                  <a:r>
                    <a:rPr lang="en-US" sz="1400" i="1">
                      <a:solidFill>
                        <a:srgbClr val="00008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 New Roman" pitchFamily="18" charset="0"/>
                      <a:sym typeface="Symbol" pitchFamily="18" charset="2"/>
                    </a:rPr>
                    <a:t>t</a:t>
                  </a:r>
                  <a:endParaRPr lang="el-GR" sz="1400" i="1">
                    <a:solidFill>
                      <a:srgbClr val="0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sym typeface="Symbol" pitchFamily="18" charset="2"/>
                  </a:endParaRPr>
                </a:p>
              </p:txBody>
            </p:sp>
          </p:grpSp>
          <p:sp>
            <p:nvSpPr>
              <p:cNvPr id="68630" name="Line 63"/>
              <p:cNvSpPr>
                <a:spLocks noChangeShapeType="1"/>
              </p:cNvSpPr>
              <p:nvPr/>
            </p:nvSpPr>
            <p:spPr bwMode="auto">
              <a:xfrm>
                <a:off x="816" y="1536"/>
                <a:ext cx="144" cy="384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68631" name="Text Box 64"/>
              <p:cNvSpPr txBox="1">
                <a:spLocks noChangeArrowheads="1"/>
              </p:cNvSpPr>
              <p:nvPr/>
            </p:nvSpPr>
            <p:spPr bwMode="auto">
              <a:xfrm>
                <a:off x="1056" y="1200"/>
                <a:ext cx="100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chemeClr val="accent2"/>
                    </a:solidFill>
                    <a:latin typeface="Calibri" pitchFamily="34" charset="0"/>
                  </a:rPr>
                  <a:t>5</a:t>
                </a:r>
                <a:r>
                  <a:rPr lang="en-US" baseline="30000">
                    <a:solidFill>
                      <a:schemeClr val="accent2"/>
                    </a:solidFill>
                    <a:latin typeface="Calibri" pitchFamily="34" charset="0"/>
                  </a:rPr>
                  <a:t>th</a:t>
                </a:r>
                <a:r>
                  <a:rPr lang="en-US">
                    <a:solidFill>
                      <a:schemeClr val="accent2"/>
                    </a:solidFill>
                    <a:latin typeface="Calibri" pitchFamily="34" charset="0"/>
                  </a:rPr>
                  <a:t> harmonic</a:t>
                </a:r>
                <a:endParaRPr lang="el-GR">
                  <a:solidFill>
                    <a:schemeClr val="accent2"/>
                  </a:solidFill>
                  <a:latin typeface="Calibri" pitchFamily="34" charset="0"/>
                </a:endParaRPr>
              </a:p>
            </p:txBody>
          </p:sp>
          <p:sp>
            <p:nvSpPr>
              <p:cNvPr id="86084" name="Text Box 68"/>
              <p:cNvSpPr txBox="1">
                <a:spLocks noChangeArrowheads="1"/>
              </p:cNvSpPr>
              <p:nvPr/>
            </p:nvSpPr>
            <p:spPr bwMode="auto">
              <a:xfrm>
                <a:off x="560" y="800"/>
                <a:ext cx="52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000" i="1">
                    <a:solidFill>
                      <a:srgbClr val="5F5F5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Kr</a:t>
                </a:r>
                <a:endParaRPr lang="el-GR" sz="2000" i="1" baseline="-25000">
                  <a:solidFill>
                    <a:srgbClr val="5F5F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68633" name="Text Box 71"/>
              <p:cNvSpPr txBox="1">
                <a:spLocks noChangeArrowheads="1"/>
              </p:cNvSpPr>
              <p:nvPr/>
            </p:nvSpPr>
            <p:spPr bwMode="auto">
              <a:xfrm>
                <a:off x="1296" y="1856"/>
                <a:ext cx="680" cy="25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sz="2000">
                    <a:latin typeface="Calibri" pitchFamily="34" charset="0"/>
                    <a:sym typeface="Symbol" pitchFamily="18" charset="2"/>
                  </a:rPr>
                  <a:t></a:t>
                </a:r>
                <a:r>
                  <a:rPr lang="en-US" sz="2000" baseline="-25000">
                    <a:latin typeface="Calibri" pitchFamily="34" charset="0"/>
                    <a:sym typeface="Symbol" pitchFamily="18" charset="2"/>
                  </a:rPr>
                  <a:t>p</a:t>
                </a:r>
                <a:r>
                  <a:rPr lang="en-US" sz="2000">
                    <a:latin typeface="Calibri" pitchFamily="34" charset="0"/>
                    <a:sym typeface="Symbol" pitchFamily="18" charset="2"/>
                  </a:rPr>
                  <a:t>=31fs</a:t>
                </a:r>
                <a:endParaRPr lang="el-GR" sz="2000">
                  <a:latin typeface="Calibri" pitchFamily="34" charset="0"/>
                  <a:sym typeface="Symbol" pitchFamily="18" charset="2"/>
                </a:endParaRPr>
              </a:p>
            </p:txBody>
          </p:sp>
          <p:sp>
            <p:nvSpPr>
              <p:cNvPr id="68634" name="Text Box 72"/>
              <p:cNvSpPr txBox="1">
                <a:spLocks noChangeArrowheads="1"/>
              </p:cNvSpPr>
              <p:nvPr/>
            </p:nvSpPr>
            <p:spPr bwMode="auto">
              <a:xfrm>
                <a:off x="3264" y="1814"/>
                <a:ext cx="720" cy="2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sz="2000">
                    <a:latin typeface="Calibri" pitchFamily="34" charset="0"/>
                    <a:sym typeface="Symbol" pitchFamily="18" charset="2"/>
                  </a:rPr>
                  <a:t></a:t>
                </a:r>
                <a:r>
                  <a:rPr lang="en-US" sz="2000" baseline="-25000">
                    <a:latin typeface="Calibri" pitchFamily="34" charset="0"/>
                    <a:sym typeface="Symbol" pitchFamily="18" charset="2"/>
                  </a:rPr>
                  <a:t>1</a:t>
                </a:r>
                <a:r>
                  <a:rPr lang="en-US" sz="2000">
                    <a:latin typeface="Calibri" pitchFamily="34" charset="0"/>
                    <a:sym typeface="Symbol" pitchFamily="18" charset="2"/>
                  </a:rPr>
                  <a:t>=23fs</a:t>
                </a:r>
                <a:endParaRPr lang="el-GR" sz="2000">
                  <a:latin typeface="Calibri" pitchFamily="34" charset="0"/>
                  <a:sym typeface="Symbol" pitchFamily="18" charset="2"/>
                </a:endParaRPr>
              </a:p>
            </p:txBody>
          </p:sp>
          <p:sp>
            <p:nvSpPr>
              <p:cNvPr id="68635" name="Text Box 74"/>
              <p:cNvSpPr txBox="1">
                <a:spLocks noChangeArrowheads="1"/>
              </p:cNvSpPr>
              <p:nvPr/>
            </p:nvSpPr>
            <p:spPr bwMode="auto">
              <a:xfrm>
                <a:off x="3264" y="3072"/>
                <a:ext cx="720" cy="2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sz="2000">
                    <a:latin typeface="Calibri" pitchFamily="34" charset="0"/>
                    <a:sym typeface="Symbol" pitchFamily="18" charset="2"/>
                  </a:rPr>
                  <a:t></a:t>
                </a:r>
                <a:r>
                  <a:rPr lang="en-US" sz="2000" baseline="-25000">
                    <a:latin typeface="Calibri" pitchFamily="34" charset="0"/>
                    <a:sym typeface="Symbol" pitchFamily="18" charset="2"/>
                  </a:rPr>
                  <a:t>2</a:t>
                </a:r>
                <a:r>
                  <a:rPr lang="en-US" sz="2000">
                    <a:latin typeface="Calibri" pitchFamily="34" charset="0"/>
                    <a:sym typeface="Symbol" pitchFamily="18" charset="2"/>
                  </a:rPr>
                  <a:t>=10fs</a:t>
                </a:r>
                <a:endParaRPr lang="el-GR" sz="2000">
                  <a:latin typeface="Calibri" pitchFamily="34" charset="0"/>
                  <a:sym typeface="Symbol" pitchFamily="18" charset="2"/>
                </a:endParaRPr>
              </a:p>
            </p:txBody>
          </p:sp>
          <p:sp>
            <p:nvSpPr>
              <p:cNvPr id="68636" name="Line 46"/>
              <p:cNvSpPr>
                <a:spLocks noChangeShapeType="1"/>
              </p:cNvSpPr>
              <p:nvPr/>
            </p:nvSpPr>
            <p:spPr bwMode="auto">
              <a:xfrm flipH="1">
                <a:off x="1728" y="2976"/>
                <a:ext cx="2496" cy="384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68637" name="Line 47"/>
              <p:cNvSpPr>
                <a:spLocks noChangeShapeType="1"/>
              </p:cNvSpPr>
              <p:nvPr/>
            </p:nvSpPr>
            <p:spPr bwMode="auto">
              <a:xfrm flipH="1">
                <a:off x="3600" y="3024"/>
                <a:ext cx="672" cy="480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68638" name="Text Box 76"/>
              <p:cNvSpPr txBox="1">
                <a:spLocks noChangeArrowheads="1"/>
              </p:cNvSpPr>
              <p:nvPr/>
            </p:nvSpPr>
            <p:spPr bwMode="auto">
              <a:xfrm>
                <a:off x="1392" y="3014"/>
                <a:ext cx="720" cy="2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sz="2000">
                    <a:latin typeface="Calibri" pitchFamily="34" charset="0"/>
                    <a:sym typeface="Symbol" pitchFamily="18" charset="2"/>
                  </a:rPr>
                  <a:t></a:t>
                </a:r>
                <a:r>
                  <a:rPr lang="en-US" sz="2000" baseline="-25000">
                    <a:latin typeface="Calibri" pitchFamily="34" charset="0"/>
                    <a:sym typeface="Symbol" pitchFamily="18" charset="2"/>
                  </a:rPr>
                  <a:t>2</a:t>
                </a:r>
                <a:r>
                  <a:rPr lang="en-US" sz="2000">
                    <a:latin typeface="Calibri" pitchFamily="34" charset="0"/>
                    <a:sym typeface="Symbol" pitchFamily="18" charset="2"/>
                  </a:rPr>
                  <a:t>=10fs</a:t>
                </a:r>
                <a:endParaRPr lang="el-GR" sz="2000">
                  <a:latin typeface="Calibri" pitchFamily="34" charset="0"/>
                  <a:sym typeface="Symbol" pitchFamily="18" charset="2"/>
                </a:endParaRPr>
              </a:p>
            </p:txBody>
          </p:sp>
          <p:sp>
            <p:nvSpPr>
              <p:cNvPr id="68639" name="Rectangle 78"/>
              <p:cNvSpPr>
                <a:spLocks noChangeArrowheads="1"/>
              </p:cNvSpPr>
              <p:nvPr/>
            </p:nvSpPr>
            <p:spPr bwMode="auto">
              <a:xfrm>
                <a:off x="0" y="3936"/>
                <a:ext cx="432" cy="1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>
                  <a:latin typeface="Calibri" pitchFamily="34" charset="0"/>
                </a:endParaRPr>
              </a:p>
            </p:txBody>
          </p:sp>
        </p:grpSp>
      </p:grpSp>
      <p:sp>
        <p:nvSpPr>
          <p:cNvPr id="68614" name="Rectangle 174"/>
          <p:cNvSpPr>
            <a:spLocks noChangeArrowheads="1"/>
          </p:cNvSpPr>
          <p:nvPr/>
        </p:nvSpPr>
        <p:spPr bwMode="auto">
          <a:xfrm>
            <a:off x="2171700" y="6357938"/>
            <a:ext cx="6496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en-US">
                <a:solidFill>
                  <a:srgbClr val="CC0000"/>
                </a:solidFill>
                <a:cs typeface="Arial" charset="0"/>
              </a:rPr>
              <a:t>    </a:t>
            </a:r>
            <a:r>
              <a:rPr lang="en-US" sz="2000">
                <a:solidFill>
                  <a:srgbClr val="CC0000"/>
                </a:solidFill>
                <a:cs typeface="Arial" charset="0"/>
              </a:rPr>
              <a:t>A. Peralta Conde et al., </a:t>
            </a:r>
            <a:r>
              <a:rPr lang="en-US" sz="2000" i="1">
                <a:solidFill>
                  <a:srgbClr val="CC0000"/>
                </a:solidFill>
                <a:cs typeface="Arial" charset="0"/>
              </a:rPr>
              <a:t>PRA</a:t>
            </a:r>
            <a:r>
              <a:rPr lang="en-US" sz="2000">
                <a:solidFill>
                  <a:srgbClr val="CC0000"/>
                </a:solidFill>
                <a:cs typeface="Arial" charset="0"/>
              </a:rPr>
              <a:t> </a:t>
            </a:r>
            <a:r>
              <a:rPr lang="en-US" sz="2000" b="1">
                <a:solidFill>
                  <a:srgbClr val="CC0000"/>
                </a:solidFill>
                <a:cs typeface="Arial" charset="0"/>
              </a:rPr>
              <a:t>79</a:t>
            </a:r>
            <a:r>
              <a:rPr lang="en-US" sz="2000">
                <a:solidFill>
                  <a:srgbClr val="CC0000"/>
                </a:solidFill>
                <a:cs typeface="Arial" charset="0"/>
              </a:rPr>
              <a:t> 061405(R) (2009)</a:t>
            </a:r>
            <a:endParaRPr lang="en-US">
              <a:solidFill>
                <a:srgbClr val="FF3300"/>
              </a:solidFill>
              <a:cs typeface="Arial" charset="0"/>
            </a:endParaRPr>
          </a:p>
        </p:txBody>
      </p:sp>
      <p:grpSp>
        <p:nvGrpSpPr>
          <p:cNvPr id="68615" name="Group 89"/>
          <p:cNvGrpSpPr>
            <a:grpSpLocks/>
          </p:cNvGrpSpPr>
          <p:nvPr/>
        </p:nvGrpSpPr>
        <p:grpSpPr bwMode="auto">
          <a:xfrm>
            <a:off x="8839200" y="5643564"/>
            <a:ext cx="2114550" cy="1366837"/>
            <a:chOff x="7315200" y="5643578"/>
            <a:chExt cx="2114550" cy="1366838"/>
          </a:xfrm>
        </p:grpSpPr>
        <p:graphicFrame>
          <p:nvGraphicFramePr>
            <p:cNvPr id="68611" name="Object 3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13" name="Photo Editor Photo" r:id="rId4" imgW="3409524" imgH="3677163" progId="">
                    <p:embed/>
                  </p:oleObj>
                </mc:Choice>
                <mc:Fallback>
                  <p:oleObj name="Photo Editor Photo" r:id="rId4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616" name="Rectangle 33"/>
            <p:cNvSpPr>
              <a:spLocks noChangeArrowheads="1"/>
            </p:cNvSpPr>
            <p:nvPr/>
          </p:nvSpPr>
          <p:spPr bwMode="auto">
            <a:xfrm>
              <a:off x="7315200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>
                  <a:solidFill>
                    <a:srgbClr val="006600"/>
                  </a:solidFill>
                </a:rPr>
                <a:t> </a:t>
              </a:r>
              <a:r>
                <a:rPr lang="el-GR" sz="1600">
                  <a:solidFill>
                    <a:srgbClr val="006600"/>
                  </a:solidFill>
                </a:rPr>
                <a:t>FO.R.T.H. - I.E.S.L</a:t>
              </a:r>
              <a:r>
                <a:rPr lang="el-GR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/>
            </a:p>
          </p:txBody>
        </p:sp>
      </p:grpSp>
    </p:spTree>
    <p:extLst>
      <p:ext uri="{BB962C8B-B14F-4D97-AF65-F5344CB8AC3E}">
        <p14:creationId xmlns:p14="http://schemas.microsoft.com/office/powerpoint/2010/main" val="126473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8839" y="794233"/>
            <a:ext cx="11296230" cy="5425212"/>
            <a:chOff x="-785443" y="-23914"/>
            <a:chExt cx="11296230" cy="5425212"/>
          </a:xfrm>
        </p:grpSpPr>
        <p:grpSp>
          <p:nvGrpSpPr>
            <p:cNvPr id="7" name="Group 6"/>
            <p:cNvGrpSpPr/>
            <p:nvPr/>
          </p:nvGrpSpPr>
          <p:grpSpPr>
            <a:xfrm>
              <a:off x="-785443" y="-23914"/>
              <a:ext cx="11296230" cy="5425212"/>
              <a:chOff x="-785443" y="-23914"/>
              <a:chExt cx="11296230" cy="5425212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-785443" y="763528"/>
                <a:ext cx="17308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2060"/>
                    </a:solidFill>
                  </a:rPr>
                  <a:t>Quantum</a:t>
                </a:r>
                <a:endParaRPr lang="el-GR" sz="24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0" name="Rectangle 130"/>
              <p:cNvSpPr>
                <a:spLocks noChangeArrowheads="1"/>
              </p:cNvSpPr>
              <p:nvPr/>
            </p:nvSpPr>
            <p:spPr bwMode="auto">
              <a:xfrm>
                <a:off x="-319421" y="5031966"/>
                <a:ext cx="47591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de-DE" dirty="0" smtClean="0">
                    <a:solidFill>
                      <a:srgbClr val="0066CC"/>
                    </a:solidFill>
                  </a:rPr>
                  <a:t>I.A. Gonoskov</a:t>
                </a:r>
                <a:r>
                  <a:rPr lang="de-DE" i="1" dirty="0" smtClean="0">
                    <a:solidFill>
                      <a:srgbClr val="0066CC"/>
                    </a:solidFill>
                  </a:rPr>
                  <a:t> et al. </a:t>
                </a:r>
                <a:r>
                  <a:rPr lang="de-DE" dirty="0" smtClean="0">
                    <a:solidFill>
                      <a:srgbClr val="0066CC"/>
                    </a:solidFill>
                  </a:rPr>
                  <a:t>Sci. Rep. </a:t>
                </a:r>
                <a:r>
                  <a:rPr lang="en-US" b="1" dirty="0" smtClean="0">
                    <a:solidFill>
                      <a:srgbClr val="0066CC"/>
                    </a:solidFill>
                  </a:rPr>
                  <a:t>6</a:t>
                </a:r>
                <a:r>
                  <a:rPr lang="el-GR" dirty="0" smtClean="0">
                    <a:solidFill>
                      <a:srgbClr val="0066CC"/>
                    </a:solidFill>
                  </a:rPr>
                  <a:t>, </a:t>
                </a:r>
                <a:r>
                  <a:rPr lang="en-US" dirty="0" smtClean="0">
                    <a:solidFill>
                      <a:srgbClr val="0066CC"/>
                    </a:solidFill>
                  </a:rPr>
                  <a:t>32821</a:t>
                </a:r>
                <a:r>
                  <a:rPr lang="el-GR" dirty="0" smtClean="0">
                    <a:solidFill>
                      <a:srgbClr val="0066CC"/>
                    </a:solidFill>
                  </a:rPr>
                  <a:t> </a:t>
                </a:r>
                <a:r>
                  <a:rPr lang="el-GR" dirty="0">
                    <a:solidFill>
                      <a:srgbClr val="0066CC"/>
                    </a:solidFill>
                  </a:rPr>
                  <a:t>(</a:t>
                </a:r>
                <a:r>
                  <a:rPr lang="el-GR" dirty="0" smtClean="0">
                    <a:solidFill>
                      <a:srgbClr val="0066CC"/>
                    </a:solidFill>
                  </a:rPr>
                  <a:t>201</a:t>
                </a:r>
                <a:r>
                  <a:rPr lang="en-US" dirty="0" smtClean="0">
                    <a:solidFill>
                      <a:srgbClr val="0066CC"/>
                    </a:solidFill>
                  </a:rPr>
                  <a:t>6</a:t>
                </a:r>
                <a:r>
                  <a:rPr lang="el-GR" dirty="0" smtClean="0">
                    <a:solidFill>
                      <a:srgbClr val="0066CC"/>
                    </a:solidFill>
                  </a:rPr>
                  <a:t>)</a:t>
                </a:r>
                <a:endParaRPr lang="de-DE" dirty="0">
                  <a:solidFill>
                    <a:srgbClr val="0066CC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58396" y="3062377"/>
                <a:ext cx="992434" cy="3536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93846" y="-23914"/>
                <a:ext cx="3116941" cy="148023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59745" y="208007"/>
                <a:ext cx="4094940" cy="234025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38953" y="2623557"/>
                <a:ext cx="4140351" cy="2586053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-785443" y="3537191"/>
                <a:ext cx="42969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2060"/>
                    </a:solidFill>
                  </a:rPr>
                  <a:t>Quantum optical </a:t>
                </a:r>
                <a:r>
                  <a:rPr lang="en-US" dirty="0" err="1" smtClean="0">
                    <a:solidFill>
                      <a:srgbClr val="002060"/>
                    </a:solidFill>
                  </a:rPr>
                  <a:t>Volkov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 wave function </a:t>
                </a:r>
                <a:endParaRPr lang="el-GR" dirty="0">
                  <a:solidFill>
                    <a:srgbClr val="002060"/>
                  </a:solidFill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-702217" y="4055031"/>
                <a:ext cx="6487428" cy="553806"/>
                <a:chOff x="-702217" y="4055031"/>
                <a:chExt cx="6487428" cy="55380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-702217" y="4099925"/>
                      <a:ext cx="6487428" cy="36330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Sup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𝑞𝑜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𝑉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dirty="0">
                              <a:sym typeface="Symbol" panose="05050102010706020507" pitchFamily="18" charset="2"/>
                            </a:rPr>
                            <m:t></m:t>
                          </m:r>
                          <m:r>
                            <m:rPr>
                              <m:nor/>
                            </m:r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e</m:t>
                          </m:r>
                          <m:r>
                            <m:rPr>
                              <m:nor/>
                            </m:r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xp</m:t>
                          </m:r>
                          <m:r>
                            <m:rPr>
                              <m:nor/>
                            </m:rPr>
                            <a:rPr lang="en-US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</m:t>
                          </m:r>
                          <m:r>
                            <m:rPr>
                              <m:nor/>
                            </m:r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·</m:t>
                          </m:r>
                          <m:sSup>
                            <m:sSup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+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𝑝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[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𝑑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(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𝑡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·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𝑞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+</m:t>
                          </m:r>
                        </m:oMath>
                      </a14:m>
                      <a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f(t)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]</a:t>
                      </a:r>
                      <a:r>
                        <a:rPr lang="en-US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+[</a:t>
                      </a:r>
                      <a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a(t)</a:t>
                      </a:r>
                      <a:r>
                        <a:rPr lang="en-US" dirty="0"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a:t> </a:t>
                      </a: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+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𝑔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(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𝑡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·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𝑞</m:t>
                          </m:r>
                        </m:oMath>
                      </a14:m>
                      <a:r>
                        <a:rPr lang="en-US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]}</a:t>
                      </a:r>
                      <a:endParaRPr lang="el-GR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3" name="TextBox 2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702217" y="4099925"/>
                      <a:ext cx="6487428" cy="363305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l="-1221" t="-8475" b="-2881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4" name="Oval 23"/>
                <p:cNvSpPr/>
                <p:nvPr/>
              </p:nvSpPr>
              <p:spPr>
                <a:xfrm>
                  <a:off x="1961546" y="4055031"/>
                  <a:ext cx="961974" cy="553806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3054186" y="4055031"/>
                  <a:ext cx="1385587" cy="494003"/>
                </a:xfrm>
                <a:prstGeom prst="ellipse">
                  <a:avLst/>
                </a:prstGeom>
                <a:no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4538323" y="4140837"/>
                  <a:ext cx="1102081" cy="322393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-743106" y="2264878"/>
                <a:ext cx="3673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2060"/>
                    </a:solidFill>
                  </a:rPr>
                  <a:t>Semi-classical </a:t>
                </a:r>
                <a:r>
                  <a:rPr lang="en-US" dirty="0" err="1">
                    <a:solidFill>
                      <a:srgbClr val="002060"/>
                    </a:solidFill>
                  </a:rPr>
                  <a:t>Volkov</a:t>
                </a:r>
                <a:r>
                  <a:rPr lang="en-US" dirty="0">
                    <a:solidFill>
                      <a:srgbClr val="002060"/>
                    </a:solidFill>
                  </a:rPr>
                  <a:t> wave function</a:t>
                </a:r>
                <a:r>
                  <a:rPr lang="en-US" dirty="0" smtClean="0"/>
                  <a:t> </a:t>
                </a:r>
                <a:endParaRPr lang="el-GR" dirty="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2819232" y="2596016"/>
                <a:ext cx="663032" cy="682898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srgbClr val="00206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134627" y="2693269"/>
                    <a:ext cx="4525534" cy="65389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Sup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𝑠𝑐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𝑉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dirty="0">
                              <a:sym typeface="Symbol" panose="05050102010706020507" pitchFamily="18" charset="2"/>
                            </a:rPr>
                            <m:t></m:t>
                          </m:r>
                          <m:r>
                            <m:rPr>
                              <m:nor/>
                            </m:r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e</m:t>
                          </m:r>
                          <m:r>
                            <m:rPr>
                              <m:nor/>
                            </m:r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xp</m:t>
                          </m:r>
                          <m:r>
                            <m:rPr>
                              <m:nor/>
                            </m:rPr>
                            <a:rPr lang="en-US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</m:t>
                          </m:r>
                          <m:r>
                            <m:rPr>
                              <m:nor/>
                            </m:r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fPr>
                            <m:nu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MT Extra" panose="05050102010205020202" pitchFamily="18" charset="2"/>
                                </a:rPr>
                                <m:t></m:t>
                              </m:r>
                            </m:den>
                          </m:f>
                          <m:nary>
                            <m:naryPr>
                              <m:ctrlP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𝑡</m:t>
                              </m:r>
                            </m:sup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Symbol" panose="05050102010706020507" pitchFamily="18" charset="2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Symbol" panose="05050102010706020507" pitchFamily="18" charset="2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Symbol" panose="05050102010706020507" pitchFamily="18" charset="2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2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𝑚</m:t>
                                      </m:r>
                                    </m:den>
                                  </m:f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𝑝𝐴</m:t>
                                      </m:r>
                                      <m:d>
                                        <m:d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Symbol" panose="05050102010706020507" pitchFamily="18" charset="2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Symbol" panose="05050102010706020507" pitchFamily="18" charset="2"/>
                                            </a:rPr>
                                            <m:t>𝜏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2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𝑚</m:t>
                                      </m:r>
                                    </m:den>
                                  </m:f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Symbol" panose="05050102010706020507" pitchFamily="18" charset="2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Symbol" panose="05050102010706020507" pitchFamily="18" charset="2"/>
                                            </a:rPr>
                                            <m:t>𝐴</m:t>
                                          </m:r>
                                        </m:e>
                                        <m:sup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Symbol" panose="05050102010706020507" pitchFamily="18" charset="2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(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𝜏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2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𝑚</m:t>
                                      </m:r>
                                    </m:den>
                                  </m:f>
                                </m:e>
                              </m:d>
                            </m:e>
                          </m:nary>
                          <m:r>
                            <m:rPr>
                              <m:nor/>
                            </m:rPr>
                            <a:rPr lang="en-US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d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𝜏</m:t>
                          </m:r>
                        </m:oMath>
                      </m:oMathPara>
                    </a14:m>
                    <a:endParaRPr lang="el-GR" dirty="0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4627" y="2693269"/>
                    <a:ext cx="4525534" cy="653897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935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Oval 19"/>
              <p:cNvSpPr/>
              <p:nvPr/>
            </p:nvSpPr>
            <p:spPr>
              <a:xfrm rot="21340825">
                <a:off x="2228462" y="2725132"/>
                <a:ext cx="435782" cy="62203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633932" y="2623557"/>
                <a:ext cx="692468" cy="682311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-753547" y="1581258"/>
                <a:ext cx="28353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2060"/>
                    </a:solidFill>
                  </a:rPr>
                  <a:t>Free e</a:t>
                </a:r>
                <a:r>
                  <a:rPr lang="en-US" baseline="30000" dirty="0" smtClean="0">
                    <a:solidFill>
                      <a:srgbClr val="002060"/>
                    </a:solidFill>
                  </a:rPr>
                  <a:t>-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 in quantized field</a:t>
                </a:r>
                <a:endParaRPr lang="el-GR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655639" y="1439998"/>
                  <a:ext cx="1891830" cy="5266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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5639" y="1439998"/>
                  <a:ext cx="1891830" cy="52668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5" name="Group 4"/>
          <p:cNvGrpSpPr>
            <a:grpSpLocks/>
          </p:cNvGrpSpPr>
          <p:nvPr/>
        </p:nvGrpSpPr>
        <p:grpSpPr bwMode="auto">
          <a:xfrm>
            <a:off x="10132314" y="5643279"/>
            <a:ext cx="2114550" cy="1366837"/>
            <a:chOff x="7370064" y="5643578"/>
            <a:chExt cx="2114550" cy="1366838"/>
          </a:xfrm>
        </p:grpSpPr>
        <p:graphicFrame>
          <p:nvGraphicFramePr>
            <p:cNvPr id="276" name="Object 2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60" name="Photo Editor Photo" r:id="rId9" imgW="3409524" imgH="3677163" progId="">
                    <p:embed/>
                  </p:oleObj>
                </mc:Choice>
                <mc:Fallback>
                  <p:oleObj name="Photo Editor Photo" r:id="rId9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7" name="Rectangle 33"/>
            <p:cNvSpPr>
              <a:spLocks noChangeArrowheads="1"/>
            </p:cNvSpPr>
            <p:nvPr/>
          </p:nvSpPr>
          <p:spPr bwMode="auto">
            <a:xfrm>
              <a:off x="737006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eaLnBrk="0" hangingPunct="0"/>
              <a:endParaRPr lang="el-G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604663" y="458311"/>
            <a:ext cx="89646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HHG in gases</a:t>
            </a:r>
            <a:endParaRPr lang="en-US" alt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l-GR" sz="26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models</a:t>
            </a:r>
            <a:endParaRPr lang="en-US" altLang="el-GR" sz="26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56189" t="50368" r="25146" b="45829"/>
          <a:stretch/>
        </p:blipFill>
        <p:spPr>
          <a:xfrm>
            <a:off x="9638855" y="655142"/>
            <a:ext cx="2096390" cy="20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0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1828800" y="990601"/>
            <a:ext cx="8991600" cy="4970463"/>
            <a:chOff x="192" y="624"/>
            <a:chExt cx="5664" cy="3131"/>
          </a:xfrm>
        </p:grpSpPr>
        <p:pic>
          <p:nvPicPr>
            <p:cNvPr id="288799" name="Picture 3" descr="fig1"/>
            <p:cNvPicPr>
              <a:picLocks noChangeAspect="1" noChangeArrowheads="1"/>
            </p:cNvPicPr>
            <p:nvPr/>
          </p:nvPicPr>
          <p:blipFill>
            <a:blip r:embed="rId3"/>
            <a:srcRect b="50847"/>
            <a:stretch>
              <a:fillRect/>
            </a:stretch>
          </p:blipFill>
          <p:spPr bwMode="auto">
            <a:xfrm>
              <a:off x="975" y="1071"/>
              <a:ext cx="3266" cy="2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8800" name="Text Box 4"/>
            <p:cNvSpPr txBox="1">
              <a:spLocks noChangeArrowheads="1"/>
            </p:cNvSpPr>
            <p:nvPr/>
          </p:nvSpPr>
          <p:spPr bwMode="auto">
            <a:xfrm>
              <a:off x="192" y="864"/>
              <a:ext cx="302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/>
                <a:t>CWE (a</a:t>
              </a:r>
              <a:r>
                <a:rPr lang="en-US" sz="2000" b="1" baseline="-25000"/>
                <a:t>L</a:t>
              </a:r>
              <a:r>
                <a:rPr lang="en-US" sz="2000" b="1"/>
                <a:t>&lt;1</a:t>
              </a:r>
              <a:r>
                <a:rPr lang="en-US" sz="2000" b="1">
                  <a:sym typeface="Symbol" pitchFamily="18" charset="2"/>
                </a:rPr>
                <a:t></a:t>
              </a:r>
              <a:r>
                <a:rPr lang="en-US" sz="2000" b="1"/>
                <a:t> I</a:t>
              </a:r>
              <a:r>
                <a:rPr lang="en-US" sz="2000" b="1" baseline="-25000"/>
                <a:t>L</a:t>
              </a:r>
              <a:r>
                <a:rPr lang="en-US" sz="2000" b="1"/>
                <a:t>&lt; 10</a:t>
              </a:r>
              <a:r>
                <a:rPr lang="en-US" sz="2000" b="1" baseline="30000"/>
                <a:t>18 </a:t>
              </a:r>
              <a:r>
                <a:rPr lang="en-US" sz="2000" b="1"/>
                <a:t>W/cm</a:t>
              </a:r>
              <a:r>
                <a:rPr lang="en-US" sz="2000" b="1" baseline="30000"/>
                <a:t>2</a:t>
              </a:r>
              <a:r>
                <a:rPr lang="en-US" sz="2000" b="1"/>
                <a:t> @ 800nm)</a:t>
              </a:r>
              <a:endParaRPr lang="el-GR" sz="2000" b="1"/>
            </a:p>
          </p:txBody>
        </p:sp>
        <p:sp>
          <p:nvSpPr>
            <p:cNvPr id="191520" name="Text Box 32"/>
            <p:cNvSpPr txBox="1">
              <a:spLocks noChangeArrowheads="1"/>
            </p:cNvSpPr>
            <p:nvPr/>
          </p:nvSpPr>
          <p:spPr bwMode="auto">
            <a:xfrm>
              <a:off x="3072" y="624"/>
              <a:ext cx="27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indent="12700">
                <a:spcBef>
                  <a:spcPct val="50000"/>
                </a:spcBef>
                <a:defRPr/>
              </a:pPr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F. </a:t>
              </a:r>
              <a:r>
                <a:rPr lang="en-GB" dirty="0" err="1">
                  <a:solidFill>
                    <a:schemeClr val="accent1">
                      <a:lumMod val="75000"/>
                    </a:schemeClr>
                  </a:solidFill>
                </a:rPr>
                <a:t>Quéré</a:t>
              </a:r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GB" i="1" dirty="0">
                  <a:solidFill>
                    <a:schemeClr val="accent1">
                      <a:lumMod val="75000"/>
                    </a:schemeClr>
                  </a:solidFill>
                </a:rPr>
                <a:t>et al.</a:t>
              </a:r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altLang="ja-JP" i="1" dirty="0">
                  <a:solidFill>
                    <a:schemeClr val="accent1">
                      <a:lumMod val="75000"/>
                    </a:schemeClr>
                  </a:solidFill>
                  <a:cs typeface="ＭＳ Ｐゴシック"/>
                </a:rPr>
                <a:t>PRL</a:t>
              </a:r>
              <a:r>
                <a:rPr lang="en-GB" altLang="ja-JP" dirty="0">
                  <a:solidFill>
                    <a:schemeClr val="accent1">
                      <a:lumMod val="75000"/>
                    </a:schemeClr>
                  </a:solidFill>
                  <a:cs typeface="ＭＳ Ｐゴシック"/>
                </a:rPr>
                <a:t> </a:t>
              </a:r>
              <a:r>
                <a:rPr lang="en-GB" altLang="ja-JP" b="1" dirty="0">
                  <a:solidFill>
                    <a:schemeClr val="accent1">
                      <a:lumMod val="75000"/>
                    </a:schemeClr>
                  </a:solidFill>
                  <a:cs typeface="ＭＳ Ｐゴシック"/>
                </a:rPr>
                <a:t>96</a:t>
              </a:r>
              <a:r>
                <a:rPr lang="en-GB" altLang="ja-JP" dirty="0">
                  <a:solidFill>
                    <a:schemeClr val="accent1">
                      <a:lumMod val="75000"/>
                    </a:schemeClr>
                  </a:solidFill>
                  <a:cs typeface="ＭＳ Ｐゴシック"/>
                </a:rPr>
                <a:t>, 125004 (2006); 	</a:t>
              </a:r>
              <a:r>
                <a:rPr lang="en-GB" i="1" dirty="0">
                  <a:solidFill>
                    <a:schemeClr val="accent1">
                      <a:lumMod val="75000"/>
                    </a:schemeClr>
                  </a:solidFill>
                </a:rPr>
                <a:t>Nature Phys.</a:t>
              </a:r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b="1" dirty="0">
                  <a:solidFill>
                    <a:schemeClr val="accent1">
                      <a:lumMod val="75000"/>
                    </a:schemeClr>
                  </a:solidFill>
                </a:rPr>
                <a:t>3</a:t>
              </a:r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, 424 (2007)</a:t>
              </a:r>
              <a:r>
                <a:rPr lang="el-GR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</a:p>
          </p:txBody>
        </p:sp>
      </p:grpSp>
      <p:sp>
        <p:nvSpPr>
          <p:cNvPr id="126982" name="Rectangle 6"/>
          <p:cNvSpPr>
            <a:spLocks noChangeArrowheads="1"/>
          </p:cNvSpPr>
          <p:nvPr/>
        </p:nvSpPr>
        <p:spPr bwMode="auto">
          <a:xfrm>
            <a:off x="1560513" y="22226"/>
            <a:ext cx="7467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17375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Surface plasma harmonic emission</a:t>
            </a:r>
            <a:r>
              <a:rPr lang="en-US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</a:t>
            </a:r>
            <a:r>
              <a:rPr lang="en-US" sz="24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coherent wake emission  (CWE) regime </a:t>
            </a:r>
            <a:endParaRPr lang="el-GR" sz="24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1524000" y="2135188"/>
            <a:ext cx="4572000" cy="4722812"/>
            <a:chOff x="0" y="1344"/>
            <a:chExt cx="2880" cy="2975"/>
          </a:xfrm>
        </p:grpSpPr>
        <p:grpSp>
          <p:nvGrpSpPr>
            <p:cNvPr id="288792" name="Group 22"/>
            <p:cNvGrpSpPr>
              <a:grpSpLocks/>
            </p:cNvGrpSpPr>
            <p:nvPr/>
          </p:nvGrpSpPr>
          <p:grpSpPr bwMode="auto">
            <a:xfrm>
              <a:off x="0" y="1344"/>
              <a:ext cx="1837" cy="2975"/>
              <a:chOff x="0" y="1344"/>
              <a:chExt cx="1837" cy="2975"/>
            </a:xfrm>
          </p:grpSpPr>
          <p:grpSp>
            <p:nvGrpSpPr>
              <p:cNvPr id="288794" name="Group 23"/>
              <p:cNvGrpSpPr>
                <a:grpSpLocks/>
              </p:cNvGrpSpPr>
              <p:nvPr/>
            </p:nvGrpSpPr>
            <p:grpSpPr bwMode="auto">
              <a:xfrm>
                <a:off x="0" y="1344"/>
                <a:ext cx="1837" cy="2975"/>
                <a:chOff x="0" y="1344"/>
                <a:chExt cx="1837" cy="2975"/>
              </a:xfrm>
            </p:grpSpPr>
            <p:sp>
              <p:nvSpPr>
                <p:cNvPr id="288797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04" y="1344"/>
                  <a:ext cx="1633" cy="6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>
                      <a:solidFill>
                        <a:schemeClr val="accent2"/>
                      </a:solidFill>
                    </a:rPr>
                    <a:t>Temporal chirp</a:t>
                  </a:r>
                  <a:r>
                    <a:rPr lang="en-US">
                      <a:solidFill>
                        <a:schemeClr val="accent2"/>
                      </a:solidFill>
                      <a:sym typeface="Symbol" pitchFamily="18" charset="2"/>
                    </a:rPr>
                    <a:t>        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en-US">
                      <a:solidFill>
                        <a:schemeClr val="accent2"/>
                      </a:solidFill>
                      <a:sym typeface="Symbol" pitchFamily="18" charset="2"/>
                    </a:rPr>
                    <a:t>Increased harmonic spectral width</a:t>
                  </a:r>
                </a:p>
              </p:txBody>
            </p:sp>
            <p:sp>
              <p:nvSpPr>
                <p:cNvPr id="288798" name="Line 25"/>
                <p:cNvSpPr>
                  <a:spLocks noChangeShapeType="1"/>
                </p:cNvSpPr>
                <p:nvPr/>
              </p:nvSpPr>
              <p:spPr bwMode="auto">
                <a:xfrm>
                  <a:off x="748" y="2069"/>
                  <a:ext cx="272" cy="18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graphicFrame>
              <p:nvGraphicFramePr>
                <p:cNvPr id="288775" name="Object 7"/>
                <p:cNvGraphicFramePr>
                  <a:graphicFrameLocks noChangeAspect="1"/>
                </p:cNvGraphicFramePr>
                <p:nvPr/>
              </p:nvGraphicFramePr>
              <p:xfrm>
                <a:off x="0" y="2659"/>
                <a:ext cx="1379" cy="87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8498" name="Graph" r:id="rId4" imgW="3574080" imgH="3048480" progId="Origin50.Graph">
                        <p:embed/>
                      </p:oleObj>
                    </mc:Choice>
                    <mc:Fallback>
                      <p:oleObj name="Graph" r:id="rId4" imgW="3574080" imgH="3048480" progId="Origin50.Graph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0" y="2659"/>
                              <a:ext cx="1379" cy="87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88776" name="Object 8"/>
                <p:cNvGraphicFramePr>
                  <a:graphicFrameLocks noChangeAspect="1"/>
                </p:cNvGraphicFramePr>
                <p:nvPr/>
              </p:nvGraphicFramePr>
              <p:xfrm>
                <a:off x="0" y="3483"/>
                <a:ext cx="1349" cy="83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8499" name="Graph" r:id="rId6" imgW="3494880" imgH="2914560" progId="Origin50.Graph">
                        <p:embed/>
                      </p:oleObj>
                    </mc:Choice>
                    <mc:Fallback>
                      <p:oleObj name="Graph" r:id="rId6" imgW="3494880" imgH="2914560" progId="Origin50.Graph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0" y="3483"/>
                              <a:ext cx="1349" cy="83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288795" name="Line 28"/>
              <p:cNvSpPr>
                <a:spLocks noChangeShapeType="1"/>
              </p:cNvSpPr>
              <p:nvPr/>
            </p:nvSpPr>
            <p:spPr bwMode="auto">
              <a:xfrm>
                <a:off x="566" y="4014"/>
                <a:ext cx="18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88796" name="Line 29"/>
              <p:cNvSpPr>
                <a:spLocks noChangeShapeType="1"/>
              </p:cNvSpPr>
              <p:nvPr/>
            </p:nvSpPr>
            <p:spPr bwMode="auto">
              <a:xfrm flipH="1">
                <a:off x="772" y="4014"/>
                <a:ext cx="18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sp>
          <p:nvSpPr>
            <p:cNvPr id="288793" name="Text Box 30"/>
            <p:cNvSpPr txBox="1">
              <a:spLocks noChangeArrowheads="1"/>
            </p:cNvSpPr>
            <p:nvPr/>
          </p:nvSpPr>
          <p:spPr bwMode="auto">
            <a:xfrm>
              <a:off x="1383" y="3838"/>
              <a:ext cx="149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accent2"/>
                  </a:solidFill>
                  <a:sym typeface="Symbol" pitchFamily="18" charset="2"/>
                </a:rPr>
                <a:t>Cut-off   n</a:t>
              </a:r>
              <a:r>
                <a:rPr lang="en-US" baseline="-25000">
                  <a:solidFill>
                    <a:schemeClr val="accent2"/>
                  </a:solidFill>
                  <a:sym typeface="Symbol" pitchFamily="18" charset="2"/>
                </a:rPr>
                <a:t>emax</a:t>
              </a:r>
              <a:endParaRPr lang="el-GR">
                <a:solidFill>
                  <a:schemeClr val="accent2"/>
                </a:solidFill>
                <a:sym typeface="Symbol" pitchFamily="18" charset="2"/>
              </a:endParaRP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5808664" y="2781300"/>
            <a:ext cx="4535487" cy="3455988"/>
            <a:chOff x="2699" y="1752"/>
            <a:chExt cx="2857" cy="2177"/>
          </a:xfrm>
        </p:grpSpPr>
        <p:sp>
          <p:nvSpPr>
            <p:cNvPr id="288788" name="Text Box 13"/>
            <p:cNvSpPr txBox="1">
              <a:spLocks noChangeArrowheads="1"/>
            </p:cNvSpPr>
            <p:nvPr/>
          </p:nvSpPr>
          <p:spPr bwMode="auto">
            <a:xfrm>
              <a:off x="3923" y="1752"/>
              <a:ext cx="1633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accent2"/>
                  </a:solidFill>
                </a:rPr>
                <a:t>  Frequency chirp</a:t>
              </a:r>
              <a:r>
                <a:rPr lang="en-US">
                  <a:solidFill>
                    <a:schemeClr val="accent2"/>
                  </a:solidFill>
                  <a:sym typeface="Symbol" pitchFamily="18" charset="2"/>
                </a:rPr>
                <a:t>      </a:t>
              </a:r>
            </a:p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accent2"/>
                  </a:solidFill>
                  <a:sym typeface="Symbol" pitchFamily="18" charset="2"/>
                </a:rPr>
                <a:t>  Non FTL attos</a:t>
              </a:r>
            </a:p>
          </p:txBody>
        </p:sp>
        <p:sp>
          <p:nvSpPr>
            <p:cNvPr id="288789" name="Line 14"/>
            <p:cNvSpPr>
              <a:spLocks noChangeShapeType="1"/>
            </p:cNvSpPr>
            <p:nvPr/>
          </p:nvSpPr>
          <p:spPr bwMode="auto">
            <a:xfrm flipH="1">
              <a:off x="2744" y="2024"/>
              <a:ext cx="1225" cy="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  <p:graphicFrame>
          <p:nvGraphicFramePr>
            <p:cNvPr id="288770" name="Object 2"/>
            <p:cNvGraphicFramePr>
              <a:graphicFrameLocks noChangeAspect="1"/>
            </p:cNvGraphicFramePr>
            <p:nvPr/>
          </p:nvGraphicFramePr>
          <p:xfrm>
            <a:off x="3923" y="2160"/>
            <a:ext cx="1349" cy="9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500" name="Graph" r:id="rId8" imgW="3494880" imgH="3314880" progId="Origin50.Graph">
                    <p:embed/>
                  </p:oleObj>
                </mc:Choice>
                <mc:Fallback>
                  <p:oleObj name="Graph" r:id="rId8" imgW="3494880" imgH="331488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23" y="2160"/>
                          <a:ext cx="1349" cy="9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8771" name="Object 3"/>
            <p:cNvGraphicFramePr>
              <a:graphicFrameLocks noChangeAspect="1"/>
            </p:cNvGraphicFramePr>
            <p:nvPr/>
          </p:nvGraphicFramePr>
          <p:xfrm>
            <a:off x="3633" y="3055"/>
            <a:ext cx="1379" cy="8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501" name="Graph" r:id="rId10" imgW="3574080" imgH="3048480" progId="Origin50.Graph">
                    <p:embed/>
                  </p:oleObj>
                </mc:Choice>
                <mc:Fallback>
                  <p:oleObj name="Graph" r:id="rId10" imgW="3574080" imgH="304848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3" y="3055"/>
                          <a:ext cx="1379" cy="8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8790" name="Line 17"/>
            <p:cNvSpPr>
              <a:spLocks noChangeShapeType="1"/>
            </p:cNvSpPr>
            <p:nvPr/>
          </p:nvSpPr>
          <p:spPr bwMode="auto">
            <a:xfrm>
              <a:off x="4474" y="3509"/>
              <a:ext cx="182" cy="0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88791" name="Line 18"/>
            <p:cNvSpPr>
              <a:spLocks noChangeShapeType="1"/>
            </p:cNvSpPr>
            <p:nvPr/>
          </p:nvSpPr>
          <p:spPr bwMode="auto">
            <a:xfrm flipH="1">
              <a:off x="4656" y="3509"/>
              <a:ext cx="182" cy="0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  <p:graphicFrame>
          <p:nvGraphicFramePr>
            <p:cNvPr id="288772" name="Object 4"/>
            <p:cNvGraphicFramePr>
              <a:graphicFrameLocks noChangeAspect="1"/>
            </p:cNvGraphicFramePr>
            <p:nvPr/>
          </p:nvGraphicFramePr>
          <p:xfrm>
            <a:off x="2699" y="2564"/>
            <a:ext cx="997" cy="7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502" name="Equation" r:id="rId12" imgW="977760" imgH="761760" progId="Equation.3">
                    <p:embed/>
                  </p:oleObj>
                </mc:Choice>
                <mc:Fallback>
                  <p:oleObj name="Equation" r:id="rId12" imgW="977760" imgH="7617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9" y="2564"/>
                          <a:ext cx="997" cy="78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8773" name="Object 5"/>
            <p:cNvGraphicFramePr>
              <a:graphicFrameLocks noChangeAspect="1"/>
            </p:cNvGraphicFramePr>
            <p:nvPr/>
          </p:nvGraphicFramePr>
          <p:xfrm>
            <a:off x="4204" y="2278"/>
            <a:ext cx="998" cy="5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503" name="Equation" r:id="rId14" imgW="1218960" imgH="711000" progId="Equation.3">
                    <p:embed/>
                  </p:oleObj>
                </mc:Choice>
                <mc:Fallback>
                  <p:oleObj name="Equation" r:id="rId14" imgW="1218960" imgH="711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04" y="2278"/>
                          <a:ext cx="998" cy="57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8774" name="Object 6"/>
            <p:cNvGraphicFramePr>
              <a:graphicFrameLocks noChangeAspect="1"/>
            </p:cNvGraphicFramePr>
            <p:nvPr/>
          </p:nvGraphicFramePr>
          <p:xfrm>
            <a:off x="3974" y="3127"/>
            <a:ext cx="223" cy="3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504" name="Equation" r:id="rId16" imgW="177480" imgH="241200" progId="Equation.3">
                    <p:embed/>
                  </p:oleObj>
                </mc:Choice>
                <mc:Fallback>
                  <p:oleObj name="Equation" r:id="rId16" imgW="1774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4" y="3127"/>
                          <a:ext cx="223" cy="30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6151564" y="1701800"/>
            <a:ext cx="3087687" cy="1163638"/>
            <a:chOff x="4627577" y="1702346"/>
            <a:chExt cx="3087695" cy="1163081"/>
          </a:xfrm>
        </p:grpSpPr>
        <p:sp>
          <p:nvSpPr>
            <p:cNvPr id="288786" name="Line 14"/>
            <p:cNvSpPr>
              <a:spLocks noChangeShapeType="1"/>
            </p:cNvSpPr>
            <p:nvPr/>
          </p:nvSpPr>
          <p:spPr bwMode="auto">
            <a:xfrm flipH="1">
              <a:off x="4627577" y="1928802"/>
              <a:ext cx="1944687" cy="936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88787" name="TextBox 30"/>
            <p:cNvSpPr txBox="1">
              <a:spLocks noChangeArrowheads="1"/>
            </p:cNvSpPr>
            <p:nvPr/>
          </p:nvSpPr>
          <p:spPr bwMode="auto">
            <a:xfrm>
              <a:off x="6643702" y="1702346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chemeClr val="accent2"/>
                  </a:solidFill>
                  <a:sym typeface="Symbol" pitchFamily="18" charset="2"/>
                </a:rPr>
                <a:t></a:t>
              </a:r>
              <a:r>
                <a:rPr lang="en-US">
                  <a:solidFill>
                    <a:schemeClr val="accent2"/>
                  </a:solidFill>
                  <a:sym typeface="Symbol" pitchFamily="18" charset="2"/>
                </a:rPr>
                <a:t> cut off  </a:t>
              </a:r>
              <a:endParaRPr lang="el-GR"/>
            </a:p>
          </p:txBody>
        </p:sp>
      </p:grpSp>
      <p:grpSp>
        <p:nvGrpSpPr>
          <p:cNvPr id="33" name="Group 1211"/>
          <p:cNvGrpSpPr>
            <a:grpSpLocks/>
          </p:cNvGrpSpPr>
          <p:nvPr/>
        </p:nvGrpSpPr>
        <p:grpSpPr bwMode="auto">
          <a:xfrm>
            <a:off x="9077194" y="5643564"/>
            <a:ext cx="2114550" cy="1366837"/>
            <a:chOff x="7553194" y="5643578"/>
            <a:chExt cx="2114550" cy="1366838"/>
          </a:xfrm>
        </p:grpSpPr>
        <p:graphicFrame>
          <p:nvGraphicFramePr>
            <p:cNvPr id="34" name="Object 11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505" name="Photo Editor Photo" r:id="rId18" imgW="3409524" imgH="3677163" progId="">
                    <p:embed/>
                  </p:oleObj>
                </mc:Choice>
                <mc:Fallback>
                  <p:oleObj name="Photo Editor Photo" r:id="rId18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755319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9110476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558925" y="210478"/>
            <a:ext cx="82296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eaLnBrk="0" hangingPunct="0">
              <a:defRPr/>
            </a:pPr>
            <a:r>
              <a:rPr lang="en-US" sz="2800" dirty="0">
                <a:solidFill>
                  <a:srgbClr val="99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Why </a:t>
            </a:r>
            <a:r>
              <a:rPr lang="en-US" sz="2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intense XUV/</a:t>
            </a:r>
            <a:r>
              <a:rPr lang="en-US" sz="2800" dirty="0" err="1" smtClean="0">
                <a:solidFill>
                  <a:srgbClr val="99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attosecond</a:t>
            </a:r>
            <a:r>
              <a:rPr lang="en-US" sz="2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pulses</a:t>
            </a:r>
            <a:r>
              <a:rPr lang="el-G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defRPr/>
            </a:pPr>
            <a:r>
              <a:rPr lang="en-US" sz="2600" i="1" dirty="0" smtClean="0">
                <a:solidFill>
                  <a:srgbClr val="D9D9D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Non-linear XUV processes </a:t>
            </a:r>
            <a:endParaRPr lang="el-GR" sz="2600" i="1" dirty="0">
              <a:solidFill>
                <a:srgbClr val="D9D9D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1919288" y="1130902"/>
            <a:ext cx="8285162" cy="5678487"/>
            <a:chOff x="395288" y="836613"/>
            <a:chExt cx="8284430" cy="5678934"/>
          </a:xfrm>
        </p:grpSpPr>
        <p:pic>
          <p:nvPicPr>
            <p:cNvPr id="66971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46527" t="5089" r="21980" b="67690"/>
            <a:stretch>
              <a:fillRect/>
            </a:stretch>
          </p:blipFill>
          <p:spPr bwMode="auto">
            <a:xfrm>
              <a:off x="4643438" y="836613"/>
              <a:ext cx="2006600" cy="1466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69711" name="Group 44"/>
            <p:cNvGrpSpPr>
              <a:grpSpLocks/>
            </p:cNvGrpSpPr>
            <p:nvPr/>
          </p:nvGrpSpPr>
          <p:grpSpPr bwMode="auto">
            <a:xfrm>
              <a:off x="395288" y="1052513"/>
              <a:ext cx="8284430" cy="5463034"/>
              <a:chOff x="395288" y="1052513"/>
              <a:chExt cx="8284430" cy="5463034"/>
            </a:xfrm>
          </p:grpSpPr>
          <p:grpSp>
            <p:nvGrpSpPr>
              <p:cNvPr id="669712" name="Group 77"/>
              <p:cNvGrpSpPr>
                <a:grpSpLocks/>
              </p:cNvGrpSpPr>
              <p:nvPr/>
            </p:nvGrpSpPr>
            <p:grpSpPr bwMode="auto">
              <a:xfrm>
                <a:off x="395288" y="1052513"/>
                <a:ext cx="8065609" cy="5463034"/>
                <a:chOff x="395288" y="1179513"/>
                <a:chExt cx="8065243" cy="5462254"/>
              </a:xfrm>
            </p:grpSpPr>
            <p:sp>
              <p:nvSpPr>
                <p:cNvPr id="669716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539750" y="1341438"/>
                  <a:ext cx="6696075" cy="3667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l-GR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669717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395288" y="1179513"/>
                  <a:ext cx="7200900" cy="54622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buFontTx/>
                    <a:buChar char="•"/>
                    <a:tabLst>
                      <a:tab pos="285750" algn="l"/>
                    </a:tabLst>
                  </a:pPr>
                  <a:r>
                    <a:rPr lang="en-US" sz="2400" dirty="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   Ultra-short pulse metrology</a:t>
                  </a:r>
                  <a:endParaRPr lang="en-US" sz="1600" dirty="0">
                    <a:solidFill>
                      <a:schemeClr val="bg1"/>
                    </a:solidFill>
                    <a:latin typeface="Arial" charset="0"/>
                    <a:cs typeface="Arial" charset="0"/>
                  </a:endParaRPr>
                </a:p>
                <a:p>
                  <a:pPr>
                    <a:spcBef>
                      <a:spcPct val="50000"/>
                    </a:spcBef>
                    <a:tabLst>
                      <a:tab pos="285750" algn="l"/>
                    </a:tabLst>
                  </a:pPr>
                  <a:endParaRPr lang="en-US" sz="2000" dirty="0">
                    <a:solidFill>
                      <a:schemeClr val="bg1"/>
                    </a:solidFill>
                    <a:latin typeface="Arial" charset="0"/>
                    <a:cs typeface="Arial" charset="0"/>
                  </a:endParaRPr>
                </a:p>
                <a:p>
                  <a:pPr>
                    <a:spcBef>
                      <a:spcPct val="50000"/>
                    </a:spcBef>
                    <a:tabLst>
                      <a:tab pos="285750" algn="l"/>
                    </a:tabLst>
                  </a:pPr>
                  <a:endParaRPr lang="en-US" sz="2000" dirty="0">
                    <a:solidFill>
                      <a:schemeClr val="bg1"/>
                    </a:solidFill>
                    <a:latin typeface="Arial" charset="0"/>
                    <a:cs typeface="Arial" charset="0"/>
                  </a:endParaRPr>
                </a:p>
                <a:p>
                  <a:pPr>
                    <a:buFontTx/>
                    <a:buChar char="•"/>
                    <a:tabLst>
                      <a:tab pos="285750" algn="l"/>
                    </a:tabLst>
                  </a:pPr>
                  <a:r>
                    <a:rPr lang="en-US" sz="2200" dirty="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   </a:t>
                  </a:r>
                  <a:r>
                    <a:rPr lang="en-US" sz="2400" dirty="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Pump-probe studies of ultra-fast dynamics</a:t>
                  </a:r>
                </a:p>
                <a:p>
                  <a:pPr>
                    <a:tabLst>
                      <a:tab pos="285750" algn="l"/>
                    </a:tabLst>
                  </a:pPr>
                  <a:r>
                    <a:rPr lang="en-US" sz="2000" dirty="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    (</a:t>
                  </a:r>
                  <a:r>
                    <a:rPr lang="en-US" sz="2000" dirty="0" err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asec</a:t>
                  </a:r>
                  <a:r>
                    <a:rPr lang="en-US" sz="2000" dirty="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 temporal resolution)</a:t>
                  </a:r>
                </a:p>
                <a:p>
                  <a:pPr>
                    <a:spcBef>
                      <a:spcPct val="50000"/>
                    </a:spcBef>
                    <a:tabLst>
                      <a:tab pos="285750" algn="l"/>
                    </a:tabLst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cs typeface="Arial" charset="0"/>
                  </a:endParaRPr>
                </a:p>
                <a:p>
                  <a:pPr>
                    <a:tabLst>
                      <a:tab pos="285750" algn="l"/>
                    </a:tabLst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cs typeface="Arial" charset="0"/>
                  </a:endParaRPr>
                </a:p>
                <a:p>
                  <a:pPr>
                    <a:tabLst>
                      <a:tab pos="285750" algn="l"/>
                    </a:tabLst>
                  </a:pPr>
                  <a:endParaRPr lang="en-US" sz="1600" dirty="0">
                    <a:solidFill>
                      <a:schemeClr val="bg1"/>
                    </a:solidFill>
                    <a:latin typeface="Arial" charset="0"/>
                    <a:cs typeface="Arial" charset="0"/>
                  </a:endParaRPr>
                </a:p>
                <a:p>
                  <a:pPr>
                    <a:buFontTx/>
                    <a:buChar char="•"/>
                    <a:tabLst>
                      <a:tab pos="285750" algn="l"/>
                    </a:tabLst>
                  </a:pPr>
                  <a:r>
                    <a:rPr lang="en-US" sz="2400" dirty="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  Spatially resolved dynamics </a:t>
                  </a:r>
                </a:p>
                <a:p>
                  <a:pPr>
                    <a:tabLst>
                      <a:tab pos="285750" algn="l"/>
                    </a:tabLst>
                  </a:pPr>
                  <a:r>
                    <a:rPr lang="en-US" sz="2400" dirty="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	</a:t>
                  </a:r>
                  <a:r>
                    <a:rPr lang="el-GR" sz="2000" dirty="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(</a:t>
                  </a:r>
                  <a:r>
                    <a:rPr lang="en-US" sz="2000" dirty="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nm - Å spatial selectivity, 4D diagnostics)</a:t>
                  </a:r>
                  <a:endParaRPr lang="de-DE" sz="2000" dirty="0">
                    <a:solidFill>
                      <a:schemeClr val="bg1"/>
                    </a:solidFill>
                    <a:latin typeface="Arial" charset="0"/>
                    <a:cs typeface="Arial" charset="0"/>
                  </a:endParaRPr>
                </a:p>
                <a:p>
                  <a:pPr>
                    <a:tabLst>
                      <a:tab pos="285750" algn="l"/>
                    </a:tabLst>
                  </a:pPr>
                  <a:endParaRPr lang="de-DE" sz="2600" dirty="0">
                    <a:solidFill>
                      <a:schemeClr val="bg1"/>
                    </a:solidFill>
                    <a:latin typeface="Arial" charset="0"/>
                    <a:cs typeface="Arial" charset="0"/>
                  </a:endParaRPr>
                </a:p>
                <a:p>
                  <a:pPr>
                    <a:tabLst>
                      <a:tab pos="285750" algn="l"/>
                    </a:tabLst>
                  </a:pPr>
                  <a:endParaRPr lang="de-DE" sz="1600" dirty="0">
                    <a:solidFill>
                      <a:schemeClr val="bg1"/>
                    </a:solidFill>
                    <a:latin typeface="Arial" charset="0"/>
                    <a:cs typeface="Arial" charset="0"/>
                  </a:endParaRPr>
                </a:p>
                <a:p>
                  <a:pPr>
                    <a:buFont typeface="Arial" charset="0"/>
                    <a:buChar char="•"/>
                    <a:tabLst>
                      <a:tab pos="285750" algn="l"/>
                    </a:tabLst>
                  </a:pPr>
                  <a:r>
                    <a:rPr lang="en-US" sz="2000" dirty="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  </a:t>
                  </a:r>
                  <a:r>
                    <a:rPr lang="en-US" dirty="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 </a:t>
                  </a:r>
                  <a:r>
                    <a:rPr lang="en-US" sz="2400" dirty="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High frequency resolution                          </a:t>
                  </a:r>
                  <a:r>
                    <a:rPr lang="en-US" sz="1600" dirty="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	</a:t>
                  </a:r>
                  <a:r>
                    <a:rPr lang="en-US" sz="2000" dirty="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(sequence of coherent pulses)</a:t>
                  </a:r>
                </a:p>
                <a:p>
                  <a:pPr>
                    <a:spcBef>
                      <a:spcPct val="50000"/>
                    </a:spcBef>
                    <a:buFontTx/>
                    <a:buChar char="•"/>
                    <a:tabLst>
                      <a:tab pos="285750" algn="l"/>
                    </a:tabLst>
                  </a:pPr>
                  <a:endParaRPr lang="en-US" dirty="0">
                    <a:solidFill>
                      <a:schemeClr val="bg1"/>
                    </a:solidFill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669718" name="Group 67"/>
                <p:cNvGrpSpPr>
                  <a:grpSpLocks/>
                </p:cNvGrpSpPr>
                <p:nvPr/>
              </p:nvGrpSpPr>
              <p:grpSpPr bwMode="auto">
                <a:xfrm>
                  <a:off x="5868144" y="3140862"/>
                  <a:ext cx="2592387" cy="2592394"/>
                  <a:chOff x="4105" y="1525"/>
                  <a:chExt cx="1633" cy="1633"/>
                </a:xfrm>
              </p:grpSpPr>
              <p:sp>
                <p:nvSpPr>
                  <p:cNvPr id="36878" name="Oval 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05" y="3067"/>
                    <a:ext cx="91" cy="9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 w="9525">
                    <a:round/>
                    <a:headEnd/>
                    <a:tailEnd/>
                  </a:ln>
                  <a:scene3d>
                    <a:camera prst="legacyPerspectiveTopRight"/>
                    <a:lightRig rig="legacyFlat3" dir="b"/>
                  </a:scene3d>
                  <a:sp3d extrusionH="121893000" prstMaterial="legacyMatte">
                    <a:bevelT w="13500" h="13500" prst="angle"/>
                    <a:bevelB w="13500" h="13500" prst="angle"/>
                    <a:extrusionClr>
                      <a:schemeClr val="accent1"/>
                    </a:extrusionClr>
                  </a:sp3d>
                </p:spPr>
                <p:txBody>
                  <a:bodyPr wrap="none" anchor="ctr">
                    <a:flatTx/>
                  </a:bodyPr>
                  <a:lstStyle/>
                  <a:p>
                    <a:pPr>
                      <a:defRPr/>
                    </a:pPr>
                    <a:endParaRPr lang="el-GR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669727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4649" y="2205"/>
                    <a:ext cx="590" cy="227"/>
                  </a:xfrm>
                  <a:prstGeom prst="rect">
                    <a:avLst/>
                  </a:prstGeom>
                  <a:solidFill>
                    <a:srgbClr val="FFFF81">
                      <a:alpha val="41176"/>
                    </a:srgbClr>
                  </a:solidFill>
                  <a:ln w="9525">
                    <a:miter lim="800000"/>
                    <a:headEnd/>
                    <a:tailEnd/>
                  </a:ln>
                  <a:scene3d>
                    <a:camera prst="legacyObliqueBottomLeft"/>
                    <a:lightRig rig="legacyFlat3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FF81"/>
                    </a:extrusionClr>
                  </a:sp3d>
                </p:spPr>
                <p:txBody>
                  <a:bodyPr wrap="none" anchor="ctr">
                    <a:flatTx/>
                  </a:bodyPr>
                  <a:lstStyle/>
                  <a:p>
                    <a:endParaRPr lang="el-GR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6880" name="Oval 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647" y="1525"/>
                    <a:ext cx="91" cy="9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tx2">
                          <a:lumMod val="40000"/>
                          <a:lumOff val="60000"/>
                          <a:tint val="66000"/>
                          <a:satMod val="160000"/>
                        </a:schemeClr>
                      </a:gs>
                      <a:gs pos="50000">
                        <a:schemeClr val="tx2">
                          <a:lumMod val="40000"/>
                          <a:lumOff val="60000"/>
                          <a:tint val="44500"/>
                          <a:satMod val="160000"/>
                        </a:schemeClr>
                      </a:gs>
                      <a:gs pos="100000">
                        <a:schemeClr val="tx2">
                          <a:lumMod val="40000"/>
                          <a:lumOff val="60000"/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n w="9525">
                    <a:round/>
                    <a:headEnd/>
                    <a:tailEnd/>
                  </a:ln>
                  <a:scene3d>
                    <a:camera prst="legacyPerspectiveBottomLeft"/>
                    <a:lightRig rig="legacyFlat3" dir="t"/>
                  </a:scene3d>
                  <a:sp3d extrusionH="121893000" prstMaterial="legacyMatte">
                    <a:bevelT w="13500" h="13500" prst="angle"/>
                    <a:bevelB w="13500" h="13500" prst="angle"/>
                    <a:extrusionClr>
                      <a:schemeClr val="accent1"/>
                    </a:extrusionClr>
                  </a:sp3d>
                </p:spPr>
                <p:txBody>
                  <a:bodyPr wrap="none" anchor="ctr">
                    <a:flatTx/>
                  </a:bodyPr>
                  <a:lstStyle/>
                  <a:p>
                    <a:pPr>
                      <a:defRPr/>
                    </a:pPr>
                    <a:endParaRPr lang="el-GR">
                      <a:latin typeface="Arial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669719" name="Group 71"/>
                <p:cNvGrpSpPr>
                  <a:grpSpLocks/>
                </p:cNvGrpSpPr>
                <p:nvPr/>
              </p:nvGrpSpPr>
              <p:grpSpPr bwMode="auto">
                <a:xfrm>
                  <a:off x="6586849" y="1978104"/>
                  <a:ext cx="1652266" cy="1236590"/>
                  <a:chOff x="1797" y="2244"/>
                  <a:chExt cx="1193" cy="916"/>
                </a:xfrm>
              </p:grpSpPr>
              <p:pic>
                <p:nvPicPr>
                  <p:cNvPr id="669720" name="Picture 72" descr="2D_PES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t="14799"/>
                  <a:stretch>
                    <a:fillRect/>
                  </a:stretch>
                </p:blipFill>
                <p:spPr bwMode="auto">
                  <a:xfrm>
                    <a:off x="1797" y="2244"/>
                    <a:ext cx="1193" cy="9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69721" name="Line 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8" y="2559"/>
                    <a:ext cx="2" cy="270"/>
                  </a:xfrm>
                  <a:prstGeom prst="line">
                    <a:avLst/>
                  </a:prstGeom>
                  <a:noFill/>
                  <a:ln w="63500">
                    <a:solidFill>
                      <a:srgbClr val="333399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69722" name="Line 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9" y="2387"/>
                    <a:ext cx="2" cy="270"/>
                  </a:xfrm>
                  <a:prstGeom prst="line">
                    <a:avLst/>
                  </a:prstGeom>
                  <a:noFill/>
                  <a:ln w="63500">
                    <a:solidFill>
                      <a:srgbClr val="333399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69723" name="Line 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0" y="2251"/>
                    <a:ext cx="2" cy="270"/>
                  </a:xfrm>
                  <a:prstGeom prst="line">
                    <a:avLst/>
                  </a:prstGeom>
                  <a:noFill/>
                  <a:ln w="63500">
                    <a:solidFill>
                      <a:srgbClr val="333399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pic>
            <p:nvPicPr>
              <p:cNvPr id="669713" name="Picture 4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646" r="55560"/>
              <a:stretch>
                <a:fillRect/>
              </a:stretch>
            </p:blipFill>
            <p:spPr bwMode="auto">
              <a:xfrm>
                <a:off x="4644007" y="5301627"/>
                <a:ext cx="1987749" cy="864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9714" name="Picture 4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58199" r="1425"/>
              <a:stretch>
                <a:fillRect/>
              </a:stretch>
            </p:blipFill>
            <p:spPr bwMode="auto">
              <a:xfrm>
                <a:off x="6804248" y="5301208"/>
                <a:ext cx="1875470" cy="864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" name="Rectangle 43"/>
              <p:cNvSpPr/>
              <p:nvPr/>
            </p:nvSpPr>
            <p:spPr bwMode="auto">
              <a:xfrm>
                <a:off x="6947909" y="5516931"/>
                <a:ext cx="431762" cy="21591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243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2"/>
          <p:cNvSpPr>
            <a:spLocks noChangeArrowheads="1"/>
          </p:cNvSpPr>
          <p:nvPr/>
        </p:nvSpPr>
        <p:spPr bwMode="auto">
          <a:xfrm>
            <a:off x="1534365" y="127577"/>
            <a:ext cx="89646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Interactions underlying laser based XUV </a:t>
            </a:r>
            <a:r>
              <a:rPr lang="en-US" altLang="el-GR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genereation</a:t>
            </a:r>
            <a:endParaRPr lang="en-US" alt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l-GR" sz="26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Strong field interactions</a:t>
            </a:r>
            <a:endParaRPr lang="en-US" altLang="el-GR" sz="26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5" name="Group 4"/>
          <p:cNvGrpSpPr>
            <a:grpSpLocks/>
          </p:cNvGrpSpPr>
          <p:nvPr/>
        </p:nvGrpSpPr>
        <p:grpSpPr bwMode="auto">
          <a:xfrm>
            <a:off x="10132314" y="5643279"/>
            <a:ext cx="2114550" cy="1366837"/>
            <a:chOff x="7370064" y="5643578"/>
            <a:chExt cx="2114550" cy="1366838"/>
          </a:xfrm>
        </p:grpSpPr>
        <p:graphicFrame>
          <p:nvGraphicFramePr>
            <p:cNvPr id="276" name="Object 2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27" name="Photo Editor Photo" r:id="rId3" imgW="3409524" imgH="3677163" progId="">
                    <p:embed/>
                  </p:oleObj>
                </mc:Choice>
                <mc:Fallback>
                  <p:oleObj name="Photo Editor Photo" r:id="rId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7" name="Rectangle 33"/>
            <p:cNvSpPr>
              <a:spLocks noChangeArrowheads="1"/>
            </p:cNvSpPr>
            <p:nvPr/>
          </p:nvSpPr>
          <p:spPr bwMode="auto">
            <a:xfrm>
              <a:off x="737006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eaLnBrk="0" hangingPunct="0"/>
              <a:endParaRPr lang="el-G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8" name="Group 277"/>
          <p:cNvGrpSpPr/>
          <p:nvPr/>
        </p:nvGrpSpPr>
        <p:grpSpPr>
          <a:xfrm>
            <a:off x="1354977" y="1162044"/>
            <a:ext cx="9144000" cy="1910903"/>
            <a:chOff x="0" y="1170357"/>
            <a:chExt cx="9144000" cy="1910903"/>
          </a:xfrm>
        </p:grpSpPr>
        <p:grpSp>
          <p:nvGrpSpPr>
            <p:cNvPr id="279" name="Group 278"/>
            <p:cNvGrpSpPr/>
            <p:nvPr/>
          </p:nvGrpSpPr>
          <p:grpSpPr>
            <a:xfrm>
              <a:off x="59485" y="1186906"/>
              <a:ext cx="1331501" cy="1874986"/>
              <a:chOff x="274391" y="906923"/>
              <a:chExt cx="1331501" cy="1874986"/>
            </a:xfrm>
          </p:grpSpPr>
          <p:pic>
            <p:nvPicPr>
              <p:cNvPr id="288" name="Picture 12" descr="HH3"/>
              <p:cNvPicPr>
                <a:picLocks noChangeAspect="1" noChangeArrowheads="1"/>
              </p:cNvPicPr>
              <p:nvPr/>
            </p:nvPicPr>
            <p:blipFill>
              <a:blip r:embed="rId5"/>
              <a:srcRect r="4491"/>
              <a:stretch>
                <a:fillRect/>
              </a:stretch>
            </p:blipFill>
            <p:spPr bwMode="auto">
              <a:xfrm>
                <a:off x="274391" y="906923"/>
                <a:ext cx="1331501" cy="18749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9" name="Line 13"/>
              <p:cNvSpPr>
                <a:spLocks noChangeShapeType="1"/>
              </p:cNvSpPr>
              <p:nvPr/>
            </p:nvSpPr>
            <p:spPr bwMode="auto">
              <a:xfrm rot="21154594">
                <a:off x="1129797" y="1880405"/>
                <a:ext cx="336351" cy="271261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90" name="Oval 14"/>
              <p:cNvSpPr>
                <a:spLocks noChangeAspect="1" noChangeArrowheads="1"/>
              </p:cNvSpPr>
              <p:nvPr/>
            </p:nvSpPr>
            <p:spPr bwMode="auto">
              <a:xfrm>
                <a:off x="960352" y="1773462"/>
                <a:ext cx="111653" cy="132071"/>
              </a:xfrm>
              <a:prstGeom prst="ellipse">
                <a:avLst/>
              </a:prstGeom>
              <a:gradFill rotWithShape="0">
                <a:gsLst>
                  <a:gs pos="0">
                    <a:srgbClr val="CCFFCC"/>
                  </a:gs>
                  <a:gs pos="100000">
                    <a:srgbClr val="5E765E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 b="0">
                  <a:latin typeface="Calibri" pitchFamily="34" charset="0"/>
                  <a:cs typeface="Arial" charset="0"/>
                </a:endParaRPr>
              </a:p>
            </p:txBody>
          </p:sp>
        </p:grpSp>
        <p:grpSp>
          <p:nvGrpSpPr>
            <p:cNvPr id="280" name="Group 279"/>
            <p:cNvGrpSpPr/>
            <p:nvPr/>
          </p:nvGrpSpPr>
          <p:grpSpPr>
            <a:xfrm>
              <a:off x="6316284" y="1899487"/>
              <a:ext cx="1313690" cy="1050865"/>
              <a:chOff x="6619389" y="1623644"/>
              <a:chExt cx="1051121" cy="936955"/>
            </a:xfrm>
          </p:grpSpPr>
          <p:sp>
            <p:nvSpPr>
              <p:cNvPr id="285" name="Rectangle 12"/>
              <p:cNvSpPr>
                <a:spLocks noChangeArrowheads="1"/>
              </p:cNvSpPr>
              <p:nvPr/>
            </p:nvSpPr>
            <p:spPr bwMode="auto">
              <a:xfrm>
                <a:off x="6619389" y="1623644"/>
                <a:ext cx="970127" cy="936955"/>
              </a:xfrm>
              <a:prstGeom prst="rect">
                <a:avLst/>
              </a:prstGeom>
              <a:gradFill rotWithShape="1">
                <a:gsLst>
                  <a:gs pos="0">
                    <a:srgbClr val="FF8200"/>
                  </a:gs>
                  <a:gs pos="10001">
                    <a:srgbClr val="FF0000"/>
                  </a:gs>
                  <a:gs pos="35001">
                    <a:srgbClr val="BA0066"/>
                  </a:gs>
                  <a:gs pos="70000">
                    <a:srgbClr val="66008F"/>
                  </a:gs>
                  <a:gs pos="100000">
                    <a:srgbClr val="00008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l-GR" altLang="el-GR" sz="1800" b="1"/>
              </a:p>
            </p:txBody>
          </p:sp>
          <p:sp>
            <p:nvSpPr>
              <p:cNvPr id="286" name="Line 14"/>
              <p:cNvSpPr>
                <a:spLocks noChangeShapeType="1"/>
              </p:cNvSpPr>
              <p:nvPr/>
            </p:nvSpPr>
            <p:spPr bwMode="auto">
              <a:xfrm>
                <a:off x="6977562" y="1781617"/>
                <a:ext cx="692948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87" name="Freeform 286"/>
              <p:cNvSpPr/>
              <p:nvPr/>
            </p:nvSpPr>
            <p:spPr>
              <a:xfrm>
                <a:off x="6623139" y="1778621"/>
                <a:ext cx="357525" cy="778455"/>
              </a:xfrm>
              <a:custGeom>
                <a:avLst/>
                <a:gdLst>
                  <a:gd name="connsiteX0" fmla="*/ 264841 w 264841"/>
                  <a:gd name="connsiteY0" fmla="*/ 0 h 724829"/>
                  <a:gd name="connsiteX1" fmla="*/ 192358 w 264841"/>
                  <a:gd name="connsiteY1" fmla="*/ 119875 h 724829"/>
                  <a:gd name="connsiteX2" fmla="*/ 119876 w 264841"/>
                  <a:gd name="connsiteY2" fmla="*/ 610529 h 724829"/>
                  <a:gd name="connsiteX3" fmla="*/ 0 w 264841"/>
                  <a:gd name="connsiteY3" fmla="*/ 724829 h 724829"/>
                  <a:gd name="connsiteX4" fmla="*/ 0 w 264841"/>
                  <a:gd name="connsiteY4" fmla="*/ 724829 h 724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4841" h="724829">
                    <a:moveTo>
                      <a:pt x="264841" y="0"/>
                    </a:moveTo>
                    <a:cubicBezTo>
                      <a:pt x="240680" y="9060"/>
                      <a:pt x="216519" y="18120"/>
                      <a:pt x="192358" y="119875"/>
                    </a:cubicBezTo>
                    <a:cubicBezTo>
                      <a:pt x="168197" y="221630"/>
                      <a:pt x="151936" y="509703"/>
                      <a:pt x="119876" y="610529"/>
                    </a:cubicBezTo>
                    <a:cubicBezTo>
                      <a:pt x="87816" y="711355"/>
                      <a:pt x="0" y="724829"/>
                      <a:pt x="0" y="724829"/>
                    </a:cubicBezTo>
                    <a:lnTo>
                      <a:pt x="0" y="724829"/>
                    </a:lnTo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pic>
          <p:nvPicPr>
            <p:cNvPr id="282" name="Picture 57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4201" y="1908879"/>
              <a:ext cx="1206624" cy="1032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3" name="TextBox 282"/>
            <p:cNvSpPr txBox="1"/>
            <p:nvPr/>
          </p:nvSpPr>
          <p:spPr>
            <a:xfrm>
              <a:off x="0" y="1170357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2060"/>
                  </a:solidFill>
                </a:rPr>
                <a:t>Gas, liquid, solid state, plasma</a:t>
              </a:r>
              <a:endParaRPr lang="el-GR" sz="2400" dirty="0">
                <a:solidFill>
                  <a:srgbClr val="002060"/>
                </a:solidFill>
              </a:endParaRPr>
            </a:p>
          </p:txBody>
        </p:sp>
        <p:graphicFrame>
          <p:nvGraphicFramePr>
            <p:cNvPr id="284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05057749"/>
                </p:ext>
              </p:extLst>
            </p:nvPr>
          </p:nvGraphicFramePr>
          <p:xfrm>
            <a:off x="3185427" y="2017635"/>
            <a:ext cx="3049588" cy="1063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28" name="Equation" r:id="rId7" imgW="1282700" imgH="419100" progId="Equation.3">
                    <p:embed/>
                  </p:oleObj>
                </mc:Choice>
                <mc:Fallback>
                  <p:oleObj name="Equation" r:id="rId7" imgW="1282700" imgH="419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5427" y="2017635"/>
                          <a:ext cx="3049588" cy="106362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1" name="Group 290"/>
          <p:cNvGrpSpPr/>
          <p:nvPr/>
        </p:nvGrpSpPr>
        <p:grpSpPr>
          <a:xfrm>
            <a:off x="1585587" y="3330436"/>
            <a:ext cx="7550934" cy="3450209"/>
            <a:chOff x="230610" y="3338749"/>
            <a:chExt cx="7550934" cy="3450209"/>
          </a:xfrm>
        </p:grpSpPr>
        <p:grpSp>
          <p:nvGrpSpPr>
            <p:cNvPr id="292" name="Group 291"/>
            <p:cNvGrpSpPr/>
            <p:nvPr/>
          </p:nvGrpSpPr>
          <p:grpSpPr>
            <a:xfrm>
              <a:off x="364819" y="3358640"/>
              <a:ext cx="7416725" cy="3430318"/>
              <a:chOff x="364819" y="3061007"/>
              <a:chExt cx="7496561" cy="3435343"/>
            </a:xfrm>
          </p:grpSpPr>
          <p:grpSp>
            <p:nvGrpSpPr>
              <p:cNvPr id="294" name="Group 293"/>
              <p:cNvGrpSpPr/>
              <p:nvPr/>
            </p:nvGrpSpPr>
            <p:grpSpPr>
              <a:xfrm>
                <a:off x="364819" y="3061007"/>
                <a:ext cx="7496561" cy="3237435"/>
                <a:chOff x="364819" y="3061007"/>
                <a:chExt cx="7496561" cy="3237435"/>
              </a:xfrm>
            </p:grpSpPr>
            <p:pic>
              <p:nvPicPr>
                <p:cNvPr id="297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1137" y="3428085"/>
                  <a:ext cx="6840243" cy="27645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892849" y="3061007"/>
                  <a:ext cx="2218391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2400" i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a</a:t>
                  </a:r>
                  <a:r>
                    <a:rPr lang="en-US" sz="2400" i="1" baseline="-25000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0</a:t>
                  </a:r>
                  <a:r>
                    <a:rPr lang="en-US" sz="2400" i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&lt;&lt;1, a</a:t>
                  </a:r>
                  <a:r>
                    <a:rPr lang="en-US" sz="2400" i="1" baseline="-25000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0</a:t>
                  </a:r>
                  <a:r>
                    <a:rPr lang="en-US" sz="2400" i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&gt;&gt;a</a:t>
                  </a:r>
                  <a:r>
                    <a:rPr lang="en-US" sz="2400" i="1" baseline="-25000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0</a:t>
                  </a:r>
                  <a:r>
                    <a:rPr lang="en-US" sz="2400" i="1" baseline="30000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2</a:t>
                  </a:r>
                  <a:r>
                    <a:rPr lang="en-US" sz="2400" i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 </a:t>
                  </a:r>
                </a:p>
              </p:txBody>
            </p:sp>
            <p:sp>
              <p:nvSpPr>
                <p:cNvPr id="299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796529" y="3061007"/>
                  <a:ext cx="1254432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lang="en-US" sz="2400" i="1" dirty="0" smtClean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v</a:t>
                  </a:r>
                  <a:r>
                    <a:rPr lang="en-US" sz="2400" i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&lt;&lt;</a:t>
                  </a:r>
                  <a:r>
                    <a:rPr lang="en-US" sz="2400" i="1" dirty="0" smtClean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c </a:t>
                  </a:r>
                  <a:r>
                    <a:rPr lang="en-US" sz="1000" i="1" dirty="0" smtClean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             </a:t>
                  </a:r>
                  <a:endParaRPr lang="en-US" sz="1000" i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" pitchFamily="112" charset="0"/>
                    <a:cs typeface="Arial" charset="0"/>
                  </a:endParaRPr>
                </a:p>
              </p:txBody>
            </p:sp>
            <p:sp>
              <p:nvSpPr>
                <p:cNvPr id="300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554319" y="5061975"/>
                  <a:ext cx="1254432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lang="en-US" sz="1000" i="1" dirty="0" smtClean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v ~ c              </a:t>
                  </a:r>
                  <a:endParaRPr lang="en-US" sz="1000" i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" pitchFamily="112" charset="0"/>
                    <a:cs typeface="Arial" charset="0"/>
                  </a:endParaRPr>
                </a:p>
              </p:txBody>
            </p:sp>
            <p:sp>
              <p:nvSpPr>
                <p:cNvPr id="301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520232" y="5836777"/>
                  <a:ext cx="2198038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2400" i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a</a:t>
                  </a:r>
                  <a:r>
                    <a:rPr lang="en-US" sz="2400" i="1" baseline="-25000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0</a:t>
                  </a:r>
                  <a:r>
                    <a:rPr lang="en-US" sz="2400" i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&gt;&gt;1, a</a:t>
                  </a:r>
                  <a:r>
                    <a:rPr lang="en-US" sz="2400" i="1" baseline="-25000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0</a:t>
                  </a:r>
                  <a:r>
                    <a:rPr lang="en-US" sz="2400" i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&lt;&lt;a</a:t>
                  </a:r>
                  <a:r>
                    <a:rPr lang="en-US" sz="2400" i="1" baseline="-25000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0</a:t>
                  </a:r>
                  <a:r>
                    <a:rPr lang="en-US" sz="2400" i="1" baseline="30000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302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364819" y="5229890"/>
                  <a:ext cx="1254432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lang="en-US" sz="2400" i="1" dirty="0" smtClean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v ~ c </a:t>
                  </a:r>
                  <a:r>
                    <a:rPr lang="en-US" sz="1000" i="1" dirty="0" smtClean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Times" pitchFamily="112" charset="0"/>
                      <a:cs typeface="Arial" charset="0"/>
                    </a:rPr>
                    <a:t>             </a:t>
                  </a:r>
                  <a:endParaRPr lang="en-US" sz="1000" i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" pitchFamily="112" charset="0"/>
                    <a:cs typeface="Arial" charset="0"/>
                  </a:endParaRPr>
                </a:p>
              </p:txBody>
            </p:sp>
          </p:grpSp>
          <p:graphicFrame>
            <p:nvGraphicFramePr>
              <p:cNvPr id="295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50926106"/>
                  </p:ext>
                </p:extLst>
              </p:nvPr>
            </p:nvGraphicFramePr>
            <p:xfrm>
              <a:off x="6220331" y="3086206"/>
              <a:ext cx="933363" cy="4571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29" name="Equation" r:id="rId10" imgW="495000" imgH="241200" progId="Equation.3">
                      <p:embed/>
                    </p:oleObj>
                  </mc:Choice>
                  <mc:Fallback>
                    <p:oleObj name="Equation" r:id="rId10" imgW="495000" imgH="241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220331" y="3086206"/>
                            <a:ext cx="933363" cy="45715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6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399643"/>
                  </p:ext>
                </p:extLst>
              </p:nvPr>
            </p:nvGraphicFramePr>
            <p:xfrm>
              <a:off x="2759951" y="5728131"/>
              <a:ext cx="2341167" cy="768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30" name="Equation" r:id="rId12" imgW="1282700" imgH="419100" progId="Equation.3">
                      <p:embed/>
                    </p:oleObj>
                  </mc:Choice>
                  <mc:Fallback>
                    <p:oleObj name="Equation" r:id="rId12" imgW="1282700" imgH="4191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59951" y="5728131"/>
                            <a:ext cx="2341167" cy="768219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93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044791"/>
                </p:ext>
              </p:extLst>
            </p:nvPr>
          </p:nvGraphicFramePr>
          <p:xfrm>
            <a:off x="230610" y="3338749"/>
            <a:ext cx="2073494" cy="689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31" name="Equation" r:id="rId13" imgW="1295400" imgH="431800" progId="Equation.3">
                    <p:embed/>
                  </p:oleObj>
                </mc:Choice>
                <mc:Fallback>
                  <p:oleObj name="Equation" r:id="rId13" imgW="12954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0610" y="3338749"/>
                          <a:ext cx="2073494" cy="689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20458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8" name="Rectangle 28"/>
          <p:cNvSpPr>
            <a:spLocks noChangeArrowheads="1"/>
          </p:cNvSpPr>
          <p:nvPr/>
        </p:nvSpPr>
        <p:spPr bwMode="auto">
          <a:xfrm>
            <a:off x="1524000" y="439895"/>
            <a:ext cx="9144000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Outline</a:t>
            </a:r>
          </a:p>
          <a:p>
            <a:pPr lvl="1">
              <a:defRPr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</a:p>
          <a:p>
            <a:pPr lvl="1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Laser: 40fs, 170mJ, </a:t>
            </a:r>
          </a:p>
          <a:p>
            <a:pPr lvl="1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@ source: XUV </a:t>
            </a: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asec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trains:1µJ-40µJ, XUV continua: sub- 100nJ</a:t>
            </a:r>
          </a:p>
          <a:p>
            <a:pPr lvl="1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@ target: ~10</a:t>
            </a:r>
            <a:r>
              <a:rPr lang="en-US" sz="2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14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W/cm</a:t>
            </a:r>
            <a:r>
              <a:rPr lang="en-US" sz="2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</a:t>
            </a:r>
          </a:p>
          <a:p>
            <a:pPr lvl="1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		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Introduction</a:t>
            </a:r>
          </a:p>
          <a:p>
            <a:pPr lvl="1">
              <a:defRPr/>
            </a:pP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3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Generation</a:t>
            </a:r>
          </a:p>
          <a:p>
            <a:pPr lvl="1">
              <a:defRPr/>
            </a:pPr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</a:p>
          <a:p>
            <a:pPr lvl="5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Characterization</a:t>
            </a:r>
          </a:p>
          <a:p>
            <a:pPr lvl="5">
              <a:buFont typeface="Arial" pitchFamily="34" charset="0"/>
              <a:buChar char="•"/>
              <a:defRPr/>
            </a:pPr>
            <a:endParaRPr lang="en-US" sz="32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lvl="7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Applications</a:t>
            </a:r>
            <a:endParaRPr lang="en-US" sz="32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>
              <a:defRPr/>
            </a:pPr>
            <a:endParaRPr lang="en-US" sz="2600" dirty="0">
              <a:solidFill>
                <a:srgbClr val="0000CC"/>
              </a:solidFill>
              <a:latin typeface="Arial" pitchFamily="34" charset="0"/>
            </a:endParaRPr>
          </a:p>
        </p:txBody>
      </p:sp>
      <p:grpSp>
        <p:nvGrpSpPr>
          <p:cNvPr id="175109" name="Group 4"/>
          <p:cNvGrpSpPr>
            <a:grpSpLocks/>
          </p:cNvGrpSpPr>
          <p:nvPr/>
        </p:nvGrpSpPr>
        <p:grpSpPr bwMode="auto">
          <a:xfrm>
            <a:off x="8839200" y="5643564"/>
            <a:ext cx="2114550" cy="1366837"/>
            <a:chOff x="7315200" y="5643578"/>
            <a:chExt cx="2114550" cy="1366838"/>
          </a:xfrm>
        </p:grpSpPr>
        <p:graphicFrame>
          <p:nvGraphicFramePr>
            <p:cNvPr id="175107" name="Object 3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357" name="Photo Editor Photo" r:id="rId3" imgW="3409524" imgH="3677163" progId="">
                    <p:embed/>
                  </p:oleObj>
                </mc:Choice>
                <mc:Fallback>
                  <p:oleObj name="Photo Editor Photo" r:id="rId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5110" name="Rectangle 33"/>
            <p:cNvSpPr>
              <a:spLocks noChangeArrowheads="1"/>
            </p:cNvSpPr>
            <p:nvPr/>
          </p:nvSpPr>
          <p:spPr bwMode="auto">
            <a:xfrm>
              <a:off x="7315200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>
                  <a:solidFill>
                    <a:srgbClr val="006600"/>
                  </a:solidFill>
                </a:rPr>
                <a:t> </a:t>
              </a:r>
              <a:r>
                <a:rPr lang="el-GR" sz="1600">
                  <a:solidFill>
                    <a:srgbClr val="006600"/>
                  </a:solidFill>
                </a:rPr>
                <a:t>FO.R.T.H. - I.E.S.L</a:t>
              </a:r>
              <a:r>
                <a:rPr lang="el-GR">
                  <a:solidFill>
                    <a:srgbClr val="006600"/>
                  </a:solidFill>
                </a:rPr>
                <a:t>.</a:t>
              </a:r>
            </a:p>
            <a:p>
              <a:pPr eaLnBrk="0" hangingPunct="0"/>
              <a:endParaRPr lang="el-GR" sz="1000"/>
            </a:p>
          </p:txBody>
        </p:sp>
      </p:grpSp>
    </p:spTree>
    <p:extLst>
      <p:ext uri="{BB962C8B-B14F-4D97-AF65-F5344CB8AC3E}">
        <p14:creationId xmlns:p14="http://schemas.microsoft.com/office/powerpoint/2010/main" val="326481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2"/>
          <p:cNvSpPr>
            <a:spLocks noChangeArrowheads="1"/>
          </p:cNvSpPr>
          <p:nvPr/>
        </p:nvSpPr>
        <p:spPr bwMode="auto">
          <a:xfrm>
            <a:off x="1167702" y="215900"/>
            <a:ext cx="89646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l-G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 Harmonic Generation (HHG) from gas targets</a:t>
            </a:r>
            <a:endParaRPr lang="en-US" altLang="el-GR" sz="2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l-GR" sz="2600" b="1" i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“single atom response”</a:t>
            </a:r>
            <a:endParaRPr lang="en-US" altLang="el-GR" sz="2600" b="1" i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5" name="Group 4"/>
          <p:cNvGrpSpPr>
            <a:grpSpLocks/>
          </p:cNvGrpSpPr>
          <p:nvPr/>
        </p:nvGrpSpPr>
        <p:grpSpPr bwMode="auto">
          <a:xfrm>
            <a:off x="10132314" y="5643279"/>
            <a:ext cx="2114550" cy="1366837"/>
            <a:chOff x="7370064" y="5643578"/>
            <a:chExt cx="2114550" cy="1366838"/>
          </a:xfrm>
        </p:grpSpPr>
        <p:graphicFrame>
          <p:nvGraphicFramePr>
            <p:cNvPr id="276" name="Object 2"/>
            <p:cNvGraphicFramePr>
              <a:graphicFrameLocks noChangeAspect="1"/>
            </p:cNvGraphicFramePr>
            <p:nvPr/>
          </p:nvGraphicFramePr>
          <p:xfrm>
            <a:off x="7924800" y="5643578"/>
            <a:ext cx="8810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00" name="Photo Editor Photo" r:id="rId3" imgW="3409524" imgH="3677163" progId="">
                    <p:embed/>
                  </p:oleObj>
                </mc:Choice>
                <mc:Fallback>
                  <p:oleObj name="Photo Editor Photo" r:id="rId3" imgW="3409524" imgH="367716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4800" y="5643578"/>
                          <a:ext cx="881063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7" name="Rectangle 33"/>
            <p:cNvSpPr>
              <a:spLocks noChangeArrowheads="1"/>
            </p:cNvSpPr>
            <p:nvPr/>
          </p:nvSpPr>
          <p:spPr bwMode="auto">
            <a:xfrm>
              <a:off x="7370064" y="6516704"/>
              <a:ext cx="2114550" cy="493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eaLnBrk="0" hangingPunct="0"/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6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FO.R.T.H. - I.E.S.L</a:t>
              </a:r>
              <a:r>
                <a:rPr lang="el-GR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eaLnBrk="0" hangingPunct="0"/>
              <a:endParaRPr lang="el-G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130"/>
          <p:cNvSpPr>
            <a:spLocks noChangeArrowheads="1"/>
          </p:cNvSpPr>
          <p:nvPr/>
        </p:nvSpPr>
        <p:spPr bwMode="auto">
          <a:xfrm>
            <a:off x="1529220" y="5615354"/>
            <a:ext cx="2364813" cy="57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0" dirty="0">
                <a:solidFill>
                  <a:schemeClr val="tx2"/>
                </a:solidFill>
                <a:latin typeface="Arial" charset="0"/>
                <a:cs typeface="Arial" charset="0"/>
              </a:rPr>
              <a:t>K. </a:t>
            </a:r>
            <a:r>
              <a:rPr lang="en-US" sz="1400" b="0" dirty="0" err="1">
                <a:solidFill>
                  <a:schemeClr val="tx2"/>
                </a:solidFill>
                <a:latin typeface="Arial" charset="0"/>
                <a:cs typeface="Arial" charset="0"/>
              </a:rPr>
              <a:t>Kulander</a:t>
            </a:r>
            <a:r>
              <a:rPr lang="en-US" sz="1400" b="0" dirty="0">
                <a:solidFill>
                  <a:schemeClr val="tx2"/>
                </a:solidFill>
                <a:latin typeface="Arial" charset="0"/>
                <a:cs typeface="Arial" charset="0"/>
              </a:rPr>
              <a:t> PRL </a:t>
            </a:r>
            <a:r>
              <a:rPr lang="en-US" sz="1400" dirty="0">
                <a:solidFill>
                  <a:schemeClr val="tx2"/>
                </a:solidFill>
                <a:latin typeface="Arial" charset="0"/>
                <a:cs typeface="Arial" charset="0"/>
              </a:rPr>
              <a:t>68</a:t>
            </a:r>
            <a:r>
              <a:rPr lang="en-US" sz="1400" b="0" dirty="0">
                <a:solidFill>
                  <a:schemeClr val="tx2"/>
                </a:solidFill>
                <a:latin typeface="Arial" charset="0"/>
                <a:cs typeface="Arial" charset="0"/>
              </a:rPr>
              <a:t> 3535 (1992)</a:t>
            </a:r>
          </a:p>
          <a:p>
            <a:pPr>
              <a:defRPr/>
            </a:pPr>
            <a:r>
              <a:rPr lang="en-US" sz="1400" b="0" dirty="0">
                <a:solidFill>
                  <a:schemeClr val="tx2"/>
                </a:solidFill>
                <a:latin typeface="Arial" charset="0"/>
                <a:cs typeface="Arial" charset="0"/>
              </a:rPr>
              <a:t>P. B. </a:t>
            </a:r>
            <a:r>
              <a:rPr lang="en-US" sz="1400" b="0" dirty="0" err="1">
                <a:solidFill>
                  <a:schemeClr val="tx2"/>
                </a:solidFill>
                <a:latin typeface="Arial" charset="0"/>
                <a:cs typeface="Arial" charset="0"/>
              </a:rPr>
              <a:t>Corkum</a:t>
            </a:r>
            <a:r>
              <a:rPr lang="en-US" sz="1400" b="0" dirty="0">
                <a:solidFill>
                  <a:schemeClr val="tx2"/>
                </a:solidFill>
                <a:latin typeface="Arial" charset="0"/>
                <a:cs typeface="Arial" charset="0"/>
              </a:rPr>
              <a:t> PRL</a:t>
            </a:r>
            <a:r>
              <a:rPr lang="de-DE" sz="1400" b="0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de-DE" sz="1400" dirty="0">
                <a:solidFill>
                  <a:schemeClr val="tx2"/>
                </a:solidFill>
                <a:latin typeface="Arial" charset="0"/>
                <a:cs typeface="Arial" charset="0"/>
              </a:rPr>
              <a:t>71</a:t>
            </a:r>
            <a:r>
              <a:rPr lang="de-DE" sz="1400" b="0" dirty="0">
                <a:solidFill>
                  <a:schemeClr val="tx2"/>
                </a:solidFill>
                <a:latin typeface="Arial" charset="0"/>
                <a:cs typeface="Arial" charset="0"/>
              </a:rPr>
              <a:t>, 1995</a:t>
            </a:r>
            <a:r>
              <a:rPr lang="en-US" sz="1400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de-DE" sz="1400" b="0" dirty="0">
                <a:solidFill>
                  <a:schemeClr val="tx2"/>
                </a:solidFill>
                <a:latin typeface="Arial" charset="0"/>
                <a:cs typeface="Arial" charset="0"/>
              </a:rPr>
              <a:t>(1993)</a:t>
            </a:r>
          </a:p>
          <a:p>
            <a:pPr>
              <a:defRPr/>
            </a:pPr>
            <a:r>
              <a:rPr lang="de-DE" sz="1400" b="0" dirty="0">
                <a:solidFill>
                  <a:schemeClr val="tx2"/>
                </a:solidFill>
                <a:latin typeface="Arial" charset="0"/>
                <a:cs typeface="Arial" charset="0"/>
              </a:rPr>
              <a:t>M. Lewenstein </a:t>
            </a:r>
            <a:r>
              <a:rPr lang="en-US" sz="1400" b="0" dirty="0">
                <a:solidFill>
                  <a:schemeClr val="tx2"/>
                </a:solidFill>
                <a:latin typeface="Arial" charset="0"/>
                <a:cs typeface="Arial" charset="0"/>
              </a:rPr>
              <a:t>PR</a:t>
            </a:r>
            <a:r>
              <a:rPr lang="el-GR" sz="1400" b="0" dirty="0">
                <a:solidFill>
                  <a:schemeClr val="tx2"/>
                </a:solidFill>
                <a:latin typeface="Arial" charset="0"/>
                <a:cs typeface="Arial" charset="0"/>
              </a:rPr>
              <a:t>A </a:t>
            </a:r>
            <a:r>
              <a:rPr lang="el-GR" sz="1400" dirty="0">
                <a:solidFill>
                  <a:schemeClr val="tx2"/>
                </a:solidFill>
                <a:latin typeface="Arial" charset="0"/>
                <a:cs typeface="Arial" charset="0"/>
              </a:rPr>
              <a:t>49</a:t>
            </a:r>
            <a:r>
              <a:rPr lang="el-GR" sz="1400" b="0" dirty="0">
                <a:solidFill>
                  <a:schemeClr val="tx2"/>
                </a:solidFill>
                <a:latin typeface="Arial" charset="0"/>
                <a:cs typeface="Arial" charset="0"/>
              </a:rPr>
              <a:t> 2117</a:t>
            </a:r>
            <a:r>
              <a:rPr lang="en-US" sz="1400" b="0" dirty="0">
                <a:solidFill>
                  <a:schemeClr val="tx2"/>
                </a:solidFill>
                <a:latin typeface="Arial" charset="0"/>
                <a:cs typeface="Arial" charset="0"/>
              </a:rPr>
              <a:t>(1994</a:t>
            </a:r>
            <a:r>
              <a:rPr lang="en-US" sz="1400" b="0" dirty="0">
                <a:solidFill>
                  <a:srgbClr val="0066CC"/>
                </a:solidFill>
                <a:latin typeface="Arial" charset="0"/>
                <a:cs typeface="Arial" charset="0"/>
              </a:rPr>
              <a:t>)</a:t>
            </a:r>
            <a:endParaRPr lang="el-GR" sz="1400" b="0" dirty="0">
              <a:solidFill>
                <a:srgbClr val="0066CC"/>
              </a:solidFill>
              <a:latin typeface="Arial" charset="0"/>
              <a:cs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64552" y="1532350"/>
            <a:ext cx="6300012" cy="2516583"/>
            <a:chOff x="876238" y="1452340"/>
            <a:chExt cx="6300012" cy="2516583"/>
          </a:xfrm>
        </p:grpSpPr>
        <p:grpSp>
          <p:nvGrpSpPr>
            <p:cNvPr id="8" name="Group 7"/>
            <p:cNvGrpSpPr/>
            <p:nvPr/>
          </p:nvGrpSpPr>
          <p:grpSpPr>
            <a:xfrm>
              <a:off x="876238" y="1452340"/>
              <a:ext cx="4961428" cy="1354633"/>
              <a:chOff x="1366930" y="1258903"/>
              <a:chExt cx="4961428" cy="1354633"/>
            </a:xfrm>
          </p:grpSpPr>
          <p:pic>
            <p:nvPicPr>
              <p:cNvPr id="10" name="Picture 9"/>
              <p:cNvPicPr>
                <a:picLocks noChangeAspect="1" noChangeArrowheads="1"/>
              </p:cNvPicPr>
              <p:nvPr/>
            </p:nvPicPr>
            <p:blipFill rotWithShape="1">
              <a:blip r:embed="rId5"/>
              <a:srcRect t="1" r="8055" b="51482"/>
              <a:stretch/>
            </p:blipFill>
            <p:spPr bwMode="auto">
              <a:xfrm>
                <a:off x="3070686" y="1258903"/>
                <a:ext cx="3257672" cy="12175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Rectangle 128"/>
              <p:cNvSpPr>
                <a:spLocks noChangeArrowheads="1"/>
              </p:cNvSpPr>
              <p:nvPr/>
            </p:nvSpPr>
            <p:spPr bwMode="auto">
              <a:xfrm>
                <a:off x="1366930" y="1685737"/>
                <a:ext cx="2410278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28600" indent="-228600">
                  <a:buAutoNum type="alphaUcPeriod"/>
                </a:pPr>
                <a:r>
                  <a:rPr lang="el-GR" b="0" dirty="0" smtClean="0">
                    <a:solidFill>
                      <a:srgbClr val="003399"/>
                    </a:solidFill>
                    <a:latin typeface="Arial" charset="0"/>
                    <a:cs typeface="Arial" charset="0"/>
                  </a:rPr>
                  <a:t>L'Huillier</a:t>
                </a:r>
                <a:r>
                  <a:rPr lang="el-GR" b="0" dirty="0" smtClean="0">
                    <a:latin typeface="Arial" charset="0"/>
                    <a:cs typeface="Arial" charset="0"/>
                  </a:rPr>
                  <a:t> </a:t>
                </a:r>
                <a:r>
                  <a:rPr lang="en-US" b="0" dirty="0">
                    <a:latin typeface="Arial" charset="0"/>
                    <a:cs typeface="Arial" charset="0"/>
                  </a:rPr>
                  <a:t>(</a:t>
                </a:r>
                <a:r>
                  <a:rPr lang="en-US" b="0" dirty="0">
                    <a:solidFill>
                      <a:srgbClr val="003399"/>
                    </a:solidFill>
                    <a:latin typeface="Arial" charset="0"/>
                    <a:cs typeface="Arial" charset="0"/>
                  </a:rPr>
                  <a:t>1988</a:t>
                </a:r>
                <a:r>
                  <a:rPr lang="en-US" dirty="0">
                    <a:solidFill>
                      <a:srgbClr val="003399"/>
                    </a:solidFill>
                    <a:latin typeface="Arial" charset="0"/>
                    <a:cs typeface="Arial" charset="0"/>
                  </a:rPr>
                  <a:t>)</a:t>
                </a:r>
              </a:p>
              <a:p>
                <a:pPr marL="228600" indent="-228600">
                  <a:buAutoNum type="alphaUcPeriod"/>
                </a:pPr>
                <a:endParaRPr lang="en-US" sz="1200" dirty="0">
                  <a:solidFill>
                    <a:srgbClr val="003399"/>
                  </a:solidFill>
                  <a:latin typeface="Arial" charset="0"/>
                  <a:cs typeface="Arial" charset="0"/>
                </a:endParaRPr>
              </a:p>
              <a:p>
                <a:pPr marL="228600" indent="-228600">
                  <a:buAutoNum type="alphaUcPeriod"/>
                </a:pPr>
                <a:endParaRPr lang="el-GR" sz="1200" b="0" dirty="0">
                  <a:solidFill>
                    <a:srgbClr val="003399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601907" y="2381764"/>
                <a:ext cx="810039" cy="2317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pic>
          <p:nvPicPr>
            <p:cNvPr id="9" name="Picture 63" descr="APB_INV_ELI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2" t="11887" r="8664" b="6934"/>
            <a:stretch>
              <a:fillRect/>
            </a:stretch>
          </p:blipFill>
          <p:spPr bwMode="auto">
            <a:xfrm>
              <a:off x="4512716" y="2156821"/>
              <a:ext cx="2663534" cy="1812102"/>
            </a:xfrm>
            <a:prstGeom prst="rect">
              <a:avLst/>
            </a:prstGeom>
            <a:gradFill rotWithShape="0">
              <a:gsLst>
                <a:gs pos="0">
                  <a:srgbClr val="B1B1B1"/>
                </a:gs>
                <a:gs pos="50000">
                  <a:srgbClr val="F8F8F8"/>
                </a:gs>
                <a:gs pos="100000">
                  <a:srgbClr val="B1B1B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6601094" y="2723569"/>
            <a:ext cx="3622028" cy="3914530"/>
            <a:chOff x="5612780" y="2643559"/>
            <a:chExt cx="3622028" cy="3914530"/>
          </a:xfrm>
        </p:grpSpPr>
        <p:sp>
          <p:nvSpPr>
            <p:cNvPr id="14" name="Oval 13"/>
            <p:cNvSpPr/>
            <p:nvPr/>
          </p:nvSpPr>
          <p:spPr>
            <a:xfrm>
              <a:off x="6583324" y="2643559"/>
              <a:ext cx="492447" cy="4464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grpSp>
          <p:nvGrpSpPr>
            <p:cNvPr id="15" name="Group 2414"/>
            <p:cNvGrpSpPr>
              <a:grpSpLocks/>
            </p:cNvGrpSpPr>
            <p:nvPr/>
          </p:nvGrpSpPr>
          <p:grpSpPr bwMode="auto">
            <a:xfrm>
              <a:off x="5612780" y="4185018"/>
              <a:ext cx="2319189" cy="2373071"/>
              <a:chOff x="1973" y="508"/>
              <a:chExt cx="998" cy="1334"/>
            </a:xfrm>
          </p:grpSpPr>
          <p:grpSp>
            <p:nvGrpSpPr>
              <p:cNvPr id="19" name="Group 1222"/>
              <p:cNvGrpSpPr>
                <a:grpSpLocks/>
              </p:cNvGrpSpPr>
              <p:nvPr/>
            </p:nvGrpSpPr>
            <p:grpSpPr bwMode="auto">
              <a:xfrm>
                <a:off x="1973" y="1234"/>
                <a:ext cx="952" cy="608"/>
                <a:chOff x="2336" y="3113"/>
                <a:chExt cx="1159" cy="790"/>
              </a:xfrm>
            </p:grpSpPr>
            <p:graphicFrame>
              <p:nvGraphicFramePr>
                <p:cNvPr id="1203" name="Object 3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2389" y="3113"/>
                <a:ext cx="1100" cy="79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6801" name="Graph" r:id="rId7" imgW="3009600" imgH="2504160" progId="Origin50.Graph">
                        <p:embed/>
                      </p:oleObj>
                    </mc:Choice>
                    <mc:Fallback>
                      <p:oleObj name="Graph" r:id="rId7" imgW="3009600" imgH="2504160" progId="Origin50.Graph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89" y="3113"/>
                              <a:ext cx="1100" cy="79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204" name="Rectangle 66"/>
                <p:cNvSpPr>
                  <a:spLocks noChangeArrowheads="1"/>
                </p:cNvSpPr>
                <p:nvPr/>
              </p:nvSpPr>
              <p:spPr bwMode="auto">
                <a:xfrm>
                  <a:off x="2407" y="3149"/>
                  <a:ext cx="1054" cy="5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1205" name="Rectangle 67"/>
                <p:cNvSpPr>
                  <a:spLocks noChangeArrowheads="1"/>
                </p:cNvSpPr>
                <p:nvPr/>
              </p:nvSpPr>
              <p:spPr bwMode="auto">
                <a:xfrm>
                  <a:off x="2442" y="3764"/>
                  <a:ext cx="1053" cy="12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1206" name="Rectangle 68"/>
                <p:cNvSpPr>
                  <a:spLocks noChangeArrowheads="1"/>
                </p:cNvSpPr>
                <p:nvPr/>
              </p:nvSpPr>
              <p:spPr bwMode="auto">
                <a:xfrm>
                  <a:off x="3283" y="3204"/>
                  <a:ext cx="211" cy="58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1207" name="Rectangle 69"/>
                <p:cNvSpPr>
                  <a:spLocks noChangeArrowheads="1"/>
                </p:cNvSpPr>
                <p:nvPr/>
              </p:nvSpPr>
              <p:spPr bwMode="auto">
                <a:xfrm>
                  <a:off x="2336" y="3204"/>
                  <a:ext cx="500" cy="58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</p:grpSp>
          <p:grpSp>
            <p:nvGrpSpPr>
              <p:cNvPr id="20" name="Group 1272"/>
              <p:cNvGrpSpPr>
                <a:grpSpLocks/>
              </p:cNvGrpSpPr>
              <p:nvPr/>
            </p:nvGrpSpPr>
            <p:grpSpPr bwMode="auto">
              <a:xfrm>
                <a:off x="2063" y="508"/>
                <a:ext cx="883" cy="716"/>
                <a:chOff x="1069" y="287"/>
                <a:chExt cx="2095" cy="2137"/>
              </a:xfrm>
            </p:grpSpPr>
            <p:grpSp>
              <p:nvGrpSpPr>
                <p:cNvPr id="1189" name="Group 1252"/>
                <p:cNvGrpSpPr>
                  <a:grpSpLocks/>
                </p:cNvGrpSpPr>
                <p:nvPr/>
              </p:nvGrpSpPr>
              <p:grpSpPr bwMode="auto">
                <a:xfrm rot="-493496">
                  <a:off x="1069" y="287"/>
                  <a:ext cx="1227" cy="1477"/>
                  <a:chOff x="144" y="1776"/>
                  <a:chExt cx="1227" cy="1477"/>
                </a:xfrm>
              </p:grpSpPr>
              <p:grpSp>
                <p:nvGrpSpPr>
                  <p:cNvPr id="1198" name="Group 1247"/>
                  <p:cNvGrpSpPr>
                    <a:grpSpLocks/>
                  </p:cNvGrpSpPr>
                  <p:nvPr/>
                </p:nvGrpSpPr>
                <p:grpSpPr bwMode="auto">
                  <a:xfrm>
                    <a:off x="144" y="1776"/>
                    <a:ext cx="1227" cy="1477"/>
                    <a:chOff x="144" y="1776"/>
                    <a:chExt cx="1227" cy="1477"/>
                  </a:xfrm>
                </p:grpSpPr>
                <p:pic>
                  <p:nvPicPr>
                    <p:cNvPr id="1200" name="Picture 124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/>
                    <a:srcRect/>
                    <a:stretch>
                      <a:fillRect/>
                    </a:stretch>
                  </p:blipFill>
                  <p:spPr bwMode="auto">
                    <a:xfrm rot="5032869" flipH="1">
                      <a:off x="19" y="1901"/>
                      <a:ext cx="1477" cy="122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1201" name="Oval 1244"/>
                    <p:cNvSpPr>
                      <a:spLocks noChangeArrowheads="1"/>
                    </p:cNvSpPr>
                    <p:nvPr/>
                  </p:nvSpPr>
                  <p:spPr bwMode="auto">
                    <a:xfrm rot="-3234712" flipH="1" flipV="1">
                      <a:off x="520" y="2835"/>
                      <a:ext cx="265" cy="16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BBAA"/>
                        </a:gs>
                        <a:gs pos="100000">
                          <a:srgbClr val="FF33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202" name="Oval 1246"/>
                    <p:cNvSpPr>
                      <a:spLocks noChangeArrowheads="1"/>
                    </p:cNvSpPr>
                    <p:nvPr/>
                  </p:nvSpPr>
                  <p:spPr bwMode="auto">
                    <a:xfrm rot="-3234712">
                      <a:off x="341" y="2563"/>
                      <a:ext cx="103" cy="68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AAAAD5"/>
                        </a:gs>
                        <a:gs pos="100000">
                          <a:srgbClr val="00008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endParaRPr lang="el-GR"/>
                    </a:p>
                  </p:txBody>
                </p:sp>
              </p:grpSp>
              <p:sp>
                <p:nvSpPr>
                  <p:cNvPr id="1199" name="Text Box 12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56" y="2364"/>
                    <a:ext cx="318" cy="56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endParaRPr lang="el-GR" sz="2000" baseline="30000"/>
                  </a:p>
                </p:txBody>
              </p:sp>
            </p:grpSp>
            <p:grpSp>
              <p:nvGrpSpPr>
                <p:cNvPr id="1190" name="Group 1251"/>
                <p:cNvGrpSpPr>
                  <a:grpSpLocks/>
                </p:cNvGrpSpPr>
                <p:nvPr/>
              </p:nvGrpSpPr>
              <p:grpSpPr bwMode="auto">
                <a:xfrm>
                  <a:off x="2270" y="396"/>
                  <a:ext cx="894" cy="2028"/>
                  <a:chOff x="2180" y="1644"/>
                  <a:chExt cx="894" cy="2028"/>
                </a:xfrm>
              </p:grpSpPr>
              <p:pic>
                <p:nvPicPr>
                  <p:cNvPr id="1196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9"/>
                  <a:srcRect/>
                  <a:stretch>
                    <a:fillRect/>
                  </a:stretch>
                </p:blipFill>
                <p:spPr bwMode="auto">
                  <a:xfrm rot="9173693">
                    <a:off x="2180" y="1644"/>
                    <a:ext cx="894" cy="20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197" name="Text Box 12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18" y="2928"/>
                    <a:ext cx="263" cy="35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900"/>
                      <a:t>e</a:t>
                    </a:r>
                    <a:r>
                      <a:rPr lang="en-US" sz="900" baseline="30000"/>
                      <a:t>-</a:t>
                    </a:r>
                    <a:endParaRPr lang="el-GR" sz="900" baseline="30000"/>
                  </a:p>
                </p:txBody>
              </p:sp>
            </p:grpSp>
            <p:grpSp>
              <p:nvGrpSpPr>
                <p:cNvPr id="1191" name="Group 1262"/>
                <p:cNvGrpSpPr>
                  <a:grpSpLocks/>
                </p:cNvGrpSpPr>
                <p:nvPr/>
              </p:nvGrpSpPr>
              <p:grpSpPr bwMode="auto">
                <a:xfrm rot="-373791">
                  <a:off x="1932" y="481"/>
                  <a:ext cx="723" cy="1220"/>
                  <a:chOff x="3709" y="1592"/>
                  <a:chExt cx="723" cy="1220"/>
                </a:xfrm>
              </p:grpSpPr>
              <p:sp>
                <p:nvSpPr>
                  <p:cNvPr id="1192" name="Oval 1256"/>
                  <p:cNvSpPr>
                    <a:spLocks noChangeArrowheads="1"/>
                  </p:cNvSpPr>
                  <p:nvPr/>
                </p:nvSpPr>
                <p:spPr bwMode="auto">
                  <a:xfrm rot="3234712" flipH="1">
                    <a:off x="3828" y="2534"/>
                    <a:ext cx="177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BBAA"/>
                      </a:gs>
                      <a:gs pos="100000">
                        <a:srgbClr val="FF33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endParaRPr lang="el-GR"/>
                  </a:p>
                </p:txBody>
              </p:sp>
              <p:sp>
                <p:nvSpPr>
                  <p:cNvPr id="1193" name="Text Box 12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09" y="2248"/>
                    <a:ext cx="318" cy="56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endParaRPr lang="el-GR" sz="2000" baseline="30000"/>
                  </a:p>
                </p:txBody>
              </p:sp>
              <p:sp>
                <p:nvSpPr>
                  <p:cNvPr id="1194" name="Freeform 1261"/>
                  <p:cNvSpPr>
                    <a:spLocks/>
                  </p:cNvSpPr>
                  <p:nvPr/>
                </p:nvSpPr>
                <p:spPr bwMode="auto">
                  <a:xfrm>
                    <a:off x="3936" y="1592"/>
                    <a:ext cx="496" cy="952"/>
                  </a:xfrm>
                  <a:custGeom>
                    <a:avLst/>
                    <a:gdLst>
                      <a:gd name="T0" fmla="*/ 0 w 496"/>
                      <a:gd name="T1" fmla="*/ 952 h 952"/>
                      <a:gd name="T2" fmla="*/ 480 w 496"/>
                      <a:gd name="T3" fmla="*/ 40 h 952"/>
                      <a:gd name="T4" fmla="*/ 96 w 496"/>
                      <a:gd name="T5" fmla="*/ 712 h 952"/>
                      <a:gd name="T6" fmla="*/ 0 60000 65536"/>
                      <a:gd name="T7" fmla="*/ 0 60000 65536"/>
                      <a:gd name="T8" fmla="*/ 0 60000 65536"/>
                      <a:gd name="T9" fmla="*/ 0 w 496"/>
                      <a:gd name="T10" fmla="*/ 0 h 952"/>
                      <a:gd name="T11" fmla="*/ 496 w 496"/>
                      <a:gd name="T12" fmla="*/ 952 h 95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96" h="952">
                        <a:moveTo>
                          <a:pt x="0" y="952"/>
                        </a:moveTo>
                        <a:cubicBezTo>
                          <a:pt x="232" y="516"/>
                          <a:pt x="464" y="80"/>
                          <a:pt x="480" y="40"/>
                        </a:cubicBezTo>
                        <a:cubicBezTo>
                          <a:pt x="496" y="0"/>
                          <a:pt x="160" y="600"/>
                          <a:pt x="96" y="712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195" name="Oval 1257"/>
                  <p:cNvSpPr>
                    <a:spLocks noChangeArrowheads="1"/>
                  </p:cNvSpPr>
                  <p:nvPr/>
                </p:nvSpPr>
                <p:spPr bwMode="auto">
                  <a:xfrm rot="-3234712">
                    <a:off x="3967" y="2385"/>
                    <a:ext cx="71" cy="78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AAAAD5"/>
                      </a:gs>
                      <a:gs pos="100000">
                        <a:srgbClr val="00008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el-GR"/>
                  </a:p>
                </p:txBody>
              </p:sp>
            </p:grpSp>
          </p:grpSp>
          <p:grpSp>
            <p:nvGrpSpPr>
              <p:cNvPr id="21" name="Group 71"/>
              <p:cNvGrpSpPr>
                <a:grpSpLocks/>
              </p:cNvGrpSpPr>
              <p:nvPr/>
            </p:nvGrpSpPr>
            <p:grpSpPr bwMode="auto">
              <a:xfrm>
                <a:off x="2154" y="1008"/>
                <a:ext cx="817" cy="281"/>
                <a:chOff x="4150" y="2205"/>
                <a:chExt cx="1392" cy="475"/>
              </a:xfrm>
            </p:grpSpPr>
            <p:grpSp>
              <p:nvGrpSpPr>
                <p:cNvPr id="22" name="Group 72"/>
                <p:cNvGrpSpPr>
                  <a:grpSpLocks/>
                </p:cNvGrpSpPr>
                <p:nvPr/>
              </p:nvGrpSpPr>
              <p:grpSpPr bwMode="auto">
                <a:xfrm>
                  <a:off x="4150" y="2210"/>
                  <a:ext cx="1392" cy="454"/>
                  <a:chOff x="4150" y="2210"/>
                  <a:chExt cx="1392" cy="454"/>
                </a:xfrm>
              </p:grpSpPr>
              <p:sp>
                <p:nvSpPr>
                  <p:cNvPr id="26" name="Line 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86" y="2453"/>
                    <a:ext cx="1" cy="3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7" name="Line 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85" y="248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8" name="Line 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87" y="2422"/>
                    <a:ext cx="4" cy="3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9" name="Line 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86" y="2453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" name="Line 7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91" y="2392"/>
                    <a:ext cx="5" cy="3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" name="Line 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90" y="242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4524" y="2497"/>
                    <a:ext cx="5" cy="3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3" name="Line 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3" y="249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521" y="2466"/>
                    <a:ext cx="3" cy="3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5" name="Line 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0" y="246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6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4520" y="2435"/>
                    <a:ext cx="1" cy="3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7" name="Line 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19" y="243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8" name="Line 8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88" y="2515"/>
                    <a:ext cx="5" cy="2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9" name="Line 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92" y="254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0" name="Line 8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86" y="2484"/>
                    <a:ext cx="2" cy="3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" name="Line 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87" y="251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2" name="Line 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96" y="2362"/>
                    <a:ext cx="9" cy="3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3" name="Line 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95" y="239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4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529" y="2527"/>
                    <a:ext cx="6" cy="2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5" name="Line 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8" y="252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6" name="Line 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0" y="2403"/>
                    <a:ext cx="0" cy="3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7" name="Line 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19" y="240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8" name="Line 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0" y="2372"/>
                    <a:ext cx="0" cy="3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9" name="Line 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19" y="237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50" name="Line 9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93" y="2544"/>
                    <a:ext cx="6" cy="2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51" name="Line 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98" y="257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52" name="Line 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05" y="2334"/>
                    <a:ext cx="11" cy="2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53" name="Line 1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04" y="236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54" name="Line 1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18" y="2431"/>
                    <a:ext cx="2" cy="2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55" name="Line 1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17" y="245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56" name="Line 1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20" y="2404"/>
                    <a:ext cx="3" cy="2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57" name="Line 1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19" y="243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58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4535" y="2556"/>
                    <a:ext cx="6" cy="2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59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34" y="255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0" name="Line 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0" y="2342"/>
                    <a:ext cx="3" cy="3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1" name="Line 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2" y="234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2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4442" y="2482"/>
                    <a:ext cx="3" cy="2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3" name="Line 1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1" y="248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4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4440" y="2455"/>
                    <a:ext cx="2" cy="2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5" name="Line 1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39" y="245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6" name="Line 1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16" y="2308"/>
                    <a:ext cx="13" cy="2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7" name="Line 1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15" y="233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8" name="Line 11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18" y="2483"/>
                    <a:ext cx="2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69" name="Line 1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19" y="250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0" name="Line 11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18" y="2458"/>
                    <a:ext cx="0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1" name="Line 1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17" y="248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2" name="Line 1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23" y="2377"/>
                    <a:ext cx="7" cy="2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3" name="Line 1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22" y="240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4" name="Line 1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30" y="2351"/>
                    <a:ext cx="8" cy="2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5" name="Line 1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29" y="237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6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4541" y="2582"/>
                    <a:ext cx="9" cy="2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7" name="Line 1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40" y="258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8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4450" y="2535"/>
                    <a:ext cx="5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79" name="Line 1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9" y="253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80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4445" y="2510"/>
                    <a:ext cx="5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81" name="Line 1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4" y="251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82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4439" y="2428"/>
                    <a:ext cx="1" cy="2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83" name="Line 1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38" y="242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84" name="Line 1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39" y="2402"/>
                    <a:ext cx="0" cy="2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85" name="Line 1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38" y="240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86" name="Line 13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099" y="2493"/>
                    <a:ext cx="1" cy="2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87" name="Line 1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99" y="251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88" name="Line 13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098" y="2469"/>
                    <a:ext cx="1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89" name="Line 1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98" y="249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0" name="Line 1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99" y="2445"/>
                    <a:ext cx="3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1" name="Line 1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98" y="2469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2" name="Line 1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02" y="2421"/>
                    <a:ext cx="4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" name="Line 1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01" y="244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4" name="Line 1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06" y="2399"/>
                    <a:ext cx="7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5" name="Line 1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05" y="2421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6" name="Line 14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99" y="2571"/>
                    <a:ext cx="10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7" name="Line 1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08" y="259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8" name="Line 1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29" y="2284"/>
                    <a:ext cx="17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9" name="Line 14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8" y="230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00" name="Line 14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20" y="2508"/>
                    <a:ext cx="5" cy="2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01" name="Line 1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24" y="253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02" name="Line 1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38" y="2326"/>
                    <a:ext cx="10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03" name="Line 1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37" y="235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04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4629" y="2488"/>
                    <a:ext cx="6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05" name="Line 1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8" y="248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06" name="Line 153"/>
                  <p:cNvSpPr>
                    <a:spLocks noChangeShapeType="1"/>
                  </p:cNvSpPr>
                  <p:nvPr/>
                </p:nvSpPr>
                <p:spPr bwMode="auto">
                  <a:xfrm>
                    <a:off x="4625" y="2466"/>
                    <a:ext cx="4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07" name="Line 1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4" y="246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08" name="Line 155"/>
                  <p:cNvSpPr>
                    <a:spLocks noChangeShapeType="1"/>
                  </p:cNvSpPr>
                  <p:nvPr/>
                </p:nvSpPr>
                <p:spPr bwMode="auto">
                  <a:xfrm>
                    <a:off x="4622" y="2442"/>
                    <a:ext cx="3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09" name="Line 1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1" y="244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10" name="Line 157"/>
                  <p:cNvSpPr>
                    <a:spLocks noChangeShapeType="1"/>
                  </p:cNvSpPr>
                  <p:nvPr/>
                </p:nvSpPr>
                <p:spPr bwMode="auto">
                  <a:xfrm>
                    <a:off x="4621" y="2417"/>
                    <a:ext cx="1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11" name="Line 1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0" y="241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12" name="Line 1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1" y="2392"/>
                    <a:ext cx="0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13" name="Line 1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0" y="239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14" name="Line 1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3" y="2313"/>
                    <a:ext cx="3" cy="2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15" name="Line 1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5" y="231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16" name="Line 163"/>
                  <p:cNvSpPr>
                    <a:spLocks noChangeShapeType="1"/>
                  </p:cNvSpPr>
                  <p:nvPr/>
                </p:nvSpPr>
                <p:spPr bwMode="auto">
                  <a:xfrm>
                    <a:off x="4455" y="2560"/>
                    <a:ext cx="6" cy="2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17" name="Line 1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54" y="256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18" name="Line 1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39" y="2376"/>
                    <a:ext cx="1" cy="2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19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39" y="237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20" name="Line 16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00" y="2516"/>
                    <a:ext cx="5" cy="2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21" name="Line 1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04" y="2539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22" name="Line 1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13" y="2378"/>
                    <a:ext cx="9" cy="2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23" name="Line 1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12" y="2399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24" name="Line 1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22" y="2359"/>
                    <a:ext cx="11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25" name="Line 1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21" y="237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26" name="Line 17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009" y="2596"/>
                    <a:ext cx="11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27" name="Line 1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19" y="261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28" name="Line 17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25" y="2531"/>
                    <a:ext cx="5" cy="2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29" name="Line 1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29" y="255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0" name="Line 17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48" y="2302"/>
                    <a:ext cx="13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1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47" y="232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2" name="Line 179"/>
                  <p:cNvSpPr>
                    <a:spLocks noChangeShapeType="1"/>
                  </p:cNvSpPr>
                  <p:nvPr/>
                </p:nvSpPr>
                <p:spPr bwMode="auto">
                  <a:xfrm>
                    <a:off x="4641" y="2529"/>
                    <a:ext cx="9" cy="1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3" name="Line 1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40" y="2529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4" name="Line 181"/>
                  <p:cNvSpPr>
                    <a:spLocks noChangeShapeType="1"/>
                  </p:cNvSpPr>
                  <p:nvPr/>
                </p:nvSpPr>
                <p:spPr bwMode="auto">
                  <a:xfrm>
                    <a:off x="4635" y="2510"/>
                    <a:ext cx="6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5" name="Line 1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34" y="251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6" name="Line 1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1" y="2368"/>
                    <a:ext cx="0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7" name="Line 1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0" y="236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8" name="Line 1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1" y="2344"/>
                    <a:ext cx="3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9" name="Line 1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3" y="234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0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4550" y="2605"/>
                    <a:ext cx="10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1" name="Line 1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49" y="260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2" name="Line 1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6" y="2288"/>
                    <a:ext cx="4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3" name="Line 1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29" y="228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4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4461" y="2583"/>
                    <a:ext cx="7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5" name="Line 1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60" y="258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6" name="Line 1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0" y="2352"/>
                    <a:ext cx="1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7" name="Line 1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0" y="2352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8" name="Line 1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33" y="2342"/>
                    <a:ext cx="13" cy="1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9" name="Line 1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32" y="2359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0" name="Line 19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05" y="2539"/>
                    <a:ext cx="7" cy="2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1" name="Line 1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11" y="256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2" name="Line 1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46" y="2264"/>
                    <a:ext cx="18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3" name="Line 2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4" y="2284"/>
                    <a:ext cx="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4" name="Line 20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30" y="2552"/>
                    <a:ext cx="8" cy="1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5" name="Line 2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37" y="257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6" name="Line 2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61" y="2282"/>
                    <a:ext cx="14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7" name="Line 2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60" y="2302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8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4650" y="2546"/>
                    <a:ext cx="8" cy="1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9" name="Line 2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49" y="254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60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2625"/>
                    <a:ext cx="11" cy="1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61" name="Line 2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59" y="262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62" name="Line 2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1" y="2331"/>
                    <a:ext cx="2" cy="2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63" name="Line 2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2" y="233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64" name="Line 2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146" y="2328"/>
                    <a:ext cx="13" cy="1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65" name="Line 2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45" y="234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66" name="Line 21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12" y="2560"/>
                    <a:ext cx="8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67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19" y="258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68" name="Line 21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020" y="2618"/>
                    <a:ext cx="14" cy="1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69" name="Line 2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33" y="263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70" name="Line 21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938" y="2570"/>
                    <a:ext cx="8" cy="1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71" name="Line 2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45" y="258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72" name="Line 2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4" y="2322"/>
                    <a:ext cx="2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73" name="Line 2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5" y="232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74" name="Line 2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30" y="2264"/>
                    <a:ext cx="5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75" name="Line 2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34" y="226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76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4468" y="2603"/>
                    <a:ext cx="8" cy="1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77" name="Line 2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67" y="260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78" name="Line 2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3" y="2312"/>
                    <a:ext cx="3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79" name="Line 2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5" y="231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80" name="Line 22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20" y="2580"/>
                    <a:ext cx="11" cy="1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81" name="Line 2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30" y="259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82" name="Line 2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64" y="2247"/>
                    <a:ext cx="19" cy="1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83" name="Line 2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63" y="226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84" name="Line 2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75" y="2264"/>
                    <a:ext cx="16" cy="1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85" name="Line 2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74" y="228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86" name="Line 2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72" y="2451"/>
                    <a:ext cx="1" cy="1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87" name="Line 2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71" y="246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88" name="Line 2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73" y="2438"/>
                    <a:ext cx="1" cy="1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89" name="Line 2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72" y="2451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90" name="Line 2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74" y="2424"/>
                    <a:ext cx="2" cy="1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91" name="Line 2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73" y="243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92" name="Line 2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76" y="2410"/>
                    <a:ext cx="4" cy="1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93" name="Line 2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75" y="242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94" name="Line 2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80" y="2395"/>
                    <a:ext cx="4" cy="1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95" name="Line 2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79" y="241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96" name="Line 243"/>
                  <p:cNvSpPr>
                    <a:spLocks noChangeShapeType="1"/>
                  </p:cNvSpPr>
                  <p:nvPr/>
                </p:nvSpPr>
                <p:spPr bwMode="auto">
                  <a:xfrm>
                    <a:off x="4658" y="2560"/>
                    <a:ext cx="9" cy="1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97" name="Line 2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57" y="256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98" name="Line 2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26" y="2301"/>
                    <a:ext cx="5" cy="2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99" name="Line 24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30" y="230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00" name="Line 247"/>
                  <p:cNvSpPr>
                    <a:spLocks noChangeShapeType="1"/>
                  </p:cNvSpPr>
                  <p:nvPr/>
                </p:nvSpPr>
                <p:spPr bwMode="auto">
                  <a:xfrm>
                    <a:off x="4571" y="2641"/>
                    <a:ext cx="11" cy="1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01" name="Line 2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70" y="264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202" name="Group 249"/>
                  <p:cNvGrpSpPr>
                    <a:grpSpLocks/>
                  </p:cNvGrpSpPr>
                  <p:nvPr/>
                </p:nvGrpSpPr>
                <p:grpSpPr bwMode="auto">
                  <a:xfrm flipH="1">
                    <a:off x="4359" y="2227"/>
                    <a:ext cx="1183" cy="433"/>
                    <a:chOff x="1674" y="1221"/>
                    <a:chExt cx="3531" cy="3820"/>
                  </a:xfrm>
                </p:grpSpPr>
                <p:sp>
                  <p:nvSpPr>
                    <p:cNvPr id="989" name="Line 2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830" y="4695"/>
                      <a:ext cx="27" cy="1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90" name="Line 2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4" y="469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91" name="Line 25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54" y="3495"/>
                      <a:ext cx="9" cy="12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92" name="Line 2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60" y="349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93" name="Line 2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63" y="3369"/>
                      <a:ext cx="9" cy="12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94" name="Line 2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69" y="336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95" name="Line 2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72" y="3240"/>
                      <a:ext cx="6" cy="12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96" name="Line 2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75" y="324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97" name="Line 25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78" y="3120"/>
                      <a:ext cx="6" cy="1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98" name="Line 2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81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99" name="Line 2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84" y="3000"/>
                      <a:ext cx="3" cy="1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00" name="Line 2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84" y="300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01" name="Line 26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772" y="2010"/>
                      <a:ext cx="45" cy="10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02" name="Line 2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14" y="211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03" name="Line 2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62" y="4479"/>
                      <a:ext cx="39" cy="12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04" name="Line 2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59" y="460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05" name="Line 2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44" y="4830"/>
                      <a:ext cx="45" cy="12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06" name="Line 2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41" y="495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07" name="Line 2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23" y="4374"/>
                      <a:ext cx="30" cy="10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08" name="Line 2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20" y="447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09" name="Line 27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66" y="3405"/>
                      <a:ext cx="6" cy="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10" name="Line 2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63" y="348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11" name="Line 2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72" y="3306"/>
                      <a:ext cx="3" cy="9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12" name="Line 2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69" y="340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13" name="Line 27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621" y="2577"/>
                      <a:ext cx="18" cy="12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14" name="Line 2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36" y="270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15" name="Line 27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603" y="2457"/>
                      <a:ext cx="18" cy="1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16" name="Line 2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8" y="257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17" name="Line 2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257" y="4251"/>
                      <a:ext cx="30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18" name="Line 2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4" y="425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19" name="Line 2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7" y="1713"/>
                      <a:ext cx="15" cy="15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0" name="Line 2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4" y="171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1" name="Line 2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59" y="1371"/>
                      <a:ext cx="21" cy="1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2" name="Line 2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56" y="137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3" name="Line 2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35" y="1830"/>
                      <a:ext cx="9" cy="14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4" name="Line 2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32" y="183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5" name="Line 2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33" y="3738"/>
                      <a:ext cx="12" cy="10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6" name="Line 2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42" y="373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7" name="Line 2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45" y="3618"/>
                      <a:ext cx="9" cy="1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8" name="Line 2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51" y="361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9" name="Line 2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87" y="2892"/>
                      <a:ext cx="3" cy="10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30" name="Line 2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87" y="289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31" name="Line 2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90" y="2790"/>
                      <a:ext cx="3" cy="10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32" name="Line 2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90" y="279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33" name="Line 29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547" y="3102"/>
                      <a:ext cx="9" cy="8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34" name="Line 2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53" y="318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35" name="Line 29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532" y="3024"/>
                      <a:ext cx="15" cy="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36" name="Line 2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44" y="310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37" name="Line 29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517" y="2952"/>
                      <a:ext cx="15" cy="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38" name="Line 2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29" y="302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39" name="Line 30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96" y="2892"/>
                      <a:ext cx="21" cy="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40" name="Line 3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14" y="295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41" name="Line 30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59" y="3555"/>
                      <a:ext cx="6" cy="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42" name="Line 3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56" y="363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43" name="Line 30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65" y="3465"/>
                      <a:ext cx="3" cy="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44" name="Line 3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62" y="355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45" name="Line 30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68" y="3372"/>
                      <a:ext cx="1" cy="9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46" name="Line 3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65" y="346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47" name="Line 30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562" y="3276"/>
                      <a:ext cx="6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48" name="Line 3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65" y="337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49" name="Line 3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556" y="3189"/>
                      <a:ext cx="6" cy="8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50" name="Line 3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59" y="327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51" name="Line 31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724" y="1938"/>
                      <a:ext cx="48" cy="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52" name="Line 3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69" y="201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53" name="Line 31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982" y="1290"/>
                      <a:ext cx="63" cy="10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54" name="Line 3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42" y="139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55" name="Line 31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264" y="1416"/>
                      <a:ext cx="54" cy="12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56" name="Line 3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15" y="154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57" name="Line 3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90" y="4476"/>
                      <a:ext cx="33" cy="6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58" name="Line 3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87" y="454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59" name="Line 32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579" y="2346"/>
                      <a:ext cx="24" cy="11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60" name="Line 3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0" y="24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61" name="Line 32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552" y="2247"/>
                      <a:ext cx="27" cy="9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62" name="Line 3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6" y="234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63" name="Line 3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54" y="3561"/>
                      <a:ext cx="6" cy="5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64" name="Line 3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1" y="361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65" name="Line 3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60" y="3489"/>
                      <a:ext cx="6" cy="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66" name="Line 3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7" y="356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67" name="Line 32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90" y="3342"/>
                      <a:ext cx="15" cy="5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68" name="Line 3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02" y="334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69" name="Line 3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05" y="3276"/>
                      <a:ext cx="15" cy="6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70" name="Line 3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17" y="327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71" name="Line 3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20" y="3204"/>
                      <a:ext cx="9" cy="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72" name="Line 3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6" y="320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73" name="Line 33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29" y="3123"/>
                      <a:ext cx="12" cy="8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74" name="Line 3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38" y="312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75" name="Line 3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41" y="3033"/>
                      <a:ext cx="9" cy="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76" name="Line 3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47" y="303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77" name="Line 33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50" y="2937"/>
                      <a:ext cx="6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78" name="Line 3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3" y="293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79" name="Line 3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56" y="2838"/>
                      <a:ext cx="3" cy="9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80" name="Line 3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6" y="283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81" name="Line 3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59" y="2739"/>
                      <a:ext cx="3" cy="9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82" name="Line 3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9" y="273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83" name="Line 3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62" y="2643"/>
                      <a:ext cx="3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84" name="Line 3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62" y="264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85" name="Line 34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224" y="4320"/>
                      <a:ext cx="33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86" name="Line 3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54" y="43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87" name="Line 3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00" y="4971"/>
                      <a:ext cx="39" cy="5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88" name="Line 3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36" y="497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89" name="Line 3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800" y="4812"/>
                      <a:ext cx="30" cy="8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90" name="Line 3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27" y="481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91" name="Line 3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6" y="1719"/>
                      <a:ext cx="9" cy="11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92" name="Line 3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23" y="171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93" name="Line 3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03" y="3939"/>
                      <a:ext cx="15" cy="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94" name="Line 3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15" y="393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95" name="Line 3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18" y="3843"/>
                      <a:ext cx="15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96" name="Line 3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384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97" name="Line 3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93" y="2703"/>
                      <a:ext cx="1" cy="8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98" name="Line 3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90" y="270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99" name="Line 3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93" y="2628"/>
                      <a:ext cx="3" cy="7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00" name="Line 3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93" y="262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01" name="Line 36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78" y="2838"/>
                      <a:ext cx="18" cy="5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02" name="Line 3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93" y="289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03" name="Line 36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57" y="2796"/>
                      <a:ext cx="21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04" name="Line 3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75" y="283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05" name="Line 3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3714"/>
                      <a:ext cx="15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06" name="Line 3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29" y="378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07" name="Line 3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7" y="3639"/>
                      <a:ext cx="12" cy="7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08" name="Line 3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44" y="37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09" name="Line 37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676" y="1893"/>
                      <a:ext cx="48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10" name="Line 3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21" y="193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11" name="Line 3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20" y="4602"/>
                      <a:ext cx="42" cy="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12" name="Line 3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17" y="469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13" name="Line 3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96" y="4956"/>
                      <a:ext cx="48" cy="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14" name="Line 3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93" y="504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15" name="Line 37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522" y="2160"/>
                      <a:ext cx="30" cy="8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16" name="Line 3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49" y="224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17" name="Line 37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45" y="3618"/>
                      <a:ext cx="9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18" name="Line 3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42" y="365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19" name="Line 3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60" y="3435"/>
                      <a:ext cx="15" cy="3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20" name="Line 3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72" y="343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21" name="Line 3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75" y="3396"/>
                      <a:ext cx="15" cy="3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22" name="Line 3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87" y="339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23" name="Line 3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62" y="2553"/>
                      <a:ext cx="3" cy="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24" name="Line 3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9" y="255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25" name="Line 3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9" y="2469"/>
                      <a:ext cx="3" cy="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26" name="Line 3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6" y="246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27" name="Line 3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6" y="1575"/>
                      <a:ext cx="21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28" name="Line 3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53" y="157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29" name="Line 3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41" y="1233"/>
                      <a:ext cx="18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30" name="Line 3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38" y="123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31" name="Line 3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088" y="4017"/>
                      <a:ext cx="15" cy="5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32" name="Line 3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00" y="40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33" name="Line 3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96" y="2568"/>
                      <a:ext cx="1" cy="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34" name="Line 3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93" y="256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35" name="Line 39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33" y="2769"/>
                      <a:ext cx="24" cy="2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36" name="Line 3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54" y="279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37" name="Line 39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12" y="2748"/>
                      <a:ext cx="21" cy="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38" name="Line 3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30" y="276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39" name="Line 40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388" y="2742"/>
                      <a:ext cx="24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40" name="Line 4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9" y="274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41" name="Line 40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17" y="3783"/>
                      <a:ext cx="15" cy="5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42" name="Line 4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14" y="383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43" name="Line 40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913" y="1221"/>
                      <a:ext cx="69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44" name="Line 4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79" y="129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45" name="Line 40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207" y="1326"/>
                      <a:ext cx="57" cy="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46" name="Line 4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1" y="141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47" name="Line 40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57" y="4542"/>
                      <a:ext cx="33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48" name="Line 4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54" y="457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49" name="Line 4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492" y="2097"/>
                      <a:ext cx="30" cy="6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50" name="Line 4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19" y="21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51" name="Line 4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27" y="3678"/>
                      <a:ext cx="9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52" name="Line 4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24" y="368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53" name="Line 41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36" y="3654"/>
                      <a:ext cx="9" cy="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54" name="Line 4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33" y="367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55" name="Line 4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27" y="3489"/>
                      <a:ext cx="18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56" name="Line 4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42" y="348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57" name="Line 41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45" y="3468"/>
                      <a:ext cx="15" cy="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58" name="Line 4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57" y="346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59" name="Line 4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3" y="2394"/>
                      <a:ext cx="6" cy="7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60" name="Line 4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50" y="239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61" name="Line 42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194" y="4356"/>
                      <a:ext cx="30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62" name="Line 4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21" y="435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63" name="Line 42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461" y="5025"/>
                      <a:ext cx="39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64" name="Line 4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97" y="502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65" name="Line 4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767" y="4893"/>
                      <a:ext cx="33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66" name="Line 4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97" y="489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67" name="Line 4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14" y="1641"/>
                      <a:ext cx="12" cy="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68" name="Line 4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11" y="164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69" name="Line 4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070" y="4074"/>
                      <a:ext cx="18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70" name="Line 4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85" y="407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71" name="Line 4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96" y="2526"/>
                      <a:ext cx="3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72" name="Line 4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96" y="252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73" name="Line 43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199" y="2499"/>
                      <a:ext cx="3" cy="2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74" name="Line 4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99" y="249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75" name="Line 4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74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76" name="Line 43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677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77" name="Line 4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78" name="Line 43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683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79" name="Line 4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6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80" name="Line 4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689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81" name="Line 4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92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82" name="Line 44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695" y="312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83" name="Line 4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01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84" name="Line 4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04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85" name="Line 4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07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86" name="Line 44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10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87" name="Line 4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13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88" name="Line 44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16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grpSp>
                <p:nvGrpSpPr>
                  <p:cNvPr id="203" name="Group 450"/>
                  <p:cNvGrpSpPr>
                    <a:grpSpLocks/>
                  </p:cNvGrpSpPr>
                  <p:nvPr/>
                </p:nvGrpSpPr>
                <p:grpSpPr bwMode="auto">
                  <a:xfrm flipH="1">
                    <a:off x="4286" y="2217"/>
                    <a:ext cx="1241" cy="447"/>
                    <a:chOff x="1719" y="1131"/>
                    <a:chExt cx="3705" cy="3946"/>
                  </a:xfrm>
                </p:grpSpPr>
                <p:sp>
                  <p:nvSpPr>
                    <p:cNvPr id="789" name="Line 4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19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90" name="Line 45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22" y="312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91" name="Line 4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28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92" name="Line 4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31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93" name="Line 4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34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94" name="Line 4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37" y="312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95" name="Line 4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43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96" name="Line 45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46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97" name="Line 4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49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98" name="Line 4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52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99" name="Line 4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55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00" name="Line 4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58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01" name="Line 4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61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02" name="Line 46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64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03" name="Line 4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67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04" name="Line 4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70" y="312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05" name="Line 4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76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06" name="Line 46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79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07" name="Line 4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82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08" name="Line 47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85" y="3117"/>
                      <a:ext cx="6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09" name="Line 4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88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10" name="Line 4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91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11" name="Line 4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94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12" name="Line 4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97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13" name="Line 4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03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14" name="Line 4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06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15" name="Line 4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12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16" name="Line 4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15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17" name="Line 4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18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18" name="Line 4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21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19" name="Line 4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4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20" name="Line 4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27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21" name="Line 4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0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22" name="Line 4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33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23" name="Line 4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6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24" name="Line 4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39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25" name="Line 4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5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26" name="Line 4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48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27" name="Line 4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51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28" name="Line 49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54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29" name="Line 4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57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30" name="Line 4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60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31" name="Line 4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63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32" name="Line 49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66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33" name="Line 4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2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34" name="Line 4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75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35" name="Line 4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8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36" name="Line 4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81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37" name="Line 4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87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38" name="Line 5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90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39" name="Line 5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93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40" name="Line 5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96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41" name="Line 5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99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42" name="Line 5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02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43" name="Line 5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05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44" name="Line 5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08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45" name="Line 5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14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46" name="Line 5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17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47" name="Line 5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20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48" name="Line 51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3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49" name="Line 5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26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50" name="Line 51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9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51" name="Line 5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32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52" name="Line 5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35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53" name="Line 5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41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54" name="Line 5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44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55" name="Line 5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47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56" name="Line 51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50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57" name="Line 5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53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58" name="Line 52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56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59" name="Line 5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62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60" name="Line 52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65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61" name="Line 5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68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62" name="Line 52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71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63" name="Line 5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77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64" name="Line 5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0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65" name="Line 5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83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66" name="Line 52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6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67" name="Line 5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89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68" name="Line 5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92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69" name="Line 5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95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70" name="Line 5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98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71" name="Line 5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01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72" name="Line 53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04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73" name="Line 5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10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74" name="Line 5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13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75" name="Line 5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16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76" name="Line 53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19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77" name="Line 5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22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78" name="Line 5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25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79" name="Line 5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31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80" name="Line 5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34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81" name="Line 5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37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82" name="Line 5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40" y="311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83" name="Line 5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46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84" name="Line 54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78" y="3132"/>
                      <a:ext cx="6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85" name="Line 5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81" y="314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86" name="Line 54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72" y="3126"/>
                      <a:ext cx="6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87" name="Line 5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75" y="313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88" name="Line 55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63" y="3120"/>
                      <a:ext cx="9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89" name="Line 5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69" y="312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90" name="Line 55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54" y="3117"/>
                      <a:ext cx="9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91" name="Line 5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60" y="31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92" name="Line 55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48" y="3114"/>
                      <a:ext cx="6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93" name="Line 5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51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94" name="Line 5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49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95" name="Line 5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2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96" name="Line 55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55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97" name="Line 5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8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98" name="Line 5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61" y="3114"/>
                      <a:ext cx="6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899" name="Line 5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4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00" name="Line 5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67" y="3114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01" name="Line 5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73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02" name="Line 56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76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03" name="Line 5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79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04" name="Line 5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82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05" name="Line 5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85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06" name="Line 56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88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07" name="Line 5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91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08" name="Line 57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94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09" name="Line 5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97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10" name="Line 5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00" y="3114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11" name="Line 5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06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12" name="Line 5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09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13" name="Line 5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12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14" name="Line 57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39" y="3111"/>
                      <a:ext cx="9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15" name="Line 5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5" y="31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16" name="Line 5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15" y="3111"/>
                      <a:ext cx="9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17" name="Line 5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21" y="311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18" name="Line 5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30" y="3111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19" name="Line 5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36" y="311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20" name="Line 5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24" y="311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21" name="Line 5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27" y="311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22" name="Line 58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214" y="3189"/>
                      <a:ext cx="3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23" name="Line 5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14" y="319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24" name="Line 58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208" y="3180"/>
                      <a:ext cx="6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25" name="Line 5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11" y="318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26" name="Line 58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205" y="3171"/>
                      <a:ext cx="3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27" name="Line 5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05" y="318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28" name="Line 59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99" y="3159"/>
                      <a:ext cx="6" cy="1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29" name="Line 5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02" y="317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30" name="Line 59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93" y="3147"/>
                      <a:ext cx="6" cy="1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31" name="Line 5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96" y="315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32" name="Line 59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84" y="3141"/>
                      <a:ext cx="9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33" name="Line 5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90" y="314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34" name="Line 5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6" y="2748"/>
                      <a:ext cx="21" cy="1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35" name="Line 5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64" y="274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36" name="Line 5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7" y="2742"/>
                      <a:ext cx="21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37" name="Line 5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85" y="274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38" name="Line 60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99" y="3837"/>
                      <a:ext cx="18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39" name="Line 6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96" y="387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40" name="Line 60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622" y="1884"/>
                      <a:ext cx="54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41" name="Line 6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73" y="189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42" name="Line 60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772" y="4692"/>
                      <a:ext cx="48" cy="5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43" name="Line 6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69" y="474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44" name="Line 60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42" y="5040"/>
                      <a:ext cx="54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45" name="Line 6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39" y="507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46" name="Line 60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147" y="1275"/>
                      <a:ext cx="60" cy="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47" name="Line 6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04" y="132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48" name="Line 61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456" y="2052"/>
                      <a:ext cx="36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49" name="Line 6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89" y="209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50" name="Line 6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21" y="3672"/>
                      <a:ext cx="6" cy="1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51" name="Line 6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8" y="367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52" name="Line 61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94" y="3483"/>
                      <a:ext cx="15" cy="1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53" name="Line 6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06" y="349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54" name="Line 6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09" y="3495"/>
                      <a:ext cx="18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55" name="Line 6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24" y="349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56" name="Line 61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79" y="3462"/>
                      <a:ext cx="15" cy="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57" name="Line 6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91" y="348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58" name="Line 6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44" y="2331"/>
                      <a:ext cx="9" cy="6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59" name="Line 6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41" y="233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60" name="Line 62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161" y="4329"/>
                      <a:ext cx="33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61" name="Line 6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91" y="435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62" name="Line 6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38" y="1470"/>
                      <a:ext cx="18" cy="10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63" name="Line 6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35" y="147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64" name="Line 6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17" y="1131"/>
                      <a:ext cx="24" cy="10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65" name="Line 6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14" y="113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66" name="Line 6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05" y="1599"/>
                      <a:ext cx="9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67" name="Line 6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02" y="159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68" name="Line 6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049" y="4110"/>
                      <a:ext cx="21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69" name="Line 6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67" y="411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70" name="Line 6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02" y="2490"/>
                      <a:ext cx="1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71" name="Line 6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99" y="249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72" name="Line 63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352" y="3270"/>
                      <a:ext cx="9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73" name="Line 6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58" y="327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74" name="Line 63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361" y="3252"/>
                      <a:ext cx="9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75" name="Line 6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67" y="325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76" name="Line 63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370" y="3234"/>
                      <a:ext cx="9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77" name="Line 6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76" y="323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78" name="Line 6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379" y="3213"/>
                      <a:ext cx="9" cy="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79" name="Line 6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85" y="321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80" name="Line 6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388" y="3189"/>
                      <a:ext cx="6" cy="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81" name="Line 6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91" y="318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82" name="Line 6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394" y="3165"/>
                      <a:ext cx="9" cy="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83" name="Line 6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00" y="316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84" name="Line 64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03" y="3141"/>
                      <a:ext cx="6" cy="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85" name="Line 6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06" y="314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86" name="Line 6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09" y="3117"/>
                      <a:ext cx="9" cy="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87" name="Line 6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15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988" name="Line 6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18" y="3099"/>
                      <a:ext cx="6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grpSp>
                <p:nvGrpSpPr>
                  <p:cNvPr id="204" name="Group 651"/>
                  <p:cNvGrpSpPr>
                    <a:grpSpLocks/>
                  </p:cNvGrpSpPr>
                  <p:nvPr/>
                </p:nvGrpSpPr>
                <p:grpSpPr bwMode="auto">
                  <a:xfrm flipH="1">
                    <a:off x="4150" y="2225"/>
                    <a:ext cx="1210" cy="434"/>
                    <a:chOff x="2217" y="1203"/>
                    <a:chExt cx="3612" cy="3829"/>
                  </a:xfrm>
                </p:grpSpPr>
                <p:sp>
                  <p:nvSpPr>
                    <p:cNvPr id="589" name="Line 6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21" y="309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90" name="Line 6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24" y="3081"/>
                      <a:ext cx="6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91" name="Line 6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27" y="308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92" name="Line 6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550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93" name="Line 6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53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94" name="Line 65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541" y="3057"/>
                      <a:ext cx="9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95" name="Line 6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47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96" name="Line 65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532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97" name="Line 6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38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98" name="Line 66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526" y="3054"/>
                      <a:ext cx="6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99" name="Line 6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29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00" name="Line 6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30" y="3066"/>
                      <a:ext cx="9" cy="1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01" name="Line 6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36" y="306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02" name="Line 66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517" y="3051"/>
                      <a:ext cx="9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03" name="Line 6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23" y="305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04" name="Line 66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511" y="3048"/>
                      <a:ext cx="6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05" name="Line 6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14" y="305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06" name="Line 66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502" y="3042"/>
                      <a:ext cx="9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07" name="Line 6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08" y="304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08" name="Line 67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39" y="3054"/>
                      <a:ext cx="6" cy="1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09" name="Line 6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2" y="305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10" name="Line 67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496" y="3039"/>
                      <a:ext cx="6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11" name="Line 6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99" y="304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12" name="Line 67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487" y="3036"/>
                      <a:ext cx="9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13" name="Line 6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93" y="303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14" name="Line 6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45" y="3042"/>
                      <a:ext cx="6" cy="1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15" name="Line 6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48" y="304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16" name="Line 67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481" y="3033"/>
                      <a:ext cx="6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17" name="Line 6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84" y="303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18" name="Line 6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51" y="3036"/>
                      <a:ext cx="6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19" name="Line 6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54" y="303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20" name="Line 6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72" y="3033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21" name="Line 6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78" y="303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22" name="Line 6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57" y="3036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23" name="Line 6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63" y="303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24" name="Line 68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466" y="3033"/>
                      <a:ext cx="6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25" name="Line 6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69" y="303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26" name="Line 6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571" y="306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27" name="Line 6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77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28" name="Line 6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580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29" name="Line 6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83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30" name="Line 6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586" y="306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31" name="Line 6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92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32" name="Line 6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595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33" name="Line 6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98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34" name="Line 6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01" y="306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35" name="Line 6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07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36" name="Line 6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10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37" name="Line 7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13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38" name="Line 7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16" y="306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39" name="Line 7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22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40" name="Line 7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25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41" name="Line 7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28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42" name="Line 7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31" y="306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43" name="Line 7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37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44" name="Line 7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40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45" name="Line 7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43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46" name="Line 7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46" y="306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47" name="Line 7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52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48" name="Line 7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55" y="3057"/>
                      <a:ext cx="6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49" name="Line 7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58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50" name="Line 71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61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51" name="Line 7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67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52" name="Line 7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70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53" name="Line 7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73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54" name="Line 7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76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55" name="Line 7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82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56" name="Line 71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85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57" name="Line 7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88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58" name="Line 72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556" y="3060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59" name="Line 7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62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60" name="Line 7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565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61" name="Line 7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68" y="30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62" name="Line 72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91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63" name="Line 7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697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64" name="Line 7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00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65" name="Line 7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03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66" name="Line 72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06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67" name="Line 7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12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68" name="Line 73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15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69" name="Line 7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18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70" name="Line 73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21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71" name="Line 7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27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72" name="Line 73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30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73" name="Line 7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36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74" name="Line 73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39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75" name="Line 7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42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76" name="Line 73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45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77" name="Line 7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51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78" name="Line 7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54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79" name="Line 7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57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80" name="Line 74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60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81" name="Line 7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6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82" name="Line 7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69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83" name="Line 7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72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84" name="Line 74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75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85" name="Line 7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81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86" name="Line 74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84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87" name="Line 7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87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88" name="Line 75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90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89" name="Line 7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93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90" name="Line 7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796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91" name="Line 7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02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92" name="Line 7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805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93" name="Line 7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08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94" name="Line 7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811" y="3057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95" name="Line 7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17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96" name="Line 75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820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97" name="Line 7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23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98" name="Line 7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3" y="3210"/>
                      <a:ext cx="1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699" name="Line 7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0" y="321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00" name="Line 7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23" y="3207"/>
                      <a:ext cx="3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01" name="Line 7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3" y="320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02" name="Line 76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220" y="3207"/>
                      <a:ext cx="3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03" name="Line 7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0" y="321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04" name="Line 7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6" y="3201"/>
                      <a:ext cx="1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05" name="Line 7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3" y="320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06" name="Line 76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217" y="3198"/>
                      <a:ext cx="3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07" name="Line 7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17" y="320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08" name="Line 77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26" y="3186"/>
                      <a:ext cx="3" cy="1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09" name="Line 7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6" y="318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0" name="Line 7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9" y="3171"/>
                      <a:ext cx="1" cy="1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1" name="Line 7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6" y="317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2" name="Line 7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2" y="2811"/>
                      <a:ext cx="18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3" name="Line 7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07" y="281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4" name="Line 7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0" y="2781"/>
                      <a:ext cx="18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5" name="Line 7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25" y="278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6" name="Line 7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28" y="2760"/>
                      <a:ext cx="18" cy="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7" name="Line 7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43" y="27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8" name="Line 78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75" y="3873"/>
                      <a:ext cx="24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9" name="Line 7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72" y="389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20" name="Line 78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74" y="1884"/>
                      <a:ext cx="48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21" name="Line 7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19" y="188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22" name="Line 78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847" y="1203"/>
                      <a:ext cx="66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23" name="Line 7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10" y="122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24" name="Line 7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21" y="4566"/>
                      <a:ext cx="36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25" name="Line 7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18" y="456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26" name="Line 78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420" y="2037"/>
                      <a:ext cx="36" cy="1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27" name="Line 7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53" y="205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28" name="Line 7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2" y="3648"/>
                      <a:ext cx="9" cy="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29" name="Line 7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9" y="364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30" name="Line 7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9" y="3609"/>
                      <a:ext cx="3" cy="3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31" name="Line 7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6" y="360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32" name="Line 79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07" y="3057"/>
                      <a:ext cx="3" cy="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33" name="Line 7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07" y="310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34" name="Line 79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01" y="3009"/>
                      <a:ext cx="6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35" name="Line 7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04" y="30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36" name="Line 79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798" y="2964"/>
                      <a:ext cx="3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37" name="Line 8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98" y="300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38" name="Line 80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795" y="2922"/>
                      <a:ext cx="3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39" name="Line 8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95" y="296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40" name="Line 80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789" y="2883"/>
                      <a:ext cx="6" cy="3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41" name="Line 8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92" y="292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42" name="Line 80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786" y="2853"/>
                      <a:ext cx="3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43" name="Line 8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86" y="288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44" name="Line 80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780" y="2823"/>
                      <a:ext cx="6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45" name="Line 8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83" y="285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46" name="Line 8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96" y="2808"/>
                      <a:ext cx="12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47" name="Line 8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05" y="280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48" name="Line 81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771" y="2802"/>
                      <a:ext cx="9" cy="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49" name="Line 8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77" y="282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50" name="Line 81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765" y="2787"/>
                      <a:ext cx="6" cy="1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51" name="Line 8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68" y="280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52" name="Line 81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08" y="2790"/>
                      <a:ext cx="12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53" name="Line 8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17" y="279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54" name="Line 81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753" y="2778"/>
                      <a:ext cx="12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55" name="Line 8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62" y="278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56" name="Line 81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20" y="2778"/>
                      <a:ext cx="12" cy="1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57" name="Line 8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29" y="277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58" name="Line 82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741" y="2775"/>
                      <a:ext cx="12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59" name="Line 8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50" y="277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60" name="Line 8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732" y="2775"/>
                      <a:ext cx="9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61" name="Line 8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38" y="277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62" name="Line 8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67" y="3432"/>
                      <a:ext cx="12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63" name="Line 8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76" y="346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64" name="Line 82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55" y="3396"/>
                      <a:ext cx="12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65" name="Line 8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64" y="343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66" name="Line 82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46" y="3354"/>
                      <a:ext cx="9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67" name="Line 8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52" y="339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68" name="Line 83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34" y="3306"/>
                      <a:ext cx="12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69" name="Line 8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3" y="335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70" name="Line 83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28" y="3258"/>
                      <a:ext cx="6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71" name="Line 8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31" y="330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72" name="Line 83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22" y="3210"/>
                      <a:ext cx="6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73" name="Line 8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5" y="325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74" name="Line 83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16" y="3159"/>
                      <a:ext cx="6" cy="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75" name="Line 8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19" y="321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76" name="Line 83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10" y="3108"/>
                      <a:ext cx="6" cy="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77" name="Line 8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13" y="315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78" name="Line 8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35" y="2286"/>
                      <a:ext cx="9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79" name="Line 8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32" y="228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80" name="Line 84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128" y="4266"/>
                      <a:ext cx="33" cy="6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81" name="Line 8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58" y="432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82" name="Line 8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4" y="1401"/>
                      <a:ext cx="24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83" name="Line 8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1" y="140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84" name="Line 84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422" y="4986"/>
                      <a:ext cx="39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85" name="Line 8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58" y="503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86" name="Line 84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734" y="4917"/>
                      <a:ext cx="33" cy="1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87" name="Line 8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64" y="492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88" name="Line 85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031" y="4101"/>
                      <a:ext cx="18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grpSp>
                <p:nvGrpSpPr>
                  <p:cNvPr id="205" name="Group 852"/>
                  <p:cNvGrpSpPr>
                    <a:grpSpLocks/>
                  </p:cNvGrpSpPr>
                  <p:nvPr/>
                </p:nvGrpSpPr>
                <p:grpSpPr bwMode="auto">
                  <a:xfrm flipH="1">
                    <a:off x="4309" y="2210"/>
                    <a:ext cx="1048" cy="454"/>
                    <a:chOff x="2226" y="1071"/>
                    <a:chExt cx="3129" cy="4005"/>
                  </a:xfrm>
                </p:grpSpPr>
                <p:sp>
                  <p:nvSpPr>
                    <p:cNvPr id="389" name="Line 8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46" y="411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90" name="Line 85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02" y="2493"/>
                      <a:ext cx="6" cy="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91" name="Line 8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05" y="25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92" name="Line 8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202" y="2490"/>
                      <a:ext cx="1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93" name="Line 8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99" y="249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94" name="Line 85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322" y="3276"/>
                      <a:ext cx="12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95" name="Line 8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31" y="328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96" name="Line 8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334" y="3285"/>
                      <a:ext cx="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97" name="Line 8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40" y="328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98" name="Line 86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313" y="3258"/>
                      <a:ext cx="9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399" name="Line 8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19" y="327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00" name="Line 86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343" y="3279"/>
                      <a:ext cx="9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01" name="Line 8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49" y="327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02" name="Line 8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9" y="3147"/>
                      <a:ext cx="1" cy="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03" name="Line 8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26" y="314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04" name="Line 86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29" y="3117"/>
                      <a:ext cx="6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05" name="Line 8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2" y="31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06" name="Line 87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35" y="3087"/>
                      <a:ext cx="3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07" name="Line 8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35" y="308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08" name="Line 87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38" y="3051"/>
                      <a:ext cx="6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09" name="Line 8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41" y="305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10" name="Line 87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44" y="3009"/>
                      <a:ext cx="3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11" name="Line 8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44" y="300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12" name="Line 8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47" y="2967"/>
                      <a:ext cx="9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13" name="Line 8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3" y="296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14" name="Line 87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56" y="2925"/>
                      <a:ext cx="12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15" name="Line 8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65" y="292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16" name="Line 88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8" y="2883"/>
                      <a:ext cx="12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17" name="Line 8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7" y="288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18" name="Line 8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80" y="2847"/>
                      <a:ext cx="12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19" name="Line 8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89" y="284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20" name="Line 8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54" y="3891"/>
                      <a:ext cx="21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21" name="Line 8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51" y="389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22" name="Line 88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26" y="1902"/>
                      <a:ext cx="48" cy="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23" name="Line 8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71" y="190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24" name="Line 88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721" y="4746"/>
                      <a:ext cx="51" cy="1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25" name="Line 8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18" y="476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26" name="Line 8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5" y="5061"/>
                      <a:ext cx="57" cy="1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27" name="Line 8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2" y="506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28" name="Line 89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084" y="1272"/>
                      <a:ext cx="63" cy="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29" name="Line 8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44" y="127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0" name="Line 8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88" y="4521"/>
                      <a:ext cx="33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1" name="Line 8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85" y="452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2" name="Line 8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84" y="2037"/>
                      <a:ext cx="36" cy="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3" name="Line 8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17" y="203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4" name="Line 8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6" y="3558"/>
                      <a:ext cx="3" cy="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5" name="Line 8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3" y="355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6" name="Line 9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0" y="3501"/>
                      <a:ext cx="6" cy="5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7" name="Line 9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97" y="350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8" name="Line 9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0" y="3435"/>
                      <a:ext cx="1" cy="6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39" name="Line 9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97" y="343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0" name="Line 9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54" y="2916"/>
                      <a:ext cx="12" cy="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1" name="Line 9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63" y="291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2" name="Line 9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66" y="2874"/>
                      <a:ext cx="15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3" name="Line 9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78" y="287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4" name="Line 9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81" y="2838"/>
                      <a:ext cx="15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5" name="Line 9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93" y="283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6" name="Line 9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14" y="2253"/>
                      <a:ext cx="12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7" name="Line 9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11" y="225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8" name="Line 9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6" y="2259"/>
                      <a:ext cx="9" cy="2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49" name="Line 9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23" y="225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50" name="Line 91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98" y="4173"/>
                      <a:ext cx="30" cy="9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51" name="Line 9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25" y="426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52" name="Line 9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96" y="1077"/>
                      <a:ext cx="21" cy="5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53" name="Line 9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93" y="107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54" name="Line 9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93" y="1593"/>
                      <a:ext cx="12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55" name="Line 9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90" y="159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56" name="Line 92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14" y="2592"/>
                      <a:ext cx="3" cy="5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57" name="Line 9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4" y="264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58" name="Line 92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08" y="2547"/>
                      <a:ext cx="6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59" name="Line 9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1" y="259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60" name="Line 9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208" y="2514"/>
                      <a:ext cx="1" cy="3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61" name="Line 9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05" y="254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62" name="Line 92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304" y="3234"/>
                      <a:ext cx="9" cy="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63" name="Line 9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10" y="325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64" name="Line 92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92" y="3198"/>
                      <a:ext cx="12" cy="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65" name="Line 9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01" y="323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66" name="Line 93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83" y="3156"/>
                      <a:ext cx="9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67" name="Line 9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9" y="319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68" name="Line 9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27" y="3867"/>
                      <a:ext cx="27" cy="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69" name="Line 9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24" y="386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0" name="Line 9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3" y="3822"/>
                      <a:ext cx="24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1" name="Line 9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0" y="382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2" name="Line 9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70" y="4731"/>
                      <a:ext cx="51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3" name="Line 9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67" y="473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4" name="Line 93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75" y="1203"/>
                      <a:ext cx="72" cy="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5" name="Line 9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44" y="120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6" name="Line 9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00" y="3366"/>
                      <a:ext cx="3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7" name="Line 9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0" y="336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8" name="Line 9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03" y="3294"/>
                      <a:ext cx="3" cy="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79" name="Line 9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3" y="329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80" name="Line 9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06" y="3225"/>
                      <a:ext cx="6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81" name="Line 9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09" y="322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82" name="Line 94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12" y="3153"/>
                      <a:ext cx="9" cy="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83" name="Line 9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18" y="315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84" name="Line 9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21" y="3087"/>
                      <a:ext cx="9" cy="6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85" name="Line 9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27" y="308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86" name="Line 9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30" y="3024"/>
                      <a:ext cx="12" cy="6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87" name="Line 9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39" y="302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88" name="Line 95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642" y="2967"/>
                      <a:ext cx="12" cy="5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89" name="Line 9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51" y="296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90" name="Line 9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02" y="2253"/>
                      <a:ext cx="12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91" name="Line 9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99" y="227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92" name="Line 9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90" y="1371"/>
                      <a:ext cx="24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93" name="Line 9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87" y="137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94" name="Line 95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377" y="4890"/>
                      <a:ext cx="45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95" name="Line 9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9" y="498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96" name="Line 96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698" y="4857"/>
                      <a:ext cx="36" cy="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97" name="Line 9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31" y="491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98" name="Line 9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884" y="1593"/>
                      <a:ext cx="9" cy="3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99" name="Line 9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81" y="162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00" name="Line 96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010" y="4050"/>
                      <a:ext cx="21" cy="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01" name="Line 9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28" y="410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02" name="Line 96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53" y="2982"/>
                      <a:ext cx="9" cy="6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03" name="Line 9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59" y="304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04" name="Line 96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47" y="2913"/>
                      <a:ext cx="6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05" name="Line 9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50" y="298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06" name="Line 97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38" y="2847"/>
                      <a:ext cx="9" cy="6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07" name="Line 9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44" y="291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08" name="Line 97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32" y="2778"/>
                      <a:ext cx="6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09" name="Line 9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35" y="284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10" name="Line 97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23" y="2709"/>
                      <a:ext cx="9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11" name="Line 9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29" y="277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12" name="Line 97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17" y="2649"/>
                      <a:ext cx="6" cy="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13" name="Line 9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20" y="270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14" name="Line 97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74" y="3105"/>
                      <a:ext cx="9" cy="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15" name="Line 9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0" y="315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16" name="Line 98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262" y="3048"/>
                      <a:ext cx="12" cy="5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17" name="Line 9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1" y="310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18" name="Line 9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82" y="3753"/>
                      <a:ext cx="21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19" name="Line 9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79" y="375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20" name="Line 98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1" y="1953"/>
                      <a:ext cx="45" cy="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21" name="Line 9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23" y="195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22" name="Line 9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34" y="4998"/>
                      <a:ext cx="51" cy="6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23" name="Line 9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31" y="499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24" name="Line 9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24" y="1272"/>
                      <a:ext cx="60" cy="4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25" name="Line 9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81" y="127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26" name="Line 9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55" y="4437"/>
                      <a:ext cx="33" cy="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27" name="Line 9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52" y="443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28" name="Line 99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48" y="2046"/>
                      <a:ext cx="36" cy="3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29" name="Line 9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81" y="204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30" name="Line 99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93" y="2271"/>
                      <a:ext cx="9" cy="3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31" name="Line 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90" y="231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32" name="Line 99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71" y="4053"/>
                      <a:ext cx="27" cy="1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33" name="Line 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95" y="417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34" name="Line 99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665" y="4746"/>
                      <a:ext cx="33" cy="11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35" name="Line 9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95" y="485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36" name="Line 10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72" y="1071"/>
                      <a:ext cx="24" cy="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37" name="Line 10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69" y="107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38" name="Line 100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989" y="3972"/>
                      <a:ext cx="21" cy="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39" name="Line 10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07" y="405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40" name="Line 10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61" y="3660"/>
                      <a:ext cx="21" cy="9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41" name="Line 10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8" y="366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42" name="Line 10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03" y="2139"/>
                      <a:ext cx="39" cy="12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43" name="Line 10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39" y="2139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44" name="Line 10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42" y="2031"/>
                      <a:ext cx="39" cy="10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45" name="Line 10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78" y="203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46" name="Line 10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19" y="4656"/>
                      <a:ext cx="51" cy="7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47" name="Line 10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16" y="465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48" name="Line 101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09" y="1227"/>
                      <a:ext cx="66" cy="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49" name="Line 10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72" y="122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50" name="Line 10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25" y="4320"/>
                      <a:ext cx="30" cy="1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51" name="Line 10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22" y="432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52" name="Line 10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12" y="2085"/>
                      <a:ext cx="36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53" name="Line 10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45" y="208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54" name="Line 10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84" y="2310"/>
                      <a:ext cx="9" cy="6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55" name="Line 10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81" y="237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56" name="Line 102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44" y="3912"/>
                      <a:ext cx="27" cy="14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57" name="Line 10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68" y="405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58" name="Line 10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66" y="1371"/>
                      <a:ext cx="24" cy="1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59" name="Line 10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3" y="138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60" name="Line 102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338" y="4743"/>
                      <a:ext cx="39" cy="1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61" name="Line 10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74" y="489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62" name="Line 10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875" y="1626"/>
                      <a:ext cx="9" cy="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63" name="Line 10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72" y="1695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64" name="Line 102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968" y="3861"/>
                      <a:ext cx="21" cy="11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65" name="Line 10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86" y="397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66" name="Line 10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43" y="3546"/>
                      <a:ext cx="18" cy="11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67" name="Line 10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40" y="3546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68" name="Line 10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28" y="3411"/>
                      <a:ext cx="15" cy="13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69" name="Line 10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25" y="3411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70" name="Line 103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73" y="2268"/>
                      <a:ext cx="30" cy="1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71" name="Line 10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00" y="226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72" name="Line 10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0" y="4878"/>
                      <a:ext cx="54" cy="1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73" name="Line 10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77" y="4878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74" name="Line 103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61" y="1314"/>
                      <a:ext cx="63" cy="9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75" name="Line 10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21" y="131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76" name="Line 10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8" y="4170"/>
                      <a:ext cx="27" cy="1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77" name="Line 10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417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78" name="Line 10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76" y="2154"/>
                      <a:ext cx="36" cy="10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79" name="Line 10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09" y="2154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80" name="Line 10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69" y="2463"/>
                      <a:ext cx="6" cy="11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81" name="Line 10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66" y="2577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82" name="Line 10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5" y="2376"/>
                      <a:ext cx="9" cy="8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83" name="Line 10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72" y="2463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84" name="Line 104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20" y="3750"/>
                      <a:ext cx="24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85" name="Line 10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41" y="3912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86" name="Line 105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02" y="3573"/>
                      <a:ext cx="18" cy="1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87" name="Line 10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017" y="3750"/>
                      <a:ext cx="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588" name="Line 105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629" y="4584"/>
                      <a:ext cx="36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sp>
                <p:nvSpPr>
                  <p:cNvPr id="206" name="Line 10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39" y="2626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07" name="Line 105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571" y="2210"/>
                    <a:ext cx="7" cy="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08" name="Line 10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77" y="2215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09" name="Line 105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470" y="2281"/>
                    <a:ext cx="2" cy="1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10" name="Line 10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71" y="229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11" name="Line 10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38" y="2511"/>
                    <a:ext cx="6" cy="1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12" name="Line 10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37" y="252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13" name="Line 10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23" y="2458"/>
                    <a:ext cx="2" cy="1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14" name="Line 10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24" y="245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15" name="Line 10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25" y="2439"/>
                    <a:ext cx="1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16" name="Line 10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25" y="2439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17" name="Line 1064"/>
                  <p:cNvSpPr>
                    <a:spLocks noChangeShapeType="1"/>
                  </p:cNvSpPr>
                  <p:nvPr/>
                </p:nvSpPr>
                <p:spPr bwMode="auto">
                  <a:xfrm>
                    <a:off x="5325" y="2420"/>
                    <a:ext cx="1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18" name="Line 10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24" y="242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19" name="Line 1066"/>
                  <p:cNvSpPr>
                    <a:spLocks noChangeShapeType="1"/>
                  </p:cNvSpPr>
                  <p:nvPr/>
                </p:nvSpPr>
                <p:spPr bwMode="auto">
                  <a:xfrm>
                    <a:off x="5321" y="2400"/>
                    <a:ext cx="4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20" name="Line 10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20" y="2400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21" name="Line 1068"/>
                  <p:cNvSpPr>
                    <a:spLocks noChangeShapeType="1"/>
                  </p:cNvSpPr>
                  <p:nvPr/>
                </p:nvSpPr>
                <p:spPr bwMode="auto">
                  <a:xfrm>
                    <a:off x="5316" y="2381"/>
                    <a:ext cx="5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22" name="Line 10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15" y="238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23" name="Line 1070"/>
                  <p:cNvSpPr>
                    <a:spLocks noChangeShapeType="1"/>
                  </p:cNvSpPr>
                  <p:nvPr/>
                </p:nvSpPr>
                <p:spPr bwMode="auto">
                  <a:xfrm>
                    <a:off x="5308" y="2362"/>
                    <a:ext cx="8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24" name="Line 10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07" y="236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25" name="Line 10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25" y="2603"/>
                    <a:ext cx="16" cy="1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26" name="Line 10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40" y="260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27" name="Line 1074"/>
                  <p:cNvSpPr>
                    <a:spLocks noChangeShapeType="1"/>
                  </p:cNvSpPr>
                  <p:nvPr/>
                </p:nvSpPr>
                <p:spPr bwMode="auto">
                  <a:xfrm>
                    <a:off x="5195" y="2237"/>
                    <a:ext cx="22" cy="1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28" name="Line 10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94" y="223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29" name="Line 10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31" y="2541"/>
                    <a:ext cx="6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30" name="Line 10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36" y="254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31" name="Line 1078"/>
                  <p:cNvSpPr>
                    <a:spLocks noChangeShapeType="1"/>
                  </p:cNvSpPr>
                  <p:nvPr/>
                </p:nvSpPr>
                <p:spPr bwMode="auto">
                  <a:xfrm>
                    <a:off x="5016" y="2359"/>
                    <a:ext cx="9" cy="1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32" name="Line 10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15" y="2359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33" name="Line 1080"/>
                  <p:cNvSpPr>
                    <a:spLocks noChangeShapeType="1"/>
                  </p:cNvSpPr>
                  <p:nvPr/>
                </p:nvSpPr>
                <p:spPr bwMode="auto">
                  <a:xfrm>
                    <a:off x="5005" y="2344"/>
                    <a:ext cx="11" cy="1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34" name="Line 108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04" y="234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35" name="Line 108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62" y="2473"/>
                    <a:ext cx="5" cy="2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36" name="Line 10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61" y="249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37" name="Line 10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67" y="2452"/>
                    <a:ext cx="4" cy="2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38" name="Line 10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66" y="247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39" name="Line 108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71" y="2432"/>
                    <a:ext cx="2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40" name="Line 10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70" y="2452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41" name="Line 10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73" y="2413"/>
                    <a:ext cx="1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42" name="Line 10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72" y="243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43" name="Line 109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74" y="2396"/>
                    <a:ext cx="0" cy="1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44" name="Line 10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73" y="241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45" name="Line 109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73" y="2381"/>
                    <a:ext cx="1" cy="1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46" name="Line 10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73" y="239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47" name="Line 109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674" y="2246"/>
                    <a:ext cx="8" cy="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48" name="Line 10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1" y="2252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49" name="Line 109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50" y="2604"/>
                    <a:ext cx="12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0" name="Line 10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49" y="262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1" name="Line 10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44" y="2492"/>
                    <a:ext cx="7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2" name="Line 10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3" y="251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3" name="Line 11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51" y="2470"/>
                    <a:ext cx="6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4" name="Line 11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50" y="249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5" name="Line 110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472" y="2293"/>
                    <a:ext cx="1" cy="1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6" name="Line 11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72" y="230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7" name="Line 11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41" y="2584"/>
                    <a:ext cx="17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8" name="Line 11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7" y="258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9" name="Line 1106"/>
                  <p:cNvSpPr>
                    <a:spLocks noChangeShapeType="1"/>
                  </p:cNvSpPr>
                  <p:nvPr/>
                </p:nvSpPr>
                <p:spPr bwMode="auto">
                  <a:xfrm>
                    <a:off x="5217" y="2251"/>
                    <a:ext cx="20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60" name="Line 1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16" y="225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61" name="Line 1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38" y="2622"/>
                    <a:ext cx="17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62" name="Line 11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54" y="2622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64" name="Line 1110"/>
                  <p:cNvSpPr>
                    <a:spLocks noChangeShapeType="1"/>
                  </p:cNvSpPr>
                  <p:nvPr/>
                </p:nvSpPr>
                <p:spPr bwMode="auto">
                  <a:xfrm>
                    <a:off x="5111" y="2248"/>
                    <a:ext cx="20" cy="1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65" name="Line 11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10" y="224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66" name="Line 11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37" y="2518"/>
                    <a:ext cx="5" cy="2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67" name="Line 11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1" y="251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68" name="Line 11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2" y="2494"/>
                    <a:ext cx="4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69" name="Line 11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4" y="2494"/>
                    <a:ext cx="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70" name="Line 1116"/>
                  <p:cNvSpPr>
                    <a:spLocks noChangeShapeType="1"/>
                  </p:cNvSpPr>
                  <p:nvPr/>
                </p:nvSpPr>
                <p:spPr bwMode="auto">
                  <a:xfrm>
                    <a:off x="5025" y="2377"/>
                    <a:ext cx="8" cy="2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71" name="Line 11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4" y="237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72" name="Line 11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62" y="2577"/>
                    <a:ext cx="12" cy="2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73" name="Line 11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61" y="260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74" name="Line 112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682" y="2252"/>
                    <a:ext cx="7" cy="1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78" name="Line 11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8" y="226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79" name="Line 11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52" y="2584"/>
                    <a:ext cx="11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80" name="Line 11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51" y="260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81" name="Line 112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578" y="2215"/>
                    <a:ext cx="8" cy="1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82" name="Line 11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85" y="222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83" name="Line 11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57" y="2447"/>
                    <a:ext cx="5" cy="2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84" name="Line 11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56" y="2470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85" name="Line 112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472" y="2327"/>
                    <a:ext cx="1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86" name="Line 11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72" y="2349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87" name="Line 113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472" y="2308"/>
                    <a:ext cx="1" cy="1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88" name="Line 11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72" y="232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89" name="Line 1132"/>
                  <p:cNvSpPr>
                    <a:spLocks noChangeShapeType="1"/>
                  </p:cNvSpPr>
                  <p:nvPr/>
                </p:nvSpPr>
                <p:spPr bwMode="auto">
                  <a:xfrm>
                    <a:off x="5131" y="2264"/>
                    <a:ext cx="18" cy="2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90" name="Line 11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30" y="2264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91" name="Line 11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5" y="2469"/>
                    <a:ext cx="1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92" name="Line 11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4" y="2469"/>
                    <a:ext cx="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93" name="Line 1136"/>
                  <p:cNvSpPr>
                    <a:spLocks noChangeShapeType="1"/>
                  </p:cNvSpPr>
                  <p:nvPr/>
                </p:nvSpPr>
                <p:spPr bwMode="auto">
                  <a:xfrm>
                    <a:off x="5044" y="2444"/>
                    <a:ext cx="2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94" name="Line 11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3" y="2444"/>
                    <a:ext cx="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95" name="Line 1138"/>
                  <p:cNvSpPr>
                    <a:spLocks noChangeShapeType="1"/>
                  </p:cNvSpPr>
                  <p:nvPr/>
                </p:nvSpPr>
                <p:spPr bwMode="auto">
                  <a:xfrm>
                    <a:off x="5039" y="2420"/>
                    <a:ext cx="5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96" name="Line 11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38" y="242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97" name="Line 1140"/>
                  <p:cNvSpPr>
                    <a:spLocks noChangeShapeType="1"/>
                  </p:cNvSpPr>
                  <p:nvPr/>
                </p:nvSpPr>
                <p:spPr bwMode="auto">
                  <a:xfrm>
                    <a:off x="5033" y="2397"/>
                    <a:ext cx="6" cy="2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98" name="Line 11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32" y="239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99" name="Line 114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689" y="2265"/>
                    <a:ext cx="6" cy="1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0" name="Line 114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4" y="2282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1" name="Line 114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586" y="2227"/>
                    <a:ext cx="5" cy="1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2" name="Line 11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0" y="224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3" name="Line 11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62" y="2423"/>
                    <a:ext cx="4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4" name="Line 11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61" y="244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5" name="Line 1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66" y="2398"/>
                    <a:ext cx="4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6" name="Line 11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65" y="242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7" name="Line 1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70" y="2373"/>
                    <a:ext cx="2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8" name="Line 11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69" y="239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09" name="Line 11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72" y="2349"/>
                    <a:ext cx="1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0" name="Line 11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71" y="237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1" name="Line 11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8" y="2560"/>
                    <a:ext cx="12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2" name="Line 11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69" y="256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3" name="Line 1156"/>
                  <p:cNvSpPr>
                    <a:spLocks noChangeShapeType="1"/>
                  </p:cNvSpPr>
                  <p:nvPr/>
                </p:nvSpPr>
                <p:spPr bwMode="auto">
                  <a:xfrm>
                    <a:off x="5237" y="2271"/>
                    <a:ext cx="18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4" name="Line 11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36" y="227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5" name="Line 11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55" y="2597"/>
                    <a:ext cx="15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6" name="Line 11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69" y="259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7" name="Line 11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74" y="2545"/>
                    <a:ext cx="10" cy="3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8" name="Line 11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73" y="257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19" name="Line 11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63" y="2554"/>
                    <a:ext cx="10" cy="3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0" name="Line 11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62" y="258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1" name="Line 11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0" y="2531"/>
                    <a:ext cx="11" cy="2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2" name="Line 11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80" y="253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3" name="Line 1166"/>
                  <p:cNvSpPr>
                    <a:spLocks noChangeShapeType="1"/>
                  </p:cNvSpPr>
                  <p:nvPr/>
                </p:nvSpPr>
                <p:spPr bwMode="auto">
                  <a:xfrm>
                    <a:off x="5255" y="2296"/>
                    <a:ext cx="15" cy="2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4" name="Line 11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4" y="229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5" name="Line 11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70" y="2567"/>
                    <a:ext cx="11" cy="3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6" name="Line 11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80" y="256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7" name="Line 1170"/>
                  <p:cNvSpPr>
                    <a:spLocks noChangeShapeType="1"/>
                  </p:cNvSpPr>
                  <p:nvPr/>
                </p:nvSpPr>
                <p:spPr bwMode="auto">
                  <a:xfrm>
                    <a:off x="5149" y="2286"/>
                    <a:ext cx="17" cy="2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8" name="Line 11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48" y="228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29" name="Line 11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84" y="2510"/>
                    <a:ext cx="9" cy="3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30" name="Line 11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3" y="254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31" name="Line 117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695" y="2282"/>
                    <a:ext cx="5" cy="2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32" name="Line 11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9" y="230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33" name="Line 11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73" y="2521"/>
                    <a:ext cx="9" cy="3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34" name="Line 11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72" y="2554"/>
                    <a:ext cx="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35" name="Line 117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591" y="2244"/>
                    <a:ext cx="5" cy="2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36" name="Line 11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5" y="226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37" name="Line 11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81" y="2499"/>
                    <a:ext cx="8" cy="3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38" name="Line 118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88" y="2499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39" name="Line 11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89" y="2465"/>
                    <a:ext cx="4" cy="3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0" name="Line 11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2" y="246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1" name="Line 1184"/>
                  <p:cNvSpPr>
                    <a:spLocks noChangeShapeType="1"/>
                  </p:cNvSpPr>
                  <p:nvPr/>
                </p:nvSpPr>
                <p:spPr bwMode="auto">
                  <a:xfrm>
                    <a:off x="5282" y="2358"/>
                    <a:ext cx="8" cy="3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2" name="Line 11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81" y="235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3" name="Line 1186"/>
                  <p:cNvSpPr>
                    <a:spLocks noChangeShapeType="1"/>
                  </p:cNvSpPr>
                  <p:nvPr/>
                </p:nvSpPr>
                <p:spPr bwMode="auto">
                  <a:xfrm>
                    <a:off x="5270" y="2325"/>
                    <a:ext cx="12" cy="33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4" name="Line 1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69" y="232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5" name="Line 11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81" y="2533"/>
                    <a:ext cx="10" cy="3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6" name="Line 11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90" y="253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7" name="Line 1190"/>
                  <p:cNvSpPr>
                    <a:spLocks noChangeShapeType="1"/>
                  </p:cNvSpPr>
                  <p:nvPr/>
                </p:nvSpPr>
                <p:spPr bwMode="auto">
                  <a:xfrm>
                    <a:off x="5166" y="2313"/>
                    <a:ext cx="12" cy="3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8" name="Line 11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65" y="231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49" name="Line 119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93" y="2473"/>
                    <a:ext cx="6" cy="3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50" name="Line 11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2" y="251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51" name="Line 11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99" y="2436"/>
                    <a:ext cx="4" cy="3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52" name="Line 11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8" y="247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53" name="Line 119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04" y="2333"/>
                    <a:ext cx="2" cy="3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54" name="Line 1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05" y="236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55" name="Line 119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00" y="2305"/>
                    <a:ext cx="4" cy="2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56" name="Line 11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03" y="233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57" name="Line 12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82" y="2484"/>
                    <a:ext cx="8" cy="3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58" name="Line 12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81" y="2521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59" name="Line 120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596" y="2268"/>
                    <a:ext cx="4" cy="2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60" name="Line 1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9" y="229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61" name="Line 12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2" y="2429"/>
                    <a:ext cx="1" cy="3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62" name="Line 12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2" y="2429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63" name="Line 1206"/>
                  <p:cNvSpPr>
                    <a:spLocks noChangeShapeType="1"/>
                  </p:cNvSpPr>
                  <p:nvPr/>
                </p:nvSpPr>
                <p:spPr bwMode="auto">
                  <a:xfrm>
                    <a:off x="5284" y="2387"/>
                    <a:ext cx="9" cy="42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64" name="Line 12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89" y="2393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65" name="Line 12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91" y="2496"/>
                    <a:ext cx="5" cy="3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66" name="Line 12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95" y="249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67" name="Line 12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96" y="2457"/>
                    <a:ext cx="2" cy="3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68" name="Line 12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97" y="245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69" name="Line 1212"/>
                  <p:cNvSpPr>
                    <a:spLocks noChangeShapeType="1"/>
                  </p:cNvSpPr>
                  <p:nvPr/>
                </p:nvSpPr>
                <p:spPr bwMode="auto">
                  <a:xfrm>
                    <a:off x="5195" y="2418"/>
                    <a:ext cx="3" cy="3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70" name="Line 12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94" y="2418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71" name="Line 1214"/>
                  <p:cNvSpPr>
                    <a:spLocks noChangeShapeType="1"/>
                  </p:cNvSpPr>
                  <p:nvPr/>
                </p:nvSpPr>
                <p:spPr bwMode="auto">
                  <a:xfrm>
                    <a:off x="5189" y="2380"/>
                    <a:ext cx="6" cy="3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72" name="Line 12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88" y="238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73" name="Line 1216"/>
                  <p:cNvSpPr>
                    <a:spLocks noChangeShapeType="1"/>
                  </p:cNvSpPr>
                  <p:nvPr/>
                </p:nvSpPr>
                <p:spPr bwMode="auto">
                  <a:xfrm>
                    <a:off x="5178" y="2345"/>
                    <a:ext cx="11" cy="3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74" name="Line 12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77" y="234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75" name="Line 12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03" y="2399"/>
                    <a:ext cx="3" cy="3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76" name="Line 12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02" y="2436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77" name="Line 122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705" y="2364"/>
                    <a:ext cx="1" cy="35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78" name="Line 12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05" y="2399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79" name="Line 12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90" y="2445"/>
                    <a:ext cx="6" cy="39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80" name="Line 12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89" y="2484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81" name="Line 12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96" y="2405"/>
                    <a:ext cx="3" cy="4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82" name="Line 12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5" y="244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83" name="Line 12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99" y="2367"/>
                    <a:ext cx="2" cy="38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84" name="Line 12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8" y="2405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85" name="Line 122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601" y="2330"/>
                    <a:ext cx="0" cy="37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86" name="Line 12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00" y="2367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87" name="Line 123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600" y="2296"/>
                    <a:ext cx="1" cy="34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388" name="Line 12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00" y="2330"/>
                    <a:ext cx="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sp>
              <p:nvSpPr>
                <p:cNvPr id="23" name="AutoShape 1232"/>
                <p:cNvSpPr>
                  <a:spLocks/>
                </p:cNvSpPr>
                <p:nvPr/>
              </p:nvSpPr>
              <p:spPr bwMode="auto">
                <a:xfrm rot="6734733">
                  <a:off x="4422" y="2277"/>
                  <a:ext cx="230" cy="210"/>
                </a:xfrm>
                <a:prstGeom prst="curvedRightArrow">
                  <a:avLst>
                    <a:gd name="adj1" fmla="val 20000"/>
                    <a:gd name="adj2" fmla="val 40000"/>
                    <a:gd name="adj3" fmla="val 36508"/>
                  </a:avLst>
                </a:prstGeom>
                <a:solidFill>
                  <a:srgbClr val="000099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l-GR"/>
                </a:p>
              </p:txBody>
            </p:sp>
            <p:sp>
              <p:nvSpPr>
                <p:cNvPr id="24" name="AutoShape 1233"/>
                <p:cNvSpPr>
                  <a:spLocks/>
                </p:cNvSpPr>
                <p:nvPr/>
              </p:nvSpPr>
              <p:spPr bwMode="auto">
                <a:xfrm rot="17340244" flipV="1">
                  <a:off x="4969" y="2364"/>
                  <a:ext cx="230" cy="206"/>
                </a:xfrm>
                <a:prstGeom prst="curvedRightArrow">
                  <a:avLst>
                    <a:gd name="adj1" fmla="val 20000"/>
                    <a:gd name="adj2" fmla="val 40000"/>
                    <a:gd name="adj3" fmla="val 37217"/>
                  </a:avLst>
                </a:prstGeom>
                <a:solidFill>
                  <a:srgbClr val="000080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l-GR"/>
                </a:p>
              </p:txBody>
            </p:sp>
            <p:sp>
              <p:nvSpPr>
                <p:cNvPr id="25" name="AutoShape 1234"/>
                <p:cNvSpPr>
                  <a:spLocks/>
                </p:cNvSpPr>
                <p:nvPr/>
              </p:nvSpPr>
              <p:spPr bwMode="auto">
                <a:xfrm rot="-4249852">
                  <a:off x="4597" y="2404"/>
                  <a:ext cx="475" cy="77"/>
                </a:xfrm>
                <a:prstGeom prst="leftRightArrow">
                  <a:avLst>
                    <a:gd name="adj1" fmla="val 50000"/>
                    <a:gd name="adj2" fmla="val 123377"/>
                  </a:avLst>
                </a:prstGeom>
                <a:solidFill>
                  <a:srgbClr val="0066CC"/>
                </a:solidFill>
                <a:ln w="25400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l-GR"/>
                </a:p>
              </p:txBody>
            </p:sp>
          </p:grpSp>
        </p:grpSp>
        <p:grpSp>
          <p:nvGrpSpPr>
            <p:cNvPr id="16" name="Group 15"/>
            <p:cNvGrpSpPr/>
            <p:nvPr/>
          </p:nvGrpSpPr>
          <p:grpSpPr>
            <a:xfrm>
              <a:off x="7040894" y="3197560"/>
              <a:ext cx="2193914" cy="634360"/>
              <a:chOff x="7040894" y="3197560"/>
              <a:chExt cx="2193914" cy="634360"/>
            </a:xfrm>
          </p:grpSpPr>
          <p:graphicFrame>
            <p:nvGraphicFramePr>
              <p:cNvPr id="17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64631116"/>
                  </p:ext>
                </p:extLst>
              </p:nvPr>
            </p:nvGraphicFramePr>
            <p:xfrm>
              <a:off x="7040894" y="3225867"/>
              <a:ext cx="2129708" cy="600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802" name="Graph" r:id="rId10" imgW="4255008" imgH="2134819" progId="Origin50.Graph">
                      <p:embed/>
                    </p:oleObj>
                  </mc:Choice>
                  <mc:Fallback>
                    <p:oleObj name="Graph" r:id="rId10" imgW="4255008" imgH="2134819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3168" t="18822" r="4520" b="35246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0894" y="3225867"/>
                            <a:ext cx="2129708" cy="600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" name="Rectangle 17"/>
              <p:cNvSpPr/>
              <p:nvPr/>
            </p:nvSpPr>
            <p:spPr>
              <a:xfrm>
                <a:off x="7793836" y="3197560"/>
                <a:ext cx="1440972" cy="6343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</p:grpSp>
      <p:grpSp>
        <p:nvGrpSpPr>
          <p:cNvPr id="1208" name="Group 1207"/>
          <p:cNvGrpSpPr/>
          <p:nvPr/>
        </p:nvGrpSpPr>
        <p:grpSpPr>
          <a:xfrm>
            <a:off x="1069306" y="1277861"/>
            <a:ext cx="9085871" cy="4064391"/>
            <a:chOff x="92508" y="568072"/>
            <a:chExt cx="9085871" cy="4064391"/>
          </a:xfrm>
        </p:grpSpPr>
        <p:grpSp>
          <p:nvGrpSpPr>
            <p:cNvPr id="1209" name="Group 1208"/>
            <p:cNvGrpSpPr/>
            <p:nvPr/>
          </p:nvGrpSpPr>
          <p:grpSpPr>
            <a:xfrm>
              <a:off x="92508" y="1139347"/>
              <a:ext cx="8960098" cy="3493116"/>
              <a:chOff x="92508" y="1139347"/>
              <a:chExt cx="8960098" cy="3493116"/>
            </a:xfrm>
          </p:grpSpPr>
          <p:grpSp>
            <p:nvGrpSpPr>
              <p:cNvPr id="1211" name="Group 1210"/>
              <p:cNvGrpSpPr/>
              <p:nvPr/>
            </p:nvGrpSpPr>
            <p:grpSpPr>
              <a:xfrm>
                <a:off x="92508" y="2554403"/>
                <a:ext cx="5413833" cy="2078060"/>
                <a:chOff x="61249" y="1708140"/>
                <a:chExt cx="6738007" cy="2662145"/>
              </a:xfrm>
            </p:grpSpPr>
            <p:grpSp>
              <p:nvGrpSpPr>
                <p:cNvPr id="1217" name="Group 1216"/>
                <p:cNvGrpSpPr/>
                <p:nvPr/>
              </p:nvGrpSpPr>
              <p:grpSpPr>
                <a:xfrm>
                  <a:off x="61249" y="1708140"/>
                  <a:ext cx="6738007" cy="2512948"/>
                  <a:chOff x="632340" y="1638260"/>
                  <a:chExt cx="6738007" cy="2512948"/>
                </a:xfrm>
              </p:grpSpPr>
              <p:pic>
                <p:nvPicPr>
                  <p:cNvPr id="1236" name="Picture 5" descr="HH1"/>
                  <p:cNvPicPr>
                    <a:picLocks noChangeAspect="1" noChangeArrowheads="1"/>
                  </p:cNvPicPr>
                  <p:nvPr/>
                </p:nvPicPr>
                <p:blipFill>
                  <a:blip r:embed="rId12"/>
                  <a:srcRect/>
                  <a:stretch>
                    <a:fillRect/>
                  </a:stretch>
                </p:blipFill>
                <p:spPr bwMode="auto">
                  <a:xfrm>
                    <a:off x="988533" y="2483602"/>
                    <a:ext cx="1175007" cy="166760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237" name="Group 143"/>
                  <p:cNvGrpSpPr>
                    <a:grpSpLocks/>
                  </p:cNvGrpSpPr>
                  <p:nvPr/>
                </p:nvGrpSpPr>
                <p:grpSpPr bwMode="auto">
                  <a:xfrm>
                    <a:off x="632340" y="1914224"/>
                    <a:ext cx="6738007" cy="2224389"/>
                    <a:chOff x="-1736" y="2470"/>
                    <a:chExt cx="9307" cy="1622"/>
                  </a:xfrm>
                </p:grpSpPr>
                <p:grpSp>
                  <p:nvGrpSpPr>
                    <p:cNvPr id="1242" name="Group 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18" y="2761"/>
                      <a:ext cx="1385" cy="1215"/>
                      <a:chOff x="1402" y="2489"/>
                      <a:chExt cx="1385" cy="1215"/>
                    </a:xfrm>
                  </p:grpSpPr>
                  <p:pic>
                    <p:nvPicPr>
                      <p:cNvPr id="1255" name="Picture 16" descr="HH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 l="10106" r="4491"/>
                      <a:stretch>
                        <a:fillRect/>
                      </a:stretch>
                    </p:blipFill>
                    <p:spPr bwMode="auto">
                      <a:xfrm>
                        <a:off x="1402" y="2489"/>
                        <a:ext cx="1385" cy="121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sp>
                    <p:nvSpPr>
                      <p:cNvPr id="1256" name="Line 17"/>
                      <p:cNvSpPr>
                        <a:spLocks noChangeShapeType="1"/>
                      </p:cNvSpPr>
                      <p:nvPr/>
                    </p:nvSpPr>
                    <p:spPr bwMode="auto">
                      <a:xfrm rot="19718136">
                        <a:off x="2415" y="2657"/>
                        <a:ext cx="240" cy="144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FFFF00"/>
                        </a:solidFill>
                        <a:round/>
                        <a:headEnd/>
                        <a:tailEnd type="triangle" w="sm" len="sm"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257" name="Oval 1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502" y="2688"/>
                        <a:ext cx="97" cy="97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CCFFCC"/>
                          </a:gs>
                          <a:gs pos="100000">
                            <a:srgbClr val="5E765E"/>
                          </a:gs>
                        </a:gsLst>
                        <a:lin ang="5400000" scaled="1"/>
                      </a:gra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l-GR" b="0">
                          <a:latin typeface="Calibri" pitchFamily="34" charset="0"/>
                          <a:cs typeface="Arial" charset="0"/>
                        </a:endParaRPr>
                      </a:p>
                    </p:txBody>
                  </p:sp>
                </p:grpSp>
                <p:grpSp>
                  <p:nvGrpSpPr>
                    <p:cNvPr id="1243" name="Group 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8" y="2876"/>
                      <a:ext cx="1623" cy="1216"/>
                      <a:chOff x="4081" y="2382"/>
                      <a:chExt cx="1623" cy="1216"/>
                    </a:xfrm>
                  </p:grpSpPr>
                  <p:pic>
                    <p:nvPicPr>
                      <p:cNvPr id="1253" name="Picture 5" descr="HH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1" y="2382"/>
                        <a:ext cx="1623" cy="121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sp>
                    <p:nvSpPr>
                      <p:cNvPr id="1254" name="Oval 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77" y="2622"/>
                        <a:ext cx="97" cy="97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CCFFCC"/>
                          </a:gs>
                          <a:gs pos="100000">
                            <a:srgbClr val="5E765E"/>
                          </a:gs>
                        </a:gsLst>
                        <a:lin ang="5400000" scaled="1"/>
                      </a:gra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l-GR" b="0">
                          <a:latin typeface="Calibri" pitchFamily="34" charset="0"/>
                          <a:cs typeface="Arial" charset="0"/>
                        </a:endParaRPr>
                      </a:p>
                    </p:txBody>
                  </p:sp>
                </p:grpSp>
                <p:grpSp>
                  <p:nvGrpSpPr>
                    <p:cNvPr id="1244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35" y="2479"/>
                      <a:ext cx="1415" cy="1209"/>
                      <a:chOff x="2800" y="2127"/>
                      <a:chExt cx="1415" cy="1209"/>
                    </a:xfrm>
                  </p:grpSpPr>
                  <p:pic>
                    <p:nvPicPr>
                      <p:cNvPr id="1250" name="Picture 8" descr="HH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 l="6737" r="5614"/>
                      <a:stretch>
                        <a:fillRect/>
                      </a:stretch>
                    </p:blipFill>
                    <p:spPr bwMode="auto">
                      <a:xfrm>
                        <a:off x="2800" y="2127"/>
                        <a:ext cx="1415" cy="120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sp>
                    <p:nvSpPr>
                      <p:cNvPr id="1251" name="Freeform 9"/>
                      <p:cNvSpPr>
                        <a:spLocks/>
                      </p:cNvSpPr>
                      <p:nvPr/>
                    </p:nvSpPr>
                    <p:spPr bwMode="auto">
                      <a:xfrm rot="524817">
                        <a:off x="3756" y="2452"/>
                        <a:ext cx="308" cy="250"/>
                      </a:xfrm>
                      <a:custGeom>
                        <a:avLst/>
                        <a:gdLst>
                          <a:gd name="T0" fmla="*/ 134 w 308"/>
                          <a:gd name="T1" fmla="*/ 97 h 250"/>
                          <a:gd name="T2" fmla="*/ 251 w 308"/>
                          <a:gd name="T3" fmla="*/ 9 h 250"/>
                          <a:gd name="T4" fmla="*/ 266 w 308"/>
                          <a:gd name="T5" fmla="*/ 42 h 250"/>
                          <a:gd name="T6" fmla="*/ 0 w 308"/>
                          <a:gd name="T7" fmla="*/ 250 h 25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308"/>
                          <a:gd name="T13" fmla="*/ 0 h 250"/>
                          <a:gd name="T14" fmla="*/ 308 w 308"/>
                          <a:gd name="T15" fmla="*/ 250 h 25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308" h="250">
                            <a:moveTo>
                              <a:pt x="134" y="97"/>
                            </a:moveTo>
                            <a:cubicBezTo>
                              <a:pt x="154" y="82"/>
                              <a:pt x="229" y="18"/>
                              <a:pt x="251" y="9"/>
                            </a:cubicBezTo>
                            <a:cubicBezTo>
                              <a:pt x="273" y="0"/>
                              <a:pt x="308" y="2"/>
                              <a:pt x="266" y="42"/>
                            </a:cubicBezTo>
                            <a:cubicBezTo>
                              <a:pt x="224" y="82"/>
                              <a:pt x="56" y="207"/>
                              <a:pt x="0" y="250"/>
                            </a:cubicBezTo>
                          </a:path>
                        </a:pathLst>
                      </a:custGeom>
                      <a:noFill/>
                      <a:ln w="38100" cap="flat" cmpd="sng">
                        <a:solidFill>
                          <a:srgbClr val="FFFF00"/>
                        </a:solidFill>
                        <a:prstDash val="solid"/>
                        <a:round/>
                        <a:headEnd type="none" w="med" len="med"/>
                        <a:tailEnd type="triangle" w="sm" len="sm"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252" name="Oval 1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84" y="2524"/>
                        <a:ext cx="97" cy="97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CCFFCC"/>
                          </a:gs>
                          <a:gs pos="100000">
                            <a:srgbClr val="5E765E"/>
                          </a:gs>
                        </a:gsLst>
                        <a:lin ang="5400000" scaled="1"/>
                      </a:gra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l-GR" b="0">
                          <a:latin typeface="Calibri" pitchFamily="34" charset="0"/>
                          <a:cs typeface="Arial" charset="0"/>
                        </a:endParaRPr>
                      </a:p>
                    </p:txBody>
                  </p:sp>
                </p:grpSp>
                <p:grpSp>
                  <p:nvGrpSpPr>
                    <p:cNvPr id="1245" name="Group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" y="2512"/>
                      <a:ext cx="1544" cy="1209"/>
                      <a:chOff x="-127" y="2090"/>
                      <a:chExt cx="1544" cy="1209"/>
                    </a:xfrm>
                  </p:grpSpPr>
                  <p:pic>
                    <p:nvPicPr>
                      <p:cNvPr id="1247" name="Picture 12" descr="HH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 r="4491"/>
                      <a:stretch>
                        <a:fillRect/>
                      </a:stretch>
                    </p:blipFill>
                    <p:spPr bwMode="auto">
                      <a:xfrm>
                        <a:off x="-127" y="2090"/>
                        <a:ext cx="1544" cy="120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sp>
                    <p:nvSpPr>
                      <p:cNvPr id="1248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 rot="21154594">
                        <a:off x="873" y="2793"/>
                        <a:ext cx="240" cy="144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FFFF00"/>
                        </a:solidFill>
                        <a:round/>
                        <a:headEnd/>
                        <a:tailEnd type="triangle" w="sm" len="sm"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249" name="Oval 1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41" y="2737"/>
                        <a:ext cx="97" cy="97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CCFFCC"/>
                          </a:gs>
                          <a:gs pos="100000">
                            <a:srgbClr val="5E765E"/>
                          </a:gs>
                        </a:gsLst>
                        <a:lin ang="5400000" scaled="1"/>
                      </a:gra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l-GR" b="0">
                          <a:latin typeface="Calibri" pitchFamily="34" charset="0"/>
                          <a:cs typeface="Arial" charset="0"/>
                        </a:endParaRPr>
                      </a:p>
                    </p:txBody>
                  </p:sp>
                </p:grpSp>
                <p:sp>
                  <p:nvSpPr>
                    <p:cNvPr id="1246" name="Freeform 59"/>
                    <p:cNvSpPr>
                      <a:spLocks/>
                    </p:cNvSpPr>
                    <p:nvPr/>
                  </p:nvSpPr>
                  <p:spPr bwMode="auto">
                    <a:xfrm>
                      <a:off x="-1736" y="2470"/>
                      <a:ext cx="9307" cy="1322"/>
                    </a:xfrm>
                    <a:custGeom>
                      <a:avLst/>
                      <a:gdLst>
                        <a:gd name="T0" fmla="*/ 0 w 5070"/>
                        <a:gd name="T1" fmla="*/ 1 h 1970"/>
                        <a:gd name="T2" fmla="*/ 3 w 5070"/>
                        <a:gd name="T3" fmla="*/ 1 h 1970"/>
                        <a:gd name="T4" fmla="*/ 7 w 5070"/>
                        <a:gd name="T5" fmla="*/ 1 h 1970"/>
                        <a:gd name="T6" fmla="*/ 12 w 5070"/>
                        <a:gd name="T7" fmla="*/ 1 h 1970"/>
                        <a:gd name="T8" fmla="*/ 18 w 5070"/>
                        <a:gd name="T9" fmla="*/ 1 h 1970"/>
                        <a:gd name="T10" fmla="*/ 23 w 5070"/>
                        <a:gd name="T11" fmla="*/ 1 h 1970"/>
                        <a:gd name="T12" fmla="*/ 28 w 5070"/>
                        <a:gd name="T13" fmla="*/ 1 h 1970"/>
                        <a:gd name="T14" fmla="*/ 33 w 5070"/>
                        <a:gd name="T15" fmla="*/ 1 h 1970"/>
                        <a:gd name="T16" fmla="*/ 38 w 5070"/>
                        <a:gd name="T17" fmla="*/ 1 h 1970"/>
                        <a:gd name="T18" fmla="*/ 46 w 5070"/>
                        <a:gd name="T19" fmla="*/ 1 h 1970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5070"/>
                        <a:gd name="T31" fmla="*/ 0 h 1970"/>
                        <a:gd name="T32" fmla="*/ 5070 w 5070"/>
                        <a:gd name="T33" fmla="*/ 1970 h 1970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5070" h="1970">
                          <a:moveTo>
                            <a:pt x="0" y="117"/>
                          </a:moveTo>
                          <a:cubicBezTo>
                            <a:pt x="57" y="98"/>
                            <a:pt x="215" y="12"/>
                            <a:pt x="345" y="6"/>
                          </a:cubicBezTo>
                          <a:cubicBezTo>
                            <a:pt x="475" y="0"/>
                            <a:pt x="625" y="9"/>
                            <a:pt x="780" y="78"/>
                          </a:cubicBezTo>
                          <a:cubicBezTo>
                            <a:pt x="935" y="147"/>
                            <a:pt x="1082" y="245"/>
                            <a:pt x="1275" y="420"/>
                          </a:cubicBezTo>
                          <a:cubicBezTo>
                            <a:pt x="1468" y="595"/>
                            <a:pt x="1736" y="923"/>
                            <a:pt x="1941" y="1131"/>
                          </a:cubicBezTo>
                          <a:cubicBezTo>
                            <a:pt x="2146" y="1339"/>
                            <a:pt x="2326" y="1537"/>
                            <a:pt x="2508" y="1671"/>
                          </a:cubicBezTo>
                          <a:cubicBezTo>
                            <a:pt x="2690" y="1805"/>
                            <a:pt x="2861" y="1906"/>
                            <a:pt x="3036" y="1938"/>
                          </a:cubicBezTo>
                          <a:cubicBezTo>
                            <a:pt x="3211" y="1970"/>
                            <a:pt x="3391" y="1932"/>
                            <a:pt x="3558" y="1863"/>
                          </a:cubicBezTo>
                          <a:cubicBezTo>
                            <a:pt x="3725" y="1794"/>
                            <a:pt x="3786" y="1759"/>
                            <a:pt x="4038" y="1521"/>
                          </a:cubicBezTo>
                          <a:cubicBezTo>
                            <a:pt x="4290" y="1283"/>
                            <a:pt x="4855" y="659"/>
                            <a:pt x="5070" y="432"/>
                          </a:cubicBezTo>
                        </a:path>
                      </a:pathLst>
                    </a:custGeom>
                    <a:noFill/>
                    <a:ln w="31750" cap="flat" cmpd="sng">
                      <a:solidFill>
                        <a:srgbClr val="F27B0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l-GR"/>
                    </a:p>
                  </p:txBody>
                </p:sp>
              </p:grpSp>
              <p:sp>
                <p:nvSpPr>
                  <p:cNvPr id="1238" name="Line 1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579902" y="2986088"/>
                    <a:ext cx="12700" cy="968375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l-GR"/>
                  </a:p>
                </p:txBody>
              </p:sp>
              <p:sp>
                <p:nvSpPr>
                  <p:cNvPr id="1239" name="Text Box 1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75139" y="3490913"/>
                    <a:ext cx="377825" cy="3365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/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  <a:defRPr/>
                    </a:pPr>
                    <a:r>
                      <a:rPr lang="en-US" sz="1600" i="1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rPr>
                      <a:t>I</a:t>
                    </a:r>
                    <a:r>
                      <a:rPr lang="en-US" sz="1600" i="1" baseline="-2500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rPr>
                      <a:t>p</a:t>
                    </a:r>
                  </a:p>
                </p:txBody>
              </p:sp>
              <p:sp>
                <p:nvSpPr>
                  <p:cNvPr id="1240" name="Oval 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47664" y="2763234"/>
                    <a:ext cx="70225" cy="13302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CFFCC"/>
                      </a:gs>
                      <a:gs pos="100000">
                        <a:srgbClr val="5E765E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l-GR" b="0">
                      <a:latin typeface="Calibri" pitchFamily="34" charset="0"/>
                      <a:cs typeface="Arial" charset="0"/>
                    </a:endParaRPr>
                  </a:p>
                </p:txBody>
              </p:sp>
              <p:pic>
                <p:nvPicPr>
                  <p:cNvPr id="1241" name="Picture 20" descr="impulso"/>
                  <p:cNvPicPr>
                    <a:picLocks noChangeAspect="1" noChangeArrowheads="1"/>
                  </p:cNvPicPr>
                  <p:nvPr/>
                </p:nvPicPr>
                <p:blipFill>
                  <a:blip r:embed="rId15"/>
                  <a:srcRect l="24141" t="23997" r="19650" b="31496"/>
                  <a:stretch>
                    <a:fillRect/>
                  </a:stretch>
                </p:blipFill>
                <p:spPr bwMode="auto">
                  <a:xfrm>
                    <a:off x="5338763" y="1638260"/>
                    <a:ext cx="769614" cy="7852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1218" name="Group 1217"/>
                <p:cNvGrpSpPr/>
                <p:nvPr/>
              </p:nvGrpSpPr>
              <p:grpSpPr>
                <a:xfrm>
                  <a:off x="899592" y="3927857"/>
                  <a:ext cx="3992757" cy="442428"/>
                  <a:chOff x="899592" y="3927857"/>
                  <a:chExt cx="3992757" cy="442428"/>
                </a:xfrm>
              </p:grpSpPr>
              <p:grpSp>
                <p:nvGrpSpPr>
                  <p:cNvPr id="1219" name="Group 1218"/>
                  <p:cNvGrpSpPr/>
                  <p:nvPr/>
                </p:nvGrpSpPr>
                <p:grpSpPr>
                  <a:xfrm>
                    <a:off x="1931396" y="4044447"/>
                    <a:ext cx="495914" cy="259096"/>
                    <a:chOff x="758064" y="1218964"/>
                    <a:chExt cx="951139" cy="459646"/>
                  </a:xfrm>
                </p:grpSpPr>
                <p:sp>
                  <p:nvSpPr>
                    <p:cNvPr id="1234" name="Teardrop 1233"/>
                    <p:cNvSpPr/>
                    <p:nvPr/>
                  </p:nvSpPr>
                  <p:spPr>
                    <a:xfrm rot="13620502">
                      <a:off x="1240952" y="1210358"/>
                      <a:ext cx="459646" cy="476857"/>
                    </a:xfrm>
                    <a:prstGeom prst="teardrop">
                      <a:avLst/>
                    </a:prstGeom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35" name="Teardrop 1234"/>
                    <p:cNvSpPr/>
                    <p:nvPr/>
                  </p:nvSpPr>
                  <p:spPr>
                    <a:xfrm rot="2739623">
                      <a:off x="755577" y="1340768"/>
                      <a:ext cx="220997" cy="216024"/>
                    </a:xfrm>
                    <a:prstGeom prst="teardrop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220" name="Oval 1219"/>
                  <p:cNvSpPr/>
                  <p:nvPr/>
                </p:nvSpPr>
                <p:spPr>
                  <a:xfrm>
                    <a:off x="899592" y="4122794"/>
                    <a:ext cx="248341" cy="24231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221" name="Group 1220"/>
                  <p:cNvGrpSpPr/>
                  <p:nvPr/>
                </p:nvGrpSpPr>
                <p:grpSpPr>
                  <a:xfrm>
                    <a:off x="3766351" y="3999878"/>
                    <a:ext cx="559056" cy="259096"/>
                    <a:chOff x="391089" y="1186514"/>
                    <a:chExt cx="1072242" cy="459646"/>
                  </a:xfrm>
                </p:grpSpPr>
                <p:sp>
                  <p:nvSpPr>
                    <p:cNvPr id="1232" name="Teardrop 1231"/>
                    <p:cNvSpPr/>
                    <p:nvPr/>
                  </p:nvSpPr>
                  <p:spPr>
                    <a:xfrm rot="2739623">
                      <a:off x="388603" y="1308324"/>
                      <a:ext cx="220997" cy="216025"/>
                    </a:xfrm>
                    <a:prstGeom prst="teardrop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33" name="Teardrop 1232"/>
                    <p:cNvSpPr/>
                    <p:nvPr/>
                  </p:nvSpPr>
                  <p:spPr>
                    <a:xfrm rot="13620502">
                      <a:off x="995080" y="1177909"/>
                      <a:ext cx="459646" cy="476856"/>
                    </a:xfrm>
                    <a:prstGeom prst="teardrop">
                      <a:avLst/>
                    </a:prstGeom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222" name="Oval 1221"/>
                  <p:cNvSpPr/>
                  <p:nvPr/>
                </p:nvSpPr>
                <p:spPr>
                  <a:xfrm>
                    <a:off x="4644008" y="4050786"/>
                    <a:ext cx="248341" cy="24231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223" name="Group 1222"/>
                  <p:cNvGrpSpPr/>
                  <p:nvPr/>
                </p:nvGrpSpPr>
                <p:grpSpPr>
                  <a:xfrm>
                    <a:off x="2800404" y="4011331"/>
                    <a:ext cx="707026" cy="259096"/>
                    <a:chOff x="444716" y="1233390"/>
                    <a:chExt cx="1356042" cy="459646"/>
                  </a:xfrm>
                </p:grpSpPr>
                <p:sp>
                  <p:nvSpPr>
                    <p:cNvPr id="1230" name="Teardrop 1229"/>
                    <p:cNvSpPr/>
                    <p:nvPr/>
                  </p:nvSpPr>
                  <p:spPr>
                    <a:xfrm rot="2739623">
                      <a:off x="442230" y="1355594"/>
                      <a:ext cx="220997" cy="216025"/>
                    </a:xfrm>
                    <a:prstGeom prst="teardrop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31" name="Teardrop 1230"/>
                    <p:cNvSpPr/>
                    <p:nvPr/>
                  </p:nvSpPr>
                  <p:spPr>
                    <a:xfrm rot="13620502">
                      <a:off x="1332507" y="1224784"/>
                      <a:ext cx="459646" cy="476857"/>
                    </a:xfrm>
                    <a:prstGeom prst="teardrop">
                      <a:avLst/>
                    </a:prstGeom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224" name="TextBox 1223"/>
                  <p:cNvSpPr txBox="1"/>
                  <p:nvPr/>
                </p:nvSpPr>
                <p:spPr>
                  <a:xfrm>
                    <a:off x="2176449" y="3965636"/>
                    <a:ext cx="65267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-</a:t>
                    </a:r>
                    <a:endParaRPr lang="en-US" dirty="0"/>
                  </a:p>
                </p:txBody>
              </p:sp>
              <p:sp>
                <p:nvSpPr>
                  <p:cNvPr id="1225" name="TextBox 1224"/>
                  <p:cNvSpPr txBox="1"/>
                  <p:nvPr/>
                </p:nvSpPr>
                <p:spPr>
                  <a:xfrm>
                    <a:off x="3230087" y="3927857"/>
                    <a:ext cx="65267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-</a:t>
                    </a:r>
                    <a:endParaRPr lang="en-US" dirty="0"/>
                  </a:p>
                </p:txBody>
              </p:sp>
              <p:sp>
                <p:nvSpPr>
                  <p:cNvPr id="1226" name="TextBox 1225"/>
                  <p:cNvSpPr txBox="1"/>
                  <p:nvPr/>
                </p:nvSpPr>
                <p:spPr>
                  <a:xfrm>
                    <a:off x="4065098" y="3931768"/>
                    <a:ext cx="65267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-</a:t>
                    </a:r>
                    <a:endParaRPr lang="en-US" dirty="0"/>
                  </a:p>
                </p:txBody>
              </p:sp>
              <p:sp>
                <p:nvSpPr>
                  <p:cNvPr id="1227" name="TextBox 1226"/>
                  <p:cNvSpPr txBox="1"/>
                  <p:nvPr/>
                </p:nvSpPr>
                <p:spPr>
                  <a:xfrm>
                    <a:off x="1827635" y="4000953"/>
                    <a:ext cx="65267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+</a:t>
                    </a:r>
                    <a:endParaRPr lang="en-US" dirty="0"/>
                  </a:p>
                </p:txBody>
              </p:sp>
              <p:sp>
                <p:nvSpPr>
                  <p:cNvPr id="1228" name="TextBox 1227"/>
                  <p:cNvSpPr txBox="1"/>
                  <p:nvPr/>
                </p:nvSpPr>
                <p:spPr>
                  <a:xfrm>
                    <a:off x="2703496" y="3954539"/>
                    <a:ext cx="65267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+</a:t>
                    </a:r>
                    <a:endParaRPr lang="en-US" dirty="0"/>
                  </a:p>
                </p:txBody>
              </p:sp>
              <p:sp>
                <p:nvSpPr>
                  <p:cNvPr id="1229" name="TextBox 1228"/>
                  <p:cNvSpPr txBox="1"/>
                  <p:nvPr/>
                </p:nvSpPr>
                <p:spPr>
                  <a:xfrm>
                    <a:off x="3676742" y="3947415"/>
                    <a:ext cx="65267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+</a:t>
                    </a:r>
                    <a:endParaRPr lang="en-US" dirty="0"/>
                  </a:p>
                </p:txBody>
              </p:sp>
            </p:grpSp>
          </p:grpSp>
          <p:grpSp>
            <p:nvGrpSpPr>
              <p:cNvPr id="1212" name="Group 1211"/>
              <p:cNvGrpSpPr/>
              <p:nvPr/>
            </p:nvGrpSpPr>
            <p:grpSpPr>
              <a:xfrm>
                <a:off x="6729902" y="1139347"/>
                <a:ext cx="2322704" cy="717495"/>
                <a:chOff x="6729902" y="1139347"/>
                <a:chExt cx="2322704" cy="717495"/>
              </a:xfrm>
            </p:grpSpPr>
            <p:graphicFrame>
              <p:nvGraphicFramePr>
                <p:cNvPr id="1213" name="Object 121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785445959"/>
                    </p:ext>
                  </p:extLst>
                </p:nvPr>
              </p:nvGraphicFramePr>
              <p:xfrm>
                <a:off x="6729902" y="1139347"/>
                <a:ext cx="2322704" cy="65035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6803" name="Graph" r:id="rId16" imgW="4255008" imgH="2134819" progId="Origin50.Graph">
                        <p:embed/>
                      </p:oleObj>
                    </mc:Choice>
                    <mc:Fallback>
                      <p:oleObj name="Graph" r:id="rId16" imgW="4255008" imgH="2134819" progId="Origin50.Graph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13168" t="18822" r="4520" b="35246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729902" y="1139347"/>
                              <a:ext cx="2322704" cy="65035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1214" name="Straight Arrow Connector 1213"/>
                <p:cNvCxnSpPr/>
                <p:nvPr/>
              </p:nvCxnSpPr>
              <p:spPr>
                <a:xfrm>
                  <a:off x="7952495" y="1731297"/>
                  <a:ext cx="354676" cy="0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5" name="Straight Arrow Connector 1214"/>
                <p:cNvCxnSpPr/>
                <p:nvPr/>
              </p:nvCxnSpPr>
              <p:spPr>
                <a:xfrm flipH="1">
                  <a:off x="7132442" y="1731297"/>
                  <a:ext cx="354676" cy="0"/>
                </a:xfrm>
                <a:prstGeom prst="straightConnector1">
                  <a:avLst/>
                </a:prstGeom>
                <a:ln w="19050">
                  <a:solidFill>
                    <a:srgbClr val="FFC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6" name="TextBox 1215"/>
                <p:cNvSpPr txBox="1"/>
                <p:nvPr/>
              </p:nvSpPr>
              <p:spPr>
                <a:xfrm>
                  <a:off x="7468841" y="1595232"/>
                  <a:ext cx="65225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rgbClr val="FFC000"/>
                      </a:solidFill>
                    </a:rPr>
                    <a:t>1.3 fs</a:t>
                  </a:r>
                  <a:endParaRPr lang="el-GR" sz="1100" dirty="0">
                    <a:solidFill>
                      <a:srgbClr val="FFC000"/>
                    </a:solidFill>
                  </a:endParaRPr>
                </a:p>
              </p:txBody>
            </p:sp>
          </p:grpSp>
        </p:grpSp>
        <p:sp>
          <p:nvSpPr>
            <p:cNvPr id="1210" name="Text Box 48"/>
            <p:cNvSpPr txBox="1">
              <a:spLocks noChangeArrowheads="1"/>
            </p:cNvSpPr>
            <p:nvPr/>
          </p:nvSpPr>
          <p:spPr bwMode="auto">
            <a:xfrm>
              <a:off x="6674697" y="568072"/>
              <a:ext cx="2503682" cy="54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10000"/>
                </a:spcBef>
              </a:pPr>
              <a:r>
                <a:rPr lang="en-US" altLang="el-GR" sz="1400" b="0" dirty="0" err="1">
                  <a:solidFill>
                    <a:srgbClr val="003399"/>
                  </a:solidFill>
                  <a:latin typeface="Arial" charset="0"/>
                  <a:cs typeface="Arial" charset="0"/>
                </a:rPr>
                <a:t>Gy</a:t>
              </a:r>
              <a:r>
                <a:rPr lang="en-US" altLang="el-GR" sz="1400" b="0" dirty="0">
                  <a:solidFill>
                    <a:srgbClr val="003399"/>
                  </a:solidFill>
                  <a:latin typeface="Arial" charset="0"/>
                  <a:cs typeface="Arial" charset="0"/>
                </a:rPr>
                <a:t>. </a:t>
              </a:r>
              <a:r>
                <a:rPr lang="en-US" altLang="el-GR" sz="1400" b="0" dirty="0" err="1">
                  <a:solidFill>
                    <a:srgbClr val="003399"/>
                  </a:solidFill>
                  <a:latin typeface="Arial" charset="0"/>
                  <a:cs typeface="Arial" charset="0"/>
                </a:rPr>
                <a:t>Farkas</a:t>
              </a:r>
              <a:r>
                <a:rPr lang="en-US" altLang="el-GR" sz="1400" b="0" dirty="0">
                  <a:solidFill>
                    <a:srgbClr val="003399"/>
                  </a:solidFill>
                  <a:latin typeface="Arial" charset="0"/>
                  <a:cs typeface="Arial" charset="0"/>
                </a:rPr>
                <a:t> &amp; Cs </a:t>
              </a:r>
              <a:r>
                <a:rPr lang="en-US" altLang="el-GR" sz="1400" b="0" dirty="0" err="1">
                  <a:solidFill>
                    <a:srgbClr val="003399"/>
                  </a:solidFill>
                  <a:latin typeface="Arial" charset="0"/>
                  <a:cs typeface="Arial" charset="0"/>
                </a:rPr>
                <a:t>Tóth</a:t>
              </a:r>
              <a:endParaRPr lang="en-US" altLang="el-GR" sz="1400" b="0" dirty="0">
                <a:solidFill>
                  <a:srgbClr val="003399"/>
                </a:solidFill>
                <a:latin typeface="Arial" charset="0"/>
                <a:cs typeface="Arial" charset="0"/>
              </a:endParaRPr>
            </a:p>
            <a:p>
              <a:pPr eaLnBrk="1" hangingPunct="1">
                <a:spcBef>
                  <a:spcPct val="10000"/>
                </a:spcBef>
              </a:pPr>
              <a:r>
                <a:rPr lang="en-US" altLang="el-GR" sz="1400" b="0" dirty="0" smtClean="0">
                  <a:solidFill>
                    <a:srgbClr val="003399"/>
                  </a:solidFill>
                  <a:latin typeface="Arial" charset="0"/>
                  <a:cs typeface="Arial" charset="0"/>
                </a:rPr>
                <a:t>Phys. Lett. A 168,447 (</a:t>
              </a:r>
              <a:r>
                <a:rPr lang="en-US" altLang="el-GR" sz="1400" b="0" dirty="0">
                  <a:solidFill>
                    <a:srgbClr val="003399"/>
                  </a:solidFill>
                  <a:latin typeface="Arial" charset="0"/>
                  <a:cs typeface="Arial" charset="0"/>
                </a:rPr>
                <a:t>1992</a:t>
              </a:r>
              <a:r>
                <a:rPr lang="en-US" altLang="el-GR" sz="1400" b="0" dirty="0">
                  <a:solidFill>
                    <a:srgbClr val="0066CC"/>
                  </a:solidFill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705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3064</Words>
  <Application>Microsoft Office PowerPoint</Application>
  <PresentationFormat>Widescreen</PresentationFormat>
  <Paragraphs>736</Paragraphs>
  <Slides>56</Slides>
  <Notes>4</Notes>
  <HiddenSlides>7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56</vt:i4>
      </vt:variant>
    </vt:vector>
  </HeadingPairs>
  <TitlesOfParts>
    <vt:vector size="78" baseType="lpstr">
      <vt:lpstr>Arial Unicode MS</vt:lpstr>
      <vt:lpstr>MS PGothic</vt:lpstr>
      <vt:lpstr>Agency FB</vt:lpstr>
      <vt:lpstr>Arial</vt:lpstr>
      <vt:lpstr>Arial Black</vt:lpstr>
      <vt:lpstr>Calibri</vt:lpstr>
      <vt:lpstr>Calibri Light</vt:lpstr>
      <vt:lpstr>Cambria Math</vt:lpstr>
      <vt:lpstr>Gill Sans</vt:lpstr>
      <vt:lpstr>MT Extra</vt:lpstr>
      <vt:lpstr>Symbol</vt:lpstr>
      <vt:lpstr>Tahoma</vt:lpstr>
      <vt:lpstr>Times</vt:lpstr>
      <vt:lpstr>Times New Roman</vt:lpstr>
      <vt:lpstr>Wingdings</vt:lpstr>
      <vt:lpstr>Office Theme</vt:lpstr>
      <vt:lpstr>Photo Editor Photo</vt:lpstr>
      <vt:lpstr>Equation</vt:lpstr>
      <vt:lpstr>Graph</vt:lpstr>
      <vt:lpstr>Microsoft Equation 3.0</vt:lpstr>
      <vt:lpstr>Microsoft Photo Editor 3.0 Photo</vt:lpstr>
      <vt:lpstr>Origin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chara chara</dc:creator>
  <cp:lastModifiedBy>chara chara</cp:lastModifiedBy>
  <cp:revision>125</cp:revision>
  <dcterms:created xsi:type="dcterms:W3CDTF">2016-05-10T16:23:22Z</dcterms:created>
  <dcterms:modified xsi:type="dcterms:W3CDTF">2017-09-22T20:34:23Z</dcterms:modified>
</cp:coreProperties>
</file>